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0819A4-BF20-4C64-9C28-E0C0CA03FE7F}" type="datetimeFigureOut">
              <a:rPr lang="fr-FR" smtClean="0"/>
              <a:t>31/01/2019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EF73C0-8A2D-4F03-B7F7-36CFA63001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14115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B1D37-FB21-441A-B006-0664C1AC6049}" type="datetimeFigureOut">
              <a:rPr lang="fr-FR" smtClean="0"/>
              <a:t>31/01/2019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54DF39-907A-483F-9803-CADBA59E9EF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9113100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4DF39-907A-483F-9803-CADBA59E9EF7}" type="slidenum">
              <a:rPr lang="fr-FR" smtClean="0"/>
              <a:t>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e l'en-tête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6957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4DF39-907A-483F-9803-CADBA59E9EF7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90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262A-BA4A-473B-8B80-F4AA4067923D}" type="datetime1">
              <a:rPr lang="fr-FR" smtClean="0"/>
              <a:t>31/01/2019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E2E3-E292-43C1-AADF-14ECDC8A415A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3844" y="5915025"/>
            <a:ext cx="2143125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276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67F8D-9468-4445-8978-78A751474C85}" type="datetime1">
              <a:rPr lang="fr-FR" smtClean="0"/>
              <a:t>31/01/2019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E2E3-E292-43C1-AADF-14ECDC8A41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3848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EB8F6-F33D-457D-B58B-B8A3899C6832}" type="datetime1">
              <a:rPr lang="fr-FR" smtClean="0"/>
              <a:t>31/01/2019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E2E3-E292-43C1-AADF-14ECDC8A41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633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55534-BC18-45B5-AE5A-CBF9B42F2528}" type="datetime1">
              <a:rPr lang="fr-FR" smtClean="0"/>
              <a:t>31/01/2019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E2E3-E292-43C1-AADF-14ECDC8A415A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5915025"/>
            <a:ext cx="2143125" cy="942975"/>
          </a:xfrm>
          <a:prstGeom prst="rect">
            <a:avLst/>
          </a:prstGeom>
        </p:spPr>
      </p:pic>
      <p:pic>
        <p:nvPicPr>
          <p:cNvPr id="8" name="Image 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514" y="4762"/>
            <a:ext cx="1945967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2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560676" y="4763"/>
            <a:ext cx="164179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8915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59E2-BAE9-48E0-B9DF-D7477E9F245B}" type="datetime1">
              <a:rPr lang="fr-FR" smtClean="0"/>
              <a:t>31/01/2019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E2E3-E292-43C1-AADF-14ECDC8A41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208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90CC3-8F39-4E4E-917B-AC34D2A08F40}" type="datetime1">
              <a:rPr lang="fr-FR" smtClean="0"/>
              <a:t>31/01/2019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E2E3-E292-43C1-AADF-14ECDC8A41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3593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8FFE0-C879-4588-A736-0F3D0E192A1A}" type="datetime1">
              <a:rPr lang="fr-FR" smtClean="0"/>
              <a:t>31/01/2019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E2E3-E292-43C1-AADF-14ECDC8A41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4526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0AFD1-B936-4B2D-828C-129F61CCF80B}" type="datetime1">
              <a:rPr lang="fr-FR" smtClean="0"/>
              <a:t>31/01/2019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E2E3-E292-43C1-AADF-14ECDC8A41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5103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8A9D-1FA5-4FB4-B1D1-5804C04242D8}" type="datetime1">
              <a:rPr lang="fr-FR" smtClean="0"/>
              <a:t>31/01/2019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E2E3-E292-43C1-AADF-14ECDC8A41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1573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B24D9-B4A4-494E-8E91-F475A30EFCAC}" type="datetime1">
              <a:rPr lang="fr-FR" smtClean="0"/>
              <a:t>31/01/2019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E2E3-E292-43C1-AADF-14ECDC8A41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5380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6F38D-F618-4CFD-BC76-A14FBCE93516}" type="datetime1">
              <a:rPr lang="fr-FR" smtClean="0"/>
              <a:t>31/01/2019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BE2E3-E292-43C1-AADF-14ECDC8A41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8190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EDFE8-B364-44D2-AF5D-DCFCC22C7997}" type="datetime1">
              <a:rPr lang="fr-FR" smtClean="0"/>
              <a:t>31/01/2019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BE2E3-E292-43C1-AADF-14ECDC8A415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2955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r.wikipedia.org/wiki/Apprentissag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r.wikipedia.org/wiki/Multim%C3%A9dia" TargetMode="External"/><Relationship Id="rId4" Type="http://schemas.openxmlformats.org/officeDocument/2006/relationships/hyperlink" Target="https://fr.wikipedia.org/wiki/Technologies_de_l'information_et_de_la_communication_pour_l'%C3%A9ducation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fr.wikipedia.org/wiki/Pacte_scolair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560676" y="4763"/>
            <a:ext cx="164179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514" y="4762"/>
            <a:ext cx="1945967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511035" y="2061569"/>
            <a:ext cx="111800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/>
              <a:t>Atelier 3.2 : </a:t>
            </a:r>
            <a:r>
              <a:rPr lang="fr-FR" sz="2400" dirty="0"/>
              <a:t>« Conception, Développement et utilisation d’un cours en ligne </a:t>
            </a:r>
            <a:r>
              <a:rPr lang="fr-FR" sz="2400" dirty="0" smtClean="0"/>
              <a:t>»</a:t>
            </a:r>
          </a:p>
          <a:p>
            <a:pPr algn="ctr"/>
            <a:endParaRPr lang="fr-FR" sz="2400" dirty="0"/>
          </a:p>
          <a:p>
            <a:pPr algn="ctr"/>
            <a:r>
              <a:rPr lang="fr-FR" sz="2400" b="1" dirty="0"/>
              <a:t>Lieu : </a:t>
            </a:r>
            <a:r>
              <a:rPr lang="fr-FR" sz="2400" dirty="0"/>
              <a:t>Campus Numérique Francophone Partenaire d'Oran (ALGERIE).</a:t>
            </a:r>
          </a:p>
          <a:p>
            <a:pPr algn="ctr"/>
            <a:r>
              <a:rPr lang="fr-FR" sz="2400" dirty="0"/>
              <a:t> </a:t>
            </a:r>
          </a:p>
          <a:p>
            <a:pPr algn="ctr"/>
            <a:r>
              <a:rPr lang="fr-FR" sz="2400" b="1" dirty="0"/>
              <a:t>Formation : </a:t>
            </a:r>
            <a:r>
              <a:rPr lang="fr-FR" sz="2400" b="1" dirty="0" smtClean="0"/>
              <a:t>Conception </a:t>
            </a:r>
            <a:r>
              <a:rPr lang="fr-FR" sz="2400" b="1" dirty="0"/>
              <a:t>d'un cours en ligne avec </a:t>
            </a:r>
            <a:r>
              <a:rPr lang="fr-FR" sz="2400" b="1" dirty="0" err="1"/>
              <a:t>Moodle</a:t>
            </a:r>
            <a:endParaRPr lang="fr-FR" sz="2400" dirty="0"/>
          </a:p>
          <a:p>
            <a:pPr algn="ctr"/>
            <a:r>
              <a:rPr lang="fr-FR" sz="2400" b="1" dirty="0"/>
              <a:t> </a:t>
            </a:r>
            <a:endParaRPr lang="fr-FR" sz="2400" dirty="0"/>
          </a:p>
          <a:p>
            <a:pPr algn="ctr"/>
            <a:r>
              <a:rPr lang="fr-FR" sz="2400" b="1" dirty="0"/>
              <a:t>Par R. EL ABED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5137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6000" b="1" dirty="0" smtClean="0"/>
              <a:t>E-learning</a:t>
            </a:r>
            <a:endParaRPr lang="fr-FR" sz="6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La </a:t>
            </a:r>
            <a:r>
              <a:rPr lang="fr-FR" b="1" dirty="0"/>
              <a:t>formation en </a:t>
            </a:r>
            <a:r>
              <a:rPr lang="fr-FR" b="1" dirty="0" smtClean="0"/>
              <a:t>ligne</a:t>
            </a:r>
            <a:r>
              <a:rPr lang="fr-FR" dirty="0"/>
              <a:t> </a:t>
            </a:r>
            <a:r>
              <a:rPr lang="fr-FR" dirty="0" smtClean="0"/>
              <a:t>(France), </a:t>
            </a:r>
            <a:r>
              <a:rPr lang="fr-FR" dirty="0"/>
              <a:t>ou encore l'</a:t>
            </a:r>
            <a:r>
              <a:rPr lang="fr-FR" b="1" dirty="0"/>
              <a:t>apprentissage en ligne</a:t>
            </a:r>
            <a:r>
              <a:rPr lang="fr-FR" dirty="0"/>
              <a:t> (au Canada), l'e-formation ou l'</a:t>
            </a:r>
            <a:r>
              <a:rPr lang="fr-FR" b="1" i="1" dirty="0"/>
              <a:t>e-learning</a:t>
            </a:r>
            <a:r>
              <a:rPr lang="fr-FR" dirty="0"/>
              <a:t>, désignent l'ensemble des solutions et moyens permettant l'</a:t>
            </a:r>
            <a:r>
              <a:rPr lang="fr-FR" dirty="0">
                <a:hlinkClick r:id="rId3" tooltip="Apprentissage"/>
              </a:rPr>
              <a:t>apprentissage</a:t>
            </a:r>
            <a:r>
              <a:rPr lang="fr-FR" dirty="0"/>
              <a:t> par des moyens électroniques. </a:t>
            </a:r>
          </a:p>
          <a:p>
            <a:r>
              <a:rPr lang="fr-FR" dirty="0" smtClean="0"/>
              <a:t>On parle alors de</a:t>
            </a:r>
            <a:r>
              <a:rPr lang="fr-FR" dirty="0"/>
              <a:t> </a:t>
            </a:r>
            <a:r>
              <a:rPr lang="fr-FR" dirty="0">
                <a:hlinkClick r:id="rId4" tooltip="Technologies de l'information et de la communication pour l'éducation"/>
              </a:rPr>
              <a:t>technologies de l'information et de la communication pour l'éducation</a:t>
            </a:r>
            <a:r>
              <a:rPr lang="fr-FR" dirty="0"/>
              <a:t> (TICE</a:t>
            </a:r>
            <a:r>
              <a:rPr lang="fr-FR" dirty="0" smtClean="0"/>
              <a:t>). </a:t>
            </a:r>
          </a:p>
          <a:p>
            <a:r>
              <a:rPr lang="fr-FR" dirty="0" smtClean="0"/>
              <a:t>«</a:t>
            </a:r>
            <a:r>
              <a:rPr lang="fr-FR" dirty="0" smtClean="0"/>
              <a:t> l’e-learning est l’utilisation des </a:t>
            </a:r>
            <a:r>
              <a:rPr lang="fr-FR" dirty="0" smtClean="0"/>
              <a:t>nouvelles technologies</a:t>
            </a:r>
            <a:r>
              <a:rPr lang="fr-FR" dirty="0" smtClean="0"/>
              <a:t> </a:t>
            </a:r>
            <a:r>
              <a:rPr lang="fr-FR" dirty="0" smtClean="0">
                <a:hlinkClick r:id="rId5" tooltip="Multimédia"/>
              </a:rPr>
              <a:t>multimédias</a:t>
            </a:r>
            <a:r>
              <a:rPr lang="fr-FR" dirty="0" smtClean="0"/>
              <a:t> de l’Internet pour améliorer la qualité de l’apprentissage en facilitant d’une part l’accès à des ressources et à des services, d’autre part les échanges et la collaboration à distance».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655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6000" b="1" dirty="0" smtClean="0"/>
              <a:t>E-learning</a:t>
            </a:r>
            <a:endParaRPr lang="fr-FR" sz="6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dirty="0"/>
              <a:t>Quand on parle de formation à distance, on pense immédiatement à l’e-learning et à Internet.  Mais en réalité, la formation à distance a déjà une très longue histoire derrière elle, vieille de près de 3 siècles.  Voici une infographie et un article pour revoir un peu cette petite histoire de la formation à distance</a:t>
            </a:r>
            <a:r>
              <a:rPr lang="fr-FR" b="1" dirty="0" smtClean="0"/>
              <a:t>.</a:t>
            </a:r>
          </a:p>
          <a:p>
            <a:r>
              <a:rPr lang="fr-FR" dirty="0"/>
              <a:t>L’engouement récent pour les </a:t>
            </a:r>
            <a:r>
              <a:rPr lang="fr-FR" dirty="0" err="1"/>
              <a:t>MOOCs</a:t>
            </a:r>
            <a:r>
              <a:rPr lang="fr-FR" dirty="0"/>
              <a:t> (cours en ligne massif et ouverts) et pour l’e-learning en général nous font oublier à quel point l’histoire de la </a:t>
            </a:r>
            <a:r>
              <a:rPr lang="fr-FR" i="1" dirty="0"/>
              <a:t>formation à distance</a:t>
            </a:r>
            <a:r>
              <a:rPr lang="fr-FR" dirty="0"/>
              <a:t> est déjà riche et ancienne.</a:t>
            </a:r>
          </a:p>
          <a:p>
            <a:r>
              <a:rPr lang="fr-FR" dirty="0"/>
              <a:t>En effet, peu de personnes savent que les </a:t>
            </a:r>
            <a:r>
              <a:rPr lang="fr-FR" i="1" dirty="0"/>
              <a:t>premiers cours à distance</a:t>
            </a:r>
            <a:r>
              <a:rPr lang="fr-FR" dirty="0"/>
              <a:t> ont été proposés dès 1728, par un certain Caleb Phillips.  Ce monsieur proposait des cours de correspondance privée à travers des petites annonces publiées dans la Boston Gazette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852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144" y="30522"/>
            <a:ext cx="5304366" cy="6827478"/>
          </a:xfrm>
        </p:spPr>
      </p:pic>
    </p:spTree>
    <p:extLst>
      <p:ext uri="{BB962C8B-B14F-4D97-AF65-F5344CB8AC3E}">
        <p14:creationId xmlns:p14="http://schemas.microsoft.com/office/powerpoint/2010/main" val="179466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E-learning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La </a:t>
            </a:r>
            <a:r>
              <a:rPr lang="fr-FR" i="1" dirty="0"/>
              <a:t>formation par correspondance</a:t>
            </a:r>
            <a:r>
              <a:rPr lang="fr-FR" dirty="0"/>
              <a:t> allait rester la norme pour l</a:t>
            </a:r>
            <a:r>
              <a:rPr lang="fr-FR" i="1" dirty="0"/>
              <a:t>‘enseignement à distance</a:t>
            </a:r>
            <a:r>
              <a:rPr lang="fr-FR" dirty="0"/>
              <a:t> pendant plusieurs siècles, au point que les deux notions seront longtemps pratiquement équivalentes.</a:t>
            </a:r>
          </a:p>
          <a:p>
            <a:r>
              <a:rPr lang="fr-FR" dirty="0"/>
              <a:t>En </a:t>
            </a:r>
            <a:r>
              <a:rPr lang="fr-FR" dirty="0" smtClean="0"/>
              <a:t>1840</a:t>
            </a:r>
            <a:r>
              <a:rPr lang="fr-FR" dirty="0"/>
              <a:t>, Sir Isaac </a:t>
            </a:r>
            <a:r>
              <a:rPr lang="fr-FR" dirty="0" err="1"/>
              <a:t>Pitman</a:t>
            </a:r>
            <a:r>
              <a:rPr lang="fr-FR" dirty="0"/>
              <a:t> invente une méthode de sténographie.  Pour la populariser, il propose des </a:t>
            </a:r>
            <a:r>
              <a:rPr lang="fr-FR" i="1" dirty="0"/>
              <a:t>cours par correspondance</a:t>
            </a:r>
            <a:r>
              <a:rPr lang="fr-FR" dirty="0"/>
              <a:t>.  Il est bientôt suivi sur le continent par deux associés de Berlin, Charles Toussaint et Gustav </a:t>
            </a:r>
            <a:r>
              <a:rPr lang="fr-FR" dirty="0" err="1"/>
              <a:t>Langenscheidt</a:t>
            </a:r>
            <a:r>
              <a:rPr lang="fr-FR" dirty="0"/>
              <a:t> qui lancent leur propre école de correspondance et popularisent également la sténographie.  Leur entreprise survivra jusqu’à la seconde guerre mondiale.</a:t>
            </a:r>
          </a:p>
          <a:p>
            <a:r>
              <a:rPr lang="fr-FR" dirty="0"/>
              <a:t>En 1858, l’</a:t>
            </a:r>
            <a:r>
              <a:rPr lang="fr-FR" i="1" dirty="0"/>
              <a:t>Université de Londres</a:t>
            </a:r>
            <a:r>
              <a:rPr lang="fr-FR" dirty="0"/>
              <a:t> sera la première à dispenser des diplômes reconnaissant les formations obtenus par correspondance.</a:t>
            </a:r>
          </a:p>
          <a:p>
            <a:r>
              <a:rPr lang="fr-FR" dirty="0"/>
              <a:t>En 1873, Anna </a:t>
            </a:r>
            <a:r>
              <a:rPr lang="fr-FR" dirty="0" err="1"/>
              <a:t>Ticknor</a:t>
            </a:r>
            <a:r>
              <a:rPr lang="fr-FR" dirty="0"/>
              <a:t> fonde la Société d’Encouragement pour l’Etude à </a:t>
            </a:r>
            <a:r>
              <a:rPr lang="fr-FR" dirty="0" smtClean="0"/>
              <a:t>domicile: </a:t>
            </a:r>
            <a:r>
              <a:rPr lang="fr-FR" dirty="0"/>
              <a:t>une école également par correspondance et qui vise plus spécifiquement un public féminin.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7394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E-learning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fr-FR" b="1" dirty="0"/>
              <a:t>L’enseignement à distance en France</a:t>
            </a:r>
          </a:p>
          <a:p>
            <a:r>
              <a:rPr lang="fr-FR" dirty="0"/>
              <a:t>En France, comme dans de nombreux autres pays, la formation à distance à commencé par un établissement privé : l’institut </a:t>
            </a:r>
            <a:r>
              <a:rPr lang="fr-FR" dirty="0" err="1"/>
              <a:t>Eyrolles</a:t>
            </a:r>
            <a:r>
              <a:rPr lang="fr-FR" dirty="0"/>
              <a:t>.  Le développement industriel exige du personnel  mieux formé et l’enseignement à distance fournit un outil de perfectionnement apprécié.</a:t>
            </a:r>
          </a:p>
          <a:p>
            <a:r>
              <a:rPr lang="fr-FR" dirty="0"/>
              <a:t>Mais il faudra attendre la seconde guerre mondiale pour la création d’un institut national de formation à distance.  Et encore, celui-ci sera provisoire, puisque le pays est en guerre.  C’est en 1939 que naît le Service d’Enseignement par correspondance.  En 1944, à la fin du conflit, il devient le </a:t>
            </a:r>
            <a:r>
              <a:rPr lang="fr-FR" b="1" dirty="0"/>
              <a:t>Centre national d’enseignement par correspondance </a:t>
            </a:r>
            <a:r>
              <a:rPr lang="fr-FR" dirty="0"/>
              <a:t>(CNEPC), dont le statut de « lycée » lui vaut d’assurer la scolarité des enfants malades, des invalides de guerre, etc.</a:t>
            </a:r>
          </a:p>
          <a:p>
            <a:r>
              <a:rPr lang="fr-FR" dirty="0"/>
              <a:t>Il faudra encore plusieurs mutations et quelques décennies pour que ce service devienne le CNED ou </a:t>
            </a:r>
            <a:r>
              <a:rPr lang="fr-FR" b="1" dirty="0"/>
              <a:t>Centre national d’enseignement à distance </a:t>
            </a:r>
            <a:r>
              <a:rPr lang="fr-FR" dirty="0"/>
              <a:t>tel que nous le connaissons aujourd’hui.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3496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E-learning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fr-FR" b="1" dirty="0"/>
              <a:t>L’enseignement à distance en Belgique</a:t>
            </a:r>
          </a:p>
          <a:p>
            <a:r>
              <a:rPr lang="fr-FR" dirty="0"/>
              <a:t>En Belgique aussi, le premier établissement de formation à distance est d’origine privée : l’Institut l’</a:t>
            </a:r>
            <a:r>
              <a:rPr lang="fr-FR" i="1" dirty="0"/>
              <a:t>Avenir</a:t>
            </a:r>
            <a:r>
              <a:rPr lang="fr-FR" dirty="0"/>
              <a:t> (c’est son nom) est fondé en 1904.  Il connaissait un succès réel, avec plus de 10.000 inscrits en 1923.</a:t>
            </a:r>
          </a:p>
          <a:p>
            <a:r>
              <a:rPr lang="fr-FR" dirty="0"/>
              <a:t>Les autorités publiques se sont intéressées à ce type d’enseignement à partir du « </a:t>
            </a:r>
            <a:r>
              <a:rPr lang="fr-FR" i="1" dirty="0">
                <a:hlinkClick r:id="rId2"/>
              </a:rPr>
              <a:t>Pacte scolaire</a:t>
            </a:r>
            <a:r>
              <a:rPr lang="fr-FR" dirty="0"/>
              <a:t> » de 1958.   Elles lancent un programme expérimental, dédié à ceux qui « </a:t>
            </a:r>
            <a:r>
              <a:rPr lang="fr-FR" i="1" dirty="0"/>
              <a:t>malgré des conditions déplorables de santé, de situation économique ou sociale, ont la volonté de s’instruire et d’acquérir une promotion intellectuelle, sociale ou professionnelle, un enseignement qui soit adapté à leur situation.</a:t>
            </a:r>
            <a:r>
              <a:rPr lang="fr-FR" dirty="0"/>
              <a:t> »  Ce programme comptera 310 inscrits.</a:t>
            </a:r>
          </a:p>
          <a:p>
            <a:r>
              <a:rPr lang="fr-FR" dirty="0"/>
              <a:t>Une initiative qui ne plaira pas à l’institut l’</a:t>
            </a:r>
            <a:r>
              <a:rPr lang="fr-FR" i="1" dirty="0"/>
              <a:t>Avenir</a:t>
            </a:r>
            <a:r>
              <a:rPr lang="fr-FR" dirty="0"/>
              <a:t> qui introduira un recours auprès du ministre de l’éducation…</a:t>
            </a:r>
          </a:p>
          <a:p>
            <a:r>
              <a:rPr lang="fr-FR" dirty="0"/>
              <a:t>En 1961, un Arrêté Royal crée un service permanent d’enseignement à distance, qui prendra lui aussi diverses formes, jusqu’à ce les compétences en matière d’éducation ne soient confiée à la Communauté Française en 1976.  Mais ce ne sera que 8 ans plus tard, en 1984, qu’un décret en fixera la forme actuelle.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0185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E-learning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fr-FR" b="1" dirty="0"/>
              <a:t>Deuxième ère de la formation à distance : la radio et la télévision</a:t>
            </a:r>
          </a:p>
          <a:p>
            <a:r>
              <a:rPr lang="fr-FR" dirty="0"/>
              <a:t>La radio et la télévision vont déconnecter la formation à distance de la correspondance.</a:t>
            </a:r>
          </a:p>
          <a:p>
            <a:r>
              <a:rPr lang="fr-FR" dirty="0"/>
              <a:t>En 1948, l’Américain John Wilkinson s’allie à la célèbre station NBC pour proposer des cours radiophoniques du niveau du collège.</a:t>
            </a:r>
          </a:p>
          <a:p>
            <a:r>
              <a:rPr lang="fr-FR" dirty="0"/>
              <a:t>Cinq ans plus tard, en 1953, l’université de Houston propose les premières classes basées sur un enseignement retransmis par la télévision</a:t>
            </a:r>
            <a:r>
              <a:rPr lang="fr-FR" dirty="0" smtClean="0"/>
              <a:t>.</a:t>
            </a:r>
          </a:p>
          <a:p>
            <a:r>
              <a:rPr lang="fr-FR" dirty="0"/>
              <a:t>Les autorités britanniques comprennent l’intérêt de ces médias et fondent </a:t>
            </a:r>
            <a:r>
              <a:rPr lang="fr-FR" b="1" i="1" dirty="0"/>
              <a:t>Open </a:t>
            </a:r>
            <a:r>
              <a:rPr lang="fr-FR" b="1" i="1" dirty="0" err="1" smtClean="0"/>
              <a:t>University</a:t>
            </a:r>
            <a:r>
              <a:rPr lang="fr-FR" b="1" i="1" dirty="0" smtClean="0"/>
              <a:t> </a:t>
            </a:r>
            <a:r>
              <a:rPr lang="fr-FR" dirty="0"/>
              <a:t>dès 1969.  Une vraie université à distance qui propose des cours et des diplômes aussi bien en musicologie qu’en techniques informatiques ou en chimie organique.</a:t>
            </a:r>
          </a:p>
        </p:txBody>
      </p:sp>
    </p:spTree>
    <p:extLst>
      <p:ext uri="{BB962C8B-B14F-4D97-AF65-F5344CB8AC3E}">
        <p14:creationId xmlns:p14="http://schemas.microsoft.com/office/powerpoint/2010/main" val="1302032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E-learning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600" y="1411967"/>
            <a:ext cx="10515600" cy="52609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2000" b="1" dirty="0"/>
              <a:t>Troisième ère de la formation à distance : la révolution Internet</a:t>
            </a:r>
          </a:p>
          <a:p>
            <a:r>
              <a:rPr lang="fr-FR" sz="1600" dirty="0"/>
              <a:t>Mais ce qui allait révolutionner l’enseignement à distance pour toujours, c’était Internet !</a:t>
            </a:r>
          </a:p>
          <a:p>
            <a:r>
              <a:rPr lang="fr-FR" sz="1600" dirty="0"/>
              <a:t>Dès 1999, la toile proposait des </a:t>
            </a:r>
            <a:r>
              <a:rPr lang="fr-FR" sz="1600" i="1" dirty="0"/>
              <a:t>cours à distance</a:t>
            </a:r>
            <a:r>
              <a:rPr lang="fr-FR" sz="1600" dirty="0"/>
              <a:t> avec des outils tels que </a:t>
            </a:r>
            <a:r>
              <a:rPr lang="fr-FR" sz="1600" i="1" dirty="0" err="1"/>
              <a:t>BlackBoard</a:t>
            </a:r>
            <a:r>
              <a:rPr lang="fr-FR" sz="1600" dirty="0"/>
              <a:t>, </a:t>
            </a:r>
            <a:r>
              <a:rPr lang="fr-FR" sz="1600" i="1" dirty="0"/>
              <a:t>e-</a:t>
            </a:r>
            <a:r>
              <a:rPr lang="fr-FR" sz="1600" i="1" dirty="0" err="1"/>
              <a:t>College</a:t>
            </a:r>
            <a:r>
              <a:rPr lang="fr-FR" sz="1600" dirty="0"/>
              <a:t> ou encore </a:t>
            </a:r>
            <a:r>
              <a:rPr lang="fr-FR" sz="1600" i="1" dirty="0" err="1"/>
              <a:t>SmartThinking</a:t>
            </a:r>
            <a:r>
              <a:rPr lang="fr-FR" sz="1600" dirty="0"/>
              <a:t>.</a:t>
            </a:r>
          </a:p>
          <a:p>
            <a:r>
              <a:rPr lang="fr-FR" sz="1600" dirty="0"/>
              <a:t>Dès 2001, la plateforme constructiviste </a:t>
            </a:r>
            <a:r>
              <a:rPr lang="fr-FR" sz="1600" i="1" dirty="0"/>
              <a:t>MOODLE</a:t>
            </a:r>
            <a:r>
              <a:rPr lang="fr-FR" sz="1600" dirty="0"/>
              <a:t> faisait son apparition et proposait des interactions entre les apprenants en ligne.</a:t>
            </a:r>
          </a:p>
          <a:p>
            <a:r>
              <a:rPr lang="fr-FR" sz="1600" dirty="0"/>
              <a:t>Selon le </a:t>
            </a:r>
            <a:r>
              <a:rPr lang="fr-FR" sz="1600" i="1" dirty="0" err="1"/>
              <a:t>Sloan</a:t>
            </a:r>
            <a:r>
              <a:rPr lang="fr-FR" sz="1600" i="1" dirty="0"/>
              <a:t> Consortium</a:t>
            </a:r>
            <a:r>
              <a:rPr lang="fr-FR" sz="1600" dirty="0"/>
              <a:t>, en 2009, 4,9 millions de personnes s’étaient inscrites à au moins un cours en ligne.</a:t>
            </a:r>
          </a:p>
          <a:p>
            <a:r>
              <a:rPr lang="fr-FR" sz="1600" dirty="0"/>
              <a:t>Et puis, un nouveau venu a fait son apparition il y a quelques années : le </a:t>
            </a:r>
            <a:r>
              <a:rPr lang="fr-FR" sz="1600" b="1" i="1" dirty="0"/>
              <a:t>MOOC</a:t>
            </a:r>
            <a:r>
              <a:rPr lang="fr-FR" sz="1600" dirty="0"/>
              <a:t>.  Le </a:t>
            </a:r>
            <a:r>
              <a:rPr lang="fr-FR" sz="1600" b="1" i="1" dirty="0"/>
              <a:t>Massive Online Open Course</a:t>
            </a:r>
            <a:r>
              <a:rPr lang="fr-FR" sz="1600" dirty="0"/>
              <a:t> – cours en ligne, massif et ouvert.   C’est Dave Cormier qui, le premier, a utilisé le mot </a:t>
            </a:r>
            <a:r>
              <a:rPr lang="fr-FR" sz="1600" i="1" dirty="0"/>
              <a:t>MOOC</a:t>
            </a:r>
            <a:r>
              <a:rPr lang="fr-FR" sz="1600" dirty="0"/>
              <a:t> pour parler du cours </a:t>
            </a:r>
            <a:r>
              <a:rPr lang="fr-FR" sz="1600" i="1" dirty="0" err="1"/>
              <a:t>Connectivism</a:t>
            </a:r>
            <a:r>
              <a:rPr lang="fr-FR" sz="1600" i="1" dirty="0"/>
              <a:t> and Connective </a:t>
            </a:r>
            <a:r>
              <a:rPr lang="fr-FR" sz="1600" i="1" dirty="0" err="1"/>
              <a:t>Knowledge</a:t>
            </a:r>
            <a:r>
              <a:rPr lang="fr-FR" sz="1600" dirty="0"/>
              <a:t> (également connu sous l’appellation </a:t>
            </a:r>
            <a:r>
              <a:rPr lang="fr-FR" sz="1600" i="1" dirty="0"/>
              <a:t>CCK08</a:t>
            </a:r>
            <a:r>
              <a:rPr lang="fr-FR" sz="1600" dirty="0"/>
              <a:t>).  Ce cours était développé par George Siemens et Steven </a:t>
            </a:r>
            <a:r>
              <a:rPr lang="fr-FR" sz="1600" dirty="0" err="1"/>
              <a:t>Downes</a:t>
            </a:r>
            <a:r>
              <a:rPr lang="fr-FR" sz="1600" dirty="0"/>
              <a:t> pour l’Université du Manitoba.</a:t>
            </a:r>
          </a:p>
          <a:p>
            <a:r>
              <a:rPr lang="fr-FR" sz="1600" dirty="0"/>
              <a:t>S’agissait-il vraiment du premier MOOC ?  Sa première place est contestée par divers opérateurs, mais l’important est le principe de ces </a:t>
            </a:r>
            <a:r>
              <a:rPr lang="fr-FR" sz="1600" dirty="0" err="1"/>
              <a:t>MOOCs</a:t>
            </a:r>
            <a:r>
              <a:rPr lang="fr-FR" sz="1600" dirty="0"/>
              <a:t> : des cours ouverts, gratuits, en ligne et auxquels chacun peut s’inscrire pour obtenir un certificat, par pure curiosité, pour s’améliorer en vue d’une promotion, etc.</a:t>
            </a:r>
          </a:p>
          <a:p>
            <a:r>
              <a:rPr lang="fr-FR" sz="1600" dirty="0" smtClean="0"/>
              <a:t>En </a:t>
            </a:r>
            <a:r>
              <a:rPr lang="fr-FR" sz="1600" dirty="0"/>
              <a:t>France, Remi Bachelet a créé un </a:t>
            </a:r>
            <a:r>
              <a:rPr lang="fr-FR" sz="1600" i="1" dirty="0"/>
              <a:t>MOOC</a:t>
            </a:r>
            <a:r>
              <a:rPr lang="fr-FR" sz="1600" dirty="0"/>
              <a:t> de</a:t>
            </a:r>
            <a:r>
              <a:rPr lang="fr-FR" sz="1600" i="1" dirty="0"/>
              <a:t> Gestion de projet</a:t>
            </a:r>
            <a:r>
              <a:rPr lang="fr-FR" sz="1600" dirty="0"/>
              <a:t>  pour l’Ecole centrale de Lilles en 2013.  Il est le premier à offrir une certification. Mais  le premier MOOC français serait celui </a:t>
            </a:r>
            <a:r>
              <a:rPr lang="fr-FR" sz="1600" i="1" dirty="0"/>
              <a:t>d’</a:t>
            </a:r>
            <a:r>
              <a:rPr lang="fr-FR" sz="1600" i="1" dirty="0" err="1"/>
              <a:t>ITyPA</a:t>
            </a:r>
            <a:r>
              <a:rPr lang="fr-FR" sz="1600" dirty="0"/>
              <a:t>, acronyme de « </a:t>
            </a:r>
            <a:r>
              <a:rPr lang="fr-FR" sz="1600" i="1" dirty="0"/>
              <a:t>Internet, Tout y est Pour </a:t>
            </a:r>
            <a:r>
              <a:rPr lang="fr-FR" sz="1600" i="1" dirty="0" smtClean="0"/>
              <a:t>apprendre</a:t>
            </a:r>
            <a:r>
              <a:rPr lang="fr-FR" sz="1600" dirty="0" smtClean="0"/>
              <a:t> »</a:t>
            </a:r>
            <a:r>
              <a:rPr lang="fr-FR" sz="1600" dirty="0"/>
              <a:t> .</a:t>
            </a:r>
          </a:p>
          <a:p>
            <a:r>
              <a:rPr lang="fr-FR" sz="1600" dirty="0"/>
              <a:t>En 2014, Coursera entame une série de spécialisations :  des cours certifiés  qui se succèdent pour former une véritable filière de formation</a:t>
            </a:r>
            <a:r>
              <a:rPr lang="fr-FR" sz="1600" dirty="0" smtClean="0"/>
              <a:t>.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4584006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219</Words>
  <Application>Microsoft Office PowerPoint</Application>
  <PresentationFormat>Grand écran</PresentationFormat>
  <Paragraphs>49</Paragraphs>
  <Slides>9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Présentation PowerPoint</vt:lpstr>
      <vt:lpstr>E-learning</vt:lpstr>
      <vt:lpstr>E-learning</vt:lpstr>
      <vt:lpstr>Présentation PowerPoint</vt:lpstr>
      <vt:lpstr>E-learning</vt:lpstr>
      <vt:lpstr>E-learning</vt:lpstr>
      <vt:lpstr>E-learning</vt:lpstr>
      <vt:lpstr>E-learning</vt:lpstr>
      <vt:lpstr>E-learning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ramzi elabed</dc:creator>
  <cp:lastModifiedBy>ramzi elabed</cp:lastModifiedBy>
  <cp:revision>10</cp:revision>
  <dcterms:created xsi:type="dcterms:W3CDTF">2019-01-31T09:42:31Z</dcterms:created>
  <dcterms:modified xsi:type="dcterms:W3CDTF">2019-01-31T13:21:27Z</dcterms:modified>
</cp:coreProperties>
</file>