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8" r:id="rId2"/>
    <p:sldId id="257" r:id="rId3"/>
    <p:sldId id="258" r:id="rId4"/>
    <p:sldId id="279" r:id="rId5"/>
    <p:sldId id="280" r:id="rId6"/>
    <p:sldId id="281" r:id="rId7"/>
    <p:sldId id="282" r:id="rId8"/>
    <p:sldId id="285" r:id="rId9"/>
    <p:sldId id="286" r:id="rId10"/>
    <p:sldId id="283" r:id="rId11"/>
    <p:sldId id="284" r:id="rId12"/>
    <p:sldId id="287" r:id="rId13"/>
    <p:sldId id="288" r:id="rId14"/>
    <p:sldId id="289" r:id="rId15"/>
    <p:sldId id="290" r:id="rId16"/>
    <p:sldId id="277" r:id="rId17"/>
    <p:sldId id="260" r:id="rId18"/>
    <p:sldId id="261" r:id="rId19"/>
    <p:sldId id="268" r:id="rId20"/>
    <p:sldId id="262" r:id="rId21"/>
    <p:sldId id="263"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49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A86542-3BC8-4DA5-9800-1F0B873601AA}" type="datetimeFigureOut">
              <a:rPr lang="fr-FR" smtClean="0"/>
              <a:t>01/02/2019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D8537D-5CEA-4429-8F07-98146D4E3080}" type="slidenum">
              <a:rPr lang="fr-FR" smtClean="0"/>
              <a:t>‹N°›</a:t>
            </a:fld>
            <a:endParaRPr lang="fr-FR"/>
          </a:p>
        </p:txBody>
      </p:sp>
    </p:spTree>
    <p:extLst>
      <p:ext uri="{BB962C8B-B14F-4D97-AF65-F5344CB8AC3E}">
        <p14:creationId xmlns:p14="http://schemas.microsoft.com/office/powerpoint/2010/main" val="1719814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DF0B578-8F4C-4B9E-A93A-4E856E16B354}" type="slidenum">
              <a:rPr lang="fr-FR" smtClean="0"/>
              <a:t>1</a:t>
            </a:fld>
            <a:endParaRPr lang="fr-FR"/>
          </a:p>
        </p:txBody>
      </p:sp>
    </p:spTree>
    <p:extLst>
      <p:ext uri="{BB962C8B-B14F-4D97-AF65-F5344CB8AC3E}">
        <p14:creationId xmlns:p14="http://schemas.microsoft.com/office/powerpoint/2010/main" val="4081305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DC92B59-F2E8-4E54-99E2-8BC4E8DCFD76}" type="datetimeFigureOut">
              <a:rPr lang="fr-FR" smtClean="0"/>
              <a:t>01/02/2019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1007830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C92B59-F2E8-4E54-99E2-8BC4E8DCFD76}" type="datetimeFigureOut">
              <a:rPr lang="fr-FR" smtClean="0"/>
              <a:t>01/02/2019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157576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C92B59-F2E8-4E54-99E2-8BC4E8DCFD76}" type="datetimeFigureOut">
              <a:rPr lang="fr-FR" smtClean="0"/>
              <a:t>01/02/2019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3690631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C92B59-F2E8-4E54-99E2-8BC4E8DCFD76}" type="datetimeFigureOut">
              <a:rPr lang="fr-FR" smtClean="0"/>
              <a:t>01/02/2019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A5F6CA-21CA-479C-901D-9663E8276E76}" type="slidenum">
              <a:rPr lang="fr-FR" smtClean="0"/>
              <a:t>‹N°›</a:t>
            </a:fld>
            <a:endParaRPr lang="fr-FR"/>
          </a:p>
        </p:txBody>
      </p:sp>
      <p:pic>
        <p:nvPicPr>
          <p:cNvPr id="8" name="Image 2" descr="http://ifgu.auf.org/media/actualite/Logo_AUF_1_4.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12438" y="4763"/>
            <a:ext cx="1579562"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82200" y="5884862"/>
            <a:ext cx="2143125" cy="942975"/>
          </a:xfrm>
          <a:prstGeom prst="rect">
            <a:avLst/>
          </a:prstGeom>
        </p:spPr>
      </p:pic>
      <p:pic>
        <p:nvPicPr>
          <p:cNvPr id="11" name="Image 1"/>
          <p:cNvPicPr>
            <a:picLocks noChangeAspect="1" noChangeArrowheads="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55514" y="4762"/>
            <a:ext cx="194596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908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DC92B59-F2E8-4E54-99E2-8BC4E8DCFD76}" type="datetimeFigureOut">
              <a:rPr lang="fr-FR" smtClean="0"/>
              <a:t>01/02/2019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234530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DC92B59-F2E8-4E54-99E2-8BC4E8DCFD76}" type="datetimeFigureOut">
              <a:rPr lang="fr-FR" smtClean="0"/>
              <a:t>01/02/2019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3313168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DC92B59-F2E8-4E54-99E2-8BC4E8DCFD76}" type="datetimeFigureOut">
              <a:rPr lang="fr-FR" smtClean="0"/>
              <a:t>01/02/2019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3678193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DC92B59-F2E8-4E54-99E2-8BC4E8DCFD76}" type="datetimeFigureOut">
              <a:rPr lang="fr-FR" smtClean="0"/>
              <a:t>01/02/2019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977139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C92B59-F2E8-4E54-99E2-8BC4E8DCFD76}" type="datetimeFigureOut">
              <a:rPr lang="fr-FR" smtClean="0"/>
              <a:t>01/02/2019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180701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DC92B59-F2E8-4E54-99E2-8BC4E8DCFD76}" type="datetimeFigureOut">
              <a:rPr lang="fr-FR" smtClean="0"/>
              <a:t>01/02/2019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327983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DC92B59-F2E8-4E54-99E2-8BC4E8DCFD76}" type="datetimeFigureOut">
              <a:rPr lang="fr-FR" smtClean="0"/>
              <a:t>01/02/2019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A5F6CA-21CA-479C-901D-9663E8276E76}" type="slidenum">
              <a:rPr lang="fr-FR" smtClean="0"/>
              <a:t>‹N°›</a:t>
            </a:fld>
            <a:endParaRPr lang="fr-FR"/>
          </a:p>
        </p:txBody>
      </p:sp>
    </p:spTree>
    <p:extLst>
      <p:ext uri="{BB962C8B-B14F-4D97-AF65-F5344CB8AC3E}">
        <p14:creationId xmlns:p14="http://schemas.microsoft.com/office/powerpoint/2010/main" val="476538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92B59-F2E8-4E54-99E2-8BC4E8DCFD76}" type="datetimeFigureOut">
              <a:rPr lang="fr-FR" smtClean="0"/>
              <a:t>01/02/2019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A5F6CA-21CA-479C-901D-9663E8276E76}" type="slidenum">
              <a:rPr lang="fr-FR" smtClean="0"/>
              <a:t>‹N°›</a:t>
            </a:fld>
            <a:endParaRPr lang="fr-FR"/>
          </a:p>
        </p:txBody>
      </p:sp>
    </p:spTree>
    <p:extLst>
      <p:ext uri="{BB962C8B-B14F-4D97-AF65-F5344CB8AC3E}">
        <p14:creationId xmlns:p14="http://schemas.microsoft.com/office/powerpoint/2010/main" val="122626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edutechwiki.unige.ch/en/IMS" TargetMode="External"/><Relationship Id="rId2" Type="http://schemas.openxmlformats.org/officeDocument/2006/relationships/hyperlink" Target="http://edutechwiki.unige.ch/fr/Moodle" TargetMode="External"/><Relationship Id="rId1" Type="http://schemas.openxmlformats.org/officeDocument/2006/relationships/slideLayout" Target="../slideLayouts/slideLayout2.xml"/><Relationship Id="rId4" Type="http://schemas.openxmlformats.org/officeDocument/2006/relationships/hyperlink" Target="http://edutechwiki.unige.ch/fr/SCORM"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edutechwiki.unige.ch/fr/Outils_de_suiv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dutechwiki.unige.ch/fr/Sharable_Content_Object_Reference_Model" TargetMode="External"/><Relationship Id="rId2" Type="http://schemas.openxmlformats.org/officeDocument/2006/relationships/hyperlink" Target="http://edutechwiki.unige.ch/fr/Learning_Object_Metadata_Standar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edutechwiki.unige.ch/fr/Dokeos" TargetMode="External"/><Relationship Id="rId13" Type="http://schemas.openxmlformats.org/officeDocument/2006/relationships/hyperlink" Target="http://moodle.org/" TargetMode="External"/><Relationship Id="rId3" Type="http://schemas.openxmlformats.org/officeDocument/2006/relationships/hyperlink" Target="http://www.chamilo.org/" TargetMode="External"/><Relationship Id="rId7" Type="http://schemas.openxmlformats.org/officeDocument/2006/relationships/hyperlink" Target="http://www.dokeos.com/" TargetMode="External"/><Relationship Id="rId12" Type="http://schemas.openxmlformats.org/officeDocument/2006/relationships/hyperlink" Target="http://dotlrn.org/" TargetMode="External"/><Relationship Id="rId17" Type="http://schemas.openxmlformats.org/officeDocument/2006/relationships/hyperlink" Target="https://fr.wikipedia.org/wiki/Liste_de_plateformes_p%C3%A9dagogiques_sous_licence_libre#Tableau_des_caract.C3.A9ristiques_des_plateformes" TargetMode="External"/><Relationship Id="rId2" Type="http://schemas.openxmlformats.org/officeDocument/2006/relationships/hyperlink" Target="http://atutor.ca/" TargetMode="External"/><Relationship Id="rId16" Type="http://schemas.openxmlformats.org/officeDocument/2006/relationships/hyperlink" Target="http://www.sakaiproject.org/" TargetMode="External"/><Relationship Id="rId1" Type="http://schemas.openxmlformats.org/officeDocument/2006/relationships/slideLayout" Target="../slideLayouts/slideLayout2.xml"/><Relationship Id="rId6" Type="http://schemas.openxmlformats.org/officeDocument/2006/relationships/hyperlink" Target="https://www.docebo.com/" TargetMode="External"/><Relationship Id="rId11" Type="http://schemas.openxmlformats.org/officeDocument/2006/relationships/hyperlink" Target="http://www.ilias.de/" TargetMode="External"/><Relationship Id="rId5" Type="http://schemas.openxmlformats.org/officeDocument/2006/relationships/hyperlink" Target="http://edutechwiki.unige.ch/fr/Claroline" TargetMode="External"/><Relationship Id="rId15" Type="http://schemas.openxmlformats.org/officeDocument/2006/relationships/hyperlink" Target="http://www.olat.org/" TargetMode="External"/><Relationship Id="rId10" Type="http://schemas.openxmlformats.org/officeDocument/2006/relationships/hyperlink" Target="http://www.anemalab.org/" TargetMode="External"/><Relationship Id="rId4" Type="http://schemas.openxmlformats.org/officeDocument/2006/relationships/hyperlink" Target="http://www.claroline.net/" TargetMode="External"/><Relationship Id="rId9" Type="http://schemas.openxmlformats.org/officeDocument/2006/relationships/hyperlink" Target="http://fle3.uiah.fi/" TargetMode="External"/><Relationship Id="rId14" Type="http://schemas.openxmlformats.org/officeDocument/2006/relationships/hyperlink" Target="http://edutechwiki.unige.ch/fr/Moodle"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learnybox.com/" TargetMode="External"/><Relationship Id="rId7" Type="http://schemas.openxmlformats.org/officeDocument/2006/relationships/hyperlink" Target="http://www.intrepidknowledge.ch/" TargetMode="External"/><Relationship Id="rId2" Type="http://schemas.openxmlformats.org/officeDocument/2006/relationships/hyperlink" Target="http://360learning.com/" TargetMode="External"/><Relationship Id="rId1" Type="http://schemas.openxmlformats.org/officeDocument/2006/relationships/slideLayout" Target="../slideLayouts/slideLayout2.xml"/><Relationship Id="rId6" Type="http://schemas.openxmlformats.org/officeDocument/2006/relationships/hyperlink" Target="http://www.digitalchalk.com/" TargetMode="External"/><Relationship Id="rId5" Type="http://schemas.openxmlformats.org/officeDocument/2006/relationships/hyperlink" Target="http://www.skillbuilderlms.com/" TargetMode="External"/><Relationship Id="rId4" Type="http://schemas.openxmlformats.org/officeDocument/2006/relationships/hyperlink" Target="http://www.lmsfactory.co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fr.wikipedia.org/wiki/Constructivisme_(psychologie)" TargetMode="External"/><Relationship Id="rId2" Type="http://schemas.openxmlformats.org/officeDocument/2006/relationships/hyperlink" Target="http://www.curtin.edu.au/" TargetMode="External"/><Relationship Id="rId1" Type="http://schemas.openxmlformats.org/officeDocument/2006/relationships/slideLayout" Target="../slideLayouts/slideLayout2.xml"/><Relationship Id="rId4" Type="http://schemas.openxmlformats.org/officeDocument/2006/relationships/hyperlink" Target="http://fr.wikipedia.org/wiki/WebCT"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oodle.net/sit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oodleassociatio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dutechwiki.unige.ch/en/Learning_Management_Syste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2549" y="2246626"/>
            <a:ext cx="11180064" cy="2031325"/>
          </a:xfrm>
          <a:prstGeom prst="rect">
            <a:avLst/>
          </a:prstGeom>
        </p:spPr>
        <p:txBody>
          <a:bodyPr wrap="square">
            <a:spAutoFit/>
          </a:bodyPr>
          <a:lstStyle/>
          <a:p>
            <a:pPr algn="ctr"/>
            <a:r>
              <a:rPr lang="fr-FR" b="1" dirty="0"/>
              <a:t>Atelier 3.2 : </a:t>
            </a:r>
            <a:r>
              <a:rPr lang="fr-FR" dirty="0"/>
              <a:t>« Conception, Développement et utilisation d’un cours en ligne »</a:t>
            </a:r>
          </a:p>
          <a:p>
            <a:pPr algn="ctr"/>
            <a:endParaRPr lang="fr-FR" dirty="0"/>
          </a:p>
          <a:p>
            <a:pPr algn="ctr"/>
            <a:r>
              <a:rPr lang="fr-FR" b="1" dirty="0"/>
              <a:t>Lieu : </a:t>
            </a:r>
            <a:r>
              <a:rPr lang="fr-FR" dirty="0"/>
              <a:t>Campus Numérique Francophone Partenaire d'Oran (ALGERIE).</a:t>
            </a:r>
          </a:p>
          <a:p>
            <a:pPr algn="ctr"/>
            <a:r>
              <a:rPr lang="fr-FR" dirty="0"/>
              <a:t> </a:t>
            </a:r>
          </a:p>
          <a:p>
            <a:pPr algn="ctr"/>
            <a:r>
              <a:rPr lang="fr-FR" b="1" dirty="0"/>
              <a:t>Formation : Conception d'un cours en ligne avec </a:t>
            </a:r>
            <a:r>
              <a:rPr lang="fr-FR" b="1" dirty="0" err="1"/>
              <a:t>Moodle</a:t>
            </a:r>
            <a:endParaRPr lang="fr-FR" dirty="0"/>
          </a:p>
          <a:p>
            <a:pPr algn="ctr"/>
            <a:r>
              <a:rPr lang="fr-FR" b="1" dirty="0"/>
              <a:t> </a:t>
            </a:r>
            <a:endParaRPr lang="fr-FR" dirty="0"/>
          </a:p>
          <a:p>
            <a:pPr algn="ctr"/>
            <a:r>
              <a:rPr lang="fr-FR" b="1" dirty="0"/>
              <a:t>Par R. EL ABED</a:t>
            </a:r>
            <a:endParaRPr lang="fr-FR" dirty="0"/>
          </a:p>
        </p:txBody>
      </p:sp>
    </p:spTree>
    <p:extLst>
      <p:ext uri="{BB962C8B-B14F-4D97-AF65-F5344CB8AC3E}">
        <p14:creationId xmlns:p14="http://schemas.microsoft.com/office/powerpoint/2010/main" val="3492755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55000" lnSpcReduction="20000"/>
          </a:bodyPr>
          <a:lstStyle/>
          <a:p>
            <a:pPr marL="0" indent="0" algn="ctr">
              <a:buNone/>
            </a:pPr>
            <a:r>
              <a:rPr lang="fr-FR" sz="5100" b="1" dirty="0" smtClean="0">
                <a:solidFill>
                  <a:srgbClr val="000000"/>
                </a:solidFill>
                <a:latin typeface="Linux Libertine"/>
              </a:rPr>
              <a:t>Fonctionnalités </a:t>
            </a:r>
            <a:r>
              <a:rPr lang="fr-FR" sz="5100" b="1" dirty="0">
                <a:solidFill>
                  <a:srgbClr val="000000"/>
                </a:solidFill>
                <a:latin typeface="Linux Libertine"/>
              </a:rPr>
              <a:t>d'un LMS</a:t>
            </a:r>
          </a:p>
          <a:p>
            <a:r>
              <a:rPr lang="fr-FR" dirty="0">
                <a:solidFill>
                  <a:srgbClr val="252525"/>
                </a:solidFill>
                <a:latin typeface="Arial" panose="020B0604020202020204" pitchFamily="34" charset="0"/>
              </a:rPr>
              <a:t>Il est possible de lister </a:t>
            </a:r>
            <a:r>
              <a:rPr lang="fr-FR" i="1" dirty="0">
                <a:solidFill>
                  <a:srgbClr val="252525"/>
                </a:solidFill>
                <a:latin typeface="Arial" panose="020B0604020202020204" pitchFamily="34" charset="0"/>
              </a:rPr>
              <a:t>5 types de fonctionnalités</a:t>
            </a:r>
            <a:r>
              <a:rPr lang="fr-FR" dirty="0">
                <a:solidFill>
                  <a:srgbClr val="252525"/>
                </a:solidFill>
                <a:latin typeface="Arial" panose="020B0604020202020204" pitchFamily="34" charset="0"/>
              </a:rPr>
              <a:t> d'un LMS </a:t>
            </a:r>
            <a:r>
              <a:rPr lang="fr-FR" dirty="0" smtClean="0">
                <a:solidFill>
                  <a:srgbClr val="252525"/>
                </a:solidFill>
                <a:latin typeface="Arial" panose="020B0604020202020204" pitchFamily="34" charset="0"/>
              </a:rPr>
              <a:t>:</a:t>
            </a:r>
          </a:p>
          <a:p>
            <a:pPr marL="0" indent="0" algn="ctr">
              <a:buNone/>
            </a:pPr>
            <a:r>
              <a:rPr lang="fr-FR" b="1" dirty="0" smtClean="0">
                <a:solidFill>
                  <a:srgbClr val="252525"/>
                </a:solidFill>
                <a:latin typeface="Arial" panose="020B0604020202020204" pitchFamily="34" charset="0"/>
              </a:rPr>
              <a:t>Communication</a:t>
            </a:r>
            <a:endParaRPr lang="fr-FR" dirty="0">
              <a:solidFill>
                <a:srgbClr val="252525"/>
              </a:solidFill>
              <a:latin typeface="Arial" panose="020B0604020202020204" pitchFamily="34" charset="0"/>
            </a:endParaRPr>
          </a:p>
          <a:p>
            <a:pPr marL="742950" lvl="1" indent="-285750"/>
            <a:r>
              <a:rPr lang="fr-FR" dirty="0">
                <a:solidFill>
                  <a:srgbClr val="252525"/>
                </a:solidFill>
                <a:latin typeface="Arial" panose="020B0604020202020204" pitchFamily="34" charset="0"/>
              </a:rPr>
              <a:t>Outils asynchrone (= communication différée) comme l'email, les forums de discussion etc.</a:t>
            </a:r>
          </a:p>
          <a:p>
            <a:pPr marL="742950" lvl="1" indent="-285750"/>
            <a:r>
              <a:rPr lang="fr-FR" dirty="0">
                <a:solidFill>
                  <a:srgbClr val="252525"/>
                </a:solidFill>
                <a:latin typeface="Arial" panose="020B0604020202020204" pitchFamily="34" charset="0"/>
              </a:rPr>
              <a:t>Outils synchrone (= communication en temps réel) comme le chat, tableau blanc (</a:t>
            </a:r>
            <a:r>
              <a:rPr lang="fr-FR" dirty="0" err="1">
                <a:solidFill>
                  <a:srgbClr val="252525"/>
                </a:solidFill>
                <a:latin typeface="Arial" panose="020B0604020202020204" pitchFamily="34" charset="0"/>
              </a:rPr>
              <a:t>whiteboard</a:t>
            </a:r>
            <a:r>
              <a:rPr lang="fr-FR" dirty="0">
                <a:solidFill>
                  <a:srgbClr val="252525"/>
                </a:solidFill>
                <a:latin typeface="Arial" panose="020B0604020202020204" pitchFamily="34" charset="0"/>
              </a:rPr>
              <a:t>), visioconférence, </a:t>
            </a:r>
            <a:r>
              <a:rPr lang="fr-FR" dirty="0" err="1">
                <a:solidFill>
                  <a:srgbClr val="252525"/>
                </a:solidFill>
                <a:latin typeface="Arial" panose="020B0604020202020204" pitchFamily="34" charset="0"/>
              </a:rPr>
              <a:t>audio-conférences</a:t>
            </a:r>
            <a:r>
              <a:rPr lang="fr-FR" dirty="0">
                <a:solidFill>
                  <a:srgbClr val="252525"/>
                </a:solidFill>
                <a:latin typeface="Arial" panose="020B0604020202020204" pitchFamily="34" charset="0"/>
              </a:rPr>
              <a:t> etc.</a:t>
            </a:r>
          </a:p>
          <a:p>
            <a:pPr marL="742950" lvl="1" indent="-285750"/>
            <a:r>
              <a:rPr lang="fr-FR" dirty="0">
                <a:solidFill>
                  <a:srgbClr val="252525"/>
                </a:solidFill>
                <a:latin typeface="Arial" panose="020B0604020202020204" pitchFamily="34" charset="0"/>
              </a:rPr>
              <a:t>Liste des personnes présentes (</a:t>
            </a:r>
            <a:r>
              <a:rPr lang="fr-FR" dirty="0" err="1">
                <a:solidFill>
                  <a:srgbClr val="252525"/>
                </a:solidFill>
                <a:latin typeface="Arial" panose="020B0604020202020204" pitchFamily="34" charset="0"/>
              </a:rPr>
              <a:t>Awareness</a:t>
            </a:r>
            <a:r>
              <a:rPr lang="fr-FR" dirty="0">
                <a:solidFill>
                  <a:srgbClr val="252525"/>
                </a:solidFill>
                <a:latin typeface="Arial" panose="020B0604020202020204" pitchFamily="34" charset="0"/>
              </a:rPr>
              <a:t>) : fonctionnalité qui permet de visualiser les personnes présentes sur la plateforme (comme dans </a:t>
            </a:r>
            <a:r>
              <a:rPr lang="fr-FR" dirty="0" err="1">
                <a:solidFill>
                  <a:srgbClr val="0B0080"/>
                </a:solidFill>
                <a:latin typeface="Arial" panose="020B0604020202020204" pitchFamily="34" charset="0"/>
                <a:hlinkClick r:id="rId2" tooltip="Moodle"/>
              </a:rPr>
              <a:t>Moodle</a:t>
            </a:r>
            <a:r>
              <a:rPr lang="fr-FR" dirty="0">
                <a:solidFill>
                  <a:srgbClr val="252525"/>
                </a:solidFill>
                <a:latin typeface="Arial" panose="020B0604020202020204" pitchFamily="34" charset="0"/>
              </a:rPr>
              <a:t>). Il est ainsi possible d'entrer en contact avec une personne (par exemple, par un clic sur le nom d'utilisateur d'une personne comme le propose </a:t>
            </a:r>
            <a:r>
              <a:rPr lang="fr-FR" dirty="0" err="1">
                <a:solidFill>
                  <a:srgbClr val="252525"/>
                </a:solidFill>
                <a:latin typeface="Arial" panose="020B0604020202020204" pitchFamily="34" charset="0"/>
              </a:rPr>
              <a:t>Moodle</a:t>
            </a:r>
            <a:r>
              <a:rPr lang="fr-FR" dirty="0">
                <a:solidFill>
                  <a:srgbClr val="252525"/>
                </a:solidFill>
                <a:latin typeface="Arial" panose="020B0604020202020204" pitchFamily="34" charset="0"/>
              </a:rPr>
              <a:t>, et qui permet de chatter en direct avec les utilisateurs connectés).</a:t>
            </a:r>
          </a:p>
          <a:p>
            <a:pPr marL="0" indent="0" algn="ctr">
              <a:buNone/>
            </a:pPr>
            <a:r>
              <a:rPr lang="fr-FR" b="1" dirty="0">
                <a:solidFill>
                  <a:srgbClr val="252525"/>
                </a:solidFill>
                <a:latin typeface="Arial" panose="020B0604020202020204" pitchFamily="34" charset="0"/>
              </a:rPr>
              <a:t>Ingénierie</a:t>
            </a:r>
            <a:endParaRPr lang="fr-FR" dirty="0">
              <a:solidFill>
                <a:srgbClr val="252525"/>
              </a:solidFill>
              <a:latin typeface="Arial" panose="020B0604020202020204" pitchFamily="34" charset="0"/>
            </a:endParaRPr>
          </a:p>
          <a:p>
            <a:r>
              <a:rPr lang="fr-FR" dirty="0">
                <a:solidFill>
                  <a:srgbClr val="252525"/>
                </a:solidFill>
                <a:latin typeface="Arial" panose="020B0604020202020204" pitchFamily="34" charset="0"/>
              </a:rPr>
              <a:t>Contrairement à une formation présentielle, la plateforme permet un apprentissage individualisé et/ou personnalisé. Par exemple, en proposant des contenus de cours différents ou des cours plus élaborés pour des étudiants qui peuvent avoir des compétences différentes ou qui veulent aller plus loin. En outre, la plateforme permet de capitaliser les contenus pédagogiques, c'est à dire leur réutilisation au cours d'une même année académique (possibilité de relire les contenus) ou d'une année académique sur l'autre.</a:t>
            </a:r>
          </a:p>
          <a:p>
            <a:pPr marL="0" indent="0" algn="ctr">
              <a:buNone/>
            </a:pPr>
            <a:r>
              <a:rPr lang="fr-FR" b="1" dirty="0">
                <a:solidFill>
                  <a:srgbClr val="252525"/>
                </a:solidFill>
                <a:latin typeface="Arial" panose="020B0604020202020204" pitchFamily="34" charset="0"/>
              </a:rPr>
              <a:t>Création des contenus</a:t>
            </a:r>
            <a:endParaRPr lang="fr-FR" dirty="0">
              <a:solidFill>
                <a:srgbClr val="252525"/>
              </a:solidFill>
              <a:latin typeface="Arial" panose="020B0604020202020204" pitchFamily="34" charset="0"/>
            </a:endParaRPr>
          </a:p>
          <a:p>
            <a:r>
              <a:rPr lang="fr-FR" dirty="0">
                <a:solidFill>
                  <a:srgbClr val="252525"/>
                </a:solidFill>
                <a:latin typeface="Arial" panose="020B0604020202020204" pitchFamily="34" charset="0"/>
              </a:rPr>
              <a:t>Une plateforme permet d'héberger et de créer des contenus pédagogiques (au format XML ou HTML) ainsi que des quiz/tests générés par </a:t>
            </a:r>
            <a:r>
              <a:rPr lang="fr-FR" dirty="0" err="1">
                <a:solidFill>
                  <a:srgbClr val="252525"/>
                </a:solidFill>
                <a:latin typeface="Arial" panose="020B0604020202020204" pitchFamily="34" charset="0"/>
              </a:rPr>
              <a:t>Javascript</a:t>
            </a:r>
            <a:r>
              <a:rPr lang="fr-FR" dirty="0">
                <a:solidFill>
                  <a:srgbClr val="252525"/>
                </a:solidFill>
                <a:latin typeface="Arial" panose="020B0604020202020204" pitchFamily="34" charset="0"/>
              </a:rPr>
              <a:t> ou par importation de packages aux standards </a:t>
            </a:r>
            <a:r>
              <a:rPr lang="fr-FR" dirty="0">
                <a:solidFill>
                  <a:srgbClr val="663366"/>
                </a:solidFill>
                <a:latin typeface="Arial" panose="020B0604020202020204" pitchFamily="34" charset="0"/>
                <a:hlinkClick r:id="rId3" tooltip="en:IMS"/>
              </a:rPr>
              <a:t>IMS</a:t>
            </a:r>
            <a:r>
              <a:rPr lang="fr-FR" dirty="0">
                <a:solidFill>
                  <a:srgbClr val="252525"/>
                </a:solidFill>
                <a:latin typeface="Arial" panose="020B0604020202020204" pitchFamily="34" charset="0"/>
              </a:rPr>
              <a:t> ou </a:t>
            </a:r>
            <a:r>
              <a:rPr lang="fr-FR" dirty="0">
                <a:solidFill>
                  <a:srgbClr val="0B0080"/>
                </a:solidFill>
                <a:latin typeface="Arial" panose="020B0604020202020204" pitchFamily="34" charset="0"/>
                <a:hlinkClick r:id="rId4" tooltip="SCORM"/>
              </a:rPr>
              <a:t>SCORM</a:t>
            </a:r>
            <a:r>
              <a:rPr lang="fr-FR" dirty="0">
                <a:solidFill>
                  <a:srgbClr val="252525"/>
                </a:solidFill>
                <a:latin typeface="Arial" panose="020B0604020202020204" pitchFamily="34" charset="0"/>
              </a:rPr>
              <a:t>, développés à l'aide d'outils </a:t>
            </a:r>
            <a:r>
              <a:rPr lang="fr-FR" dirty="0" smtClean="0">
                <a:solidFill>
                  <a:srgbClr val="252525"/>
                </a:solidFill>
                <a:latin typeface="Arial" panose="020B0604020202020204" pitchFamily="34" charset="0"/>
              </a:rPr>
              <a:t>comme</a:t>
            </a:r>
            <a:r>
              <a:rPr lang="fr-FR" dirty="0">
                <a:solidFill>
                  <a:srgbClr val="252525"/>
                </a:solidFill>
                <a:latin typeface="Arial" panose="020B0604020202020204" pitchFamily="34" charset="0"/>
              </a:rPr>
              <a:t> </a:t>
            </a:r>
            <a:r>
              <a:rPr lang="fr-FR" dirty="0" smtClean="0">
                <a:solidFill>
                  <a:srgbClr val="252525"/>
                </a:solidFill>
                <a:latin typeface="Arial" panose="020B0604020202020204" pitchFamily="34" charset="0"/>
              </a:rPr>
              <a:t>Opale.</a:t>
            </a:r>
            <a:endParaRPr lang="fr-FR" dirty="0">
              <a:solidFill>
                <a:srgbClr val="252525"/>
              </a:solidFill>
              <a:latin typeface="Arial" panose="020B0604020202020204" pitchFamily="34" charset="0"/>
            </a:endParaRPr>
          </a:p>
          <a:p>
            <a:endParaRPr lang="fr-FR" dirty="0"/>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1254832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0000" lnSpcReduction="20000"/>
          </a:bodyPr>
          <a:lstStyle/>
          <a:p>
            <a:pPr marL="0" indent="0" algn="ctr">
              <a:buNone/>
            </a:pPr>
            <a:r>
              <a:rPr lang="fr-FR" b="1" dirty="0">
                <a:solidFill>
                  <a:srgbClr val="252525"/>
                </a:solidFill>
                <a:latin typeface="Arial" panose="020B0604020202020204" pitchFamily="34" charset="0"/>
              </a:rPr>
              <a:t>Suivi</a:t>
            </a:r>
            <a:endParaRPr lang="fr-FR" dirty="0">
              <a:solidFill>
                <a:srgbClr val="252525"/>
              </a:solidFill>
              <a:latin typeface="Arial" panose="020B0604020202020204" pitchFamily="34" charset="0"/>
            </a:endParaRPr>
          </a:p>
          <a:p>
            <a:r>
              <a:rPr lang="fr-FR" dirty="0">
                <a:solidFill>
                  <a:srgbClr val="252525"/>
                </a:solidFill>
                <a:latin typeface="Arial" panose="020B0604020202020204" pitchFamily="34" charset="0"/>
              </a:rPr>
              <a:t>Il existe deux types de suivis :</a:t>
            </a:r>
          </a:p>
          <a:p>
            <a:r>
              <a:rPr lang="fr-FR" dirty="0">
                <a:solidFill>
                  <a:srgbClr val="252525"/>
                </a:solidFill>
                <a:latin typeface="Arial" panose="020B0604020202020204" pitchFamily="34" charset="0"/>
              </a:rPr>
              <a:t>Par l'enseignant : le suivi peut être individuel ou collectif. L'enseignant peut suivre les progrès (par exemple : </a:t>
            </a:r>
            <a:r>
              <a:rPr lang="fr-FR" dirty="0">
                <a:solidFill>
                  <a:srgbClr val="0B0080"/>
                </a:solidFill>
                <a:latin typeface="Arial" panose="020B0604020202020204" pitchFamily="34" charset="0"/>
                <a:hlinkClick r:id="rId2" tooltip="Outils de suivi"/>
              </a:rPr>
              <a:t>Outils de suivi</a:t>
            </a:r>
            <a:r>
              <a:rPr lang="fr-FR" dirty="0">
                <a:solidFill>
                  <a:srgbClr val="252525"/>
                </a:solidFill>
                <a:latin typeface="Arial" panose="020B0604020202020204" pitchFamily="34" charset="0"/>
              </a:rPr>
              <a:t>), noter les travaux en ligne, etc.</a:t>
            </a:r>
          </a:p>
          <a:p>
            <a:r>
              <a:rPr lang="fr-FR" dirty="0">
                <a:solidFill>
                  <a:srgbClr val="252525"/>
                </a:solidFill>
                <a:latin typeface="Arial" panose="020B0604020202020204" pitchFamily="34" charset="0"/>
              </a:rPr>
              <a:t>Pour l'étudiant : page personnelle, outils d'autoévaluation, outils d'annotation et favoris, rapports d'évolution et de performance, outils collaboratifs, etc.</a:t>
            </a:r>
          </a:p>
          <a:p>
            <a:pPr marL="0" indent="0" algn="ctr">
              <a:buNone/>
            </a:pPr>
            <a:r>
              <a:rPr lang="fr-FR" b="1" dirty="0">
                <a:solidFill>
                  <a:srgbClr val="252525"/>
                </a:solidFill>
                <a:latin typeface="Arial" panose="020B0604020202020204" pitchFamily="34" charset="0"/>
              </a:rPr>
              <a:t>Gestion administrative</a:t>
            </a:r>
            <a:endParaRPr lang="fr-FR" dirty="0">
              <a:solidFill>
                <a:srgbClr val="252525"/>
              </a:solidFill>
              <a:latin typeface="Arial" panose="020B0604020202020204" pitchFamily="34" charset="0"/>
            </a:endParaRPr>
          </a:p>
          <a:p>
            <a:r>
              <a:rPr lang="fr-FR" dirty="0">
                <a:solidFill>
                  <a:srgbClr val="252525"/>
                </a:solidFill>
                <a:latin typeface="Arial" panose="020B0604020202020204" pitchFamily="34" charset="0"/>
              </a:rPr>
              <a:t>Elle peut être distinguée en deux sous-fonctions :</a:t>
            </a:r>
          </a:p>
          <a:p>
            <a:r>
              <a:rPr lang="fr-FR" dirty="0">
                <a:solidFill>
                  <a:srgbClr val="252525"/>
                </a:solidFill>
                <a:latin typeface="Arial" panose="020B0604020202020204" pitchFamily="34" charset="0"/>
              </a:rPr>
              <a:t>Gestion individuelle et collective des apprenants purement "administrative" (comme la procédure d'inscription à un cours par exemple).</a:t>
            </a:r>
          </a:p>
          <a:p>
            <a:r>
              <a:rPr lang="fr-FR" dirty="0">
                <a:solidFill>
                  <a:srgbClr val="252525"/>
                </a:solidFill>
                <a:latin typeface="Arial" panose="020B0604020202020204" pitchFamily="34" charset="0"/>
              </a:rPr>
              <a:t>Gestion administrative des cours listes de cours, administration des groupes d'étudiants, syllabus des cours, </a:t>
            </a:r>
            <a:r>
              <a:rPr lang="fr-FR" dirty="0" err="1">
                <a:solidFill>
                  <a:srgbClr val="252525"/>
                </a:solidFill>
                <a:latin typeface="Arial" panose="020B0604020202020204" pitchFamily="34" charset="0"/>
              </a:rPr>
              <a:t>pré-requis</a:t>
            </a:r>
            <a:r>
              <a:rPr lang="fr-FR" dirty="0">
                <a:solidFill>
                  <a:srgbClr val="252525"/>
                </a:solidFill>
                <a:latin typeface="Arial" panose="020B0604020202020204" pitchFamily="34" charset="0"/>
              </a:rPr>
              <a:t>, etc.</a:t>
            </a:r>
          </a:p>
          <a:p>
            <a:r>
              <a:rPr lang="fr-FR" dirty="0">
                <a:solidFill>
                  <a:srgbClr val="252525"/>
                </a:solidFill>
                <a:latin typeface="Arial" panose="020B0604020202020204" pitchFamily="34" charset="0"/>
              </a:rPr>
              <a:t>Certaines plateformes de type CMS, non initialement dédiées à la pédagogie, telles que </a:t>
            </a:r>
            <a:r>
              <a:rPr lang="fr-FR" dirty="0" err="1">
                <a:solidFill>
                  <a:srgbClr val="252525"/>
                </a:solidFill>
                <a:latin typeface="Arial" panose="020B0604020202020204" pitchFamily="34" charset="0"/>
              </a:rPr>
              <a:t>Drupal</a:t>
            </a:r>
            <a:r>
              <a:rPr lang="fr-FR" dirty="0">
                <a:solidFill>
                  <a:srgbClr val="252525"/>
                </a:solidFill>
                <a:latin typeface="Arial" panose="020B0604020202020204" pitchFamily="34" charset="0"/>
              </a:rPr>
              <a:t> ou Joomla, peuvent également bénéficier de modules (plugins) pour importer/insérer des contenus pédagogiques de type SCORM, etc</a:t>
            </a:r>
            <a:r>
              <a:rPr lang="fr-FR" dirty="0" smtClean="0">
                <a:solidFill>
                  <a:srgbClr val="252525"/>
                </a:solidFill>
                <a:latin typeface="Arial" panose="020B0604020202020204" pitchFamily="34" charset="0"/>
              </a:rPr>
              <a:t>.</a:t>
            </a:r>
            <a:endParaRPr lang="fr-FR" dirty="0">
              <a:solidFill>
                <a:srgbClr val="252525"/>
              </a:solidFill>
              <a:latin typeface="Arial" panose="020B0604020202020204" pitchFamily="34" charset="0"/>
            </a:endParaRPr>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352353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pPr marL="0" indent="0" algn="ctr">
              <a:buNone/>
            </a:pPr>
            <a:r>
              <a:rPr lang="fr-FR" b="1" dirty="0">
                <a:solidFill>
                  <a:srgbClr val="000000"/>
                </a:solidFill>
                <a:latin typeface="Linux Libertine"/>
              </a:rPr>
              <a:t>Les normes LMS</a:t>
            </a:r>
          </a:p>
          <a:p>
            <a:r>
              <a:rPr lang="fr-FR" dirty="0">
                <a:solidFill>
                  <a:srgbClr val="252525"/>
                </a:solidFill>
                <a:latin typeface="Arial" panose="020B0604020202020204" pitchFamily="34" charset="0"/>
              </a:rPr>
              <a:t>Qu'est ce qu'une norme ? C'est ce qui permet à la plate-forme LMS de « comprendre » qui a fait quoi. Pour cela, elle doit communiquer avec les contenus. Les normes facilitent cette communication en proposant une manière de communiquer commune entre contenus (cours) et contenants (plate-forme).</a:t>
            </a:r>
          </a:p>
          <a:p>
            <a:r>
              <a:rPr lang="fr-FR" dirty="0">
                <a:solidFill>
                  <a:srgbClr val="252525"/>
                </a:solidFill>
                <a:latin typeface="Arial" panose="020B0604020202020204" pitchFamily="34" charset="0"/>
              </a:rPr>
              <a:t>Les principales normes ou modèles à retenir :</a:t>
            </a:r>
          </a:p>
          <a:p>
            <a:r>
              <a:rPr lang="fr-FR" dirty="0">
                <a:solidFill>
                  <a:srgbClr val="252525"/>
                </a:solidFill>
                <a:latin typeface="Arial" panose="020B0604020202020204" pitchFamily="34" charset="0"/>
              </a:rPr>
              <a:t>LOM (</a:t>
            </a:r>
            <a:r>
              <a:rPr lang="fr-FR" dirty="0">
                <a:solidFill>
                  <a:srgbClr val="0B0080"/>
                </a:solidFill>
                <a:latin typeface="Arial" panose="020B0604020202020204" pitchFamily="34" charset="0"/>
                <a:hlinkClick r:id="rId2" tooltip="Learning Object Metadata Standard"/>
              </a:rPr>
              <a:t>Learning Object </a:t>
            </a:r>
            <a:r>
              <a:rPr lang="fr-FR" dirty="0" err="1">
                <a:solidFill>
                  <a:srgbClr val="0B0080"/>
                </a:solidFill>
                <a:latin typeface="Arial" panose="020B0604020202020204" pitchFamily="34" charset="0"/>
                <a:hlinkClick r:id="rId2" tooltip="Learning Object Metadata Standard"/>
              </a:rPr>
              <a:t>Metadata</a:t>
            </a:r>
            <a:r>
              <a:rPr lang="fr-FR" dirty="0">
                <a:solidFill>
                  <a:srgbClr val="0B0080"/>
                </a:solidFill>
                <a:latin typeface="Arial" panose="020B0604020202020204" pitchFamily="34" charset="0"/>
                <a:hlinkClick r:id="rId2" tooltip="Learning Object Metadata Standard"/>
              </a:rPr>
              <a:t> Standard</a:t>
            </a:r>
            <a:r>
              <a:rPr lang="fr-FR" dirty="0">
                <a:solidFill>
                  <a:srgbClr val="252525"/>
                </a:solidFill>
                <a:latin typeface="Arial" panose="020B0604020202020204" pitchFamily="34" charset="0"/>
              </a:rPr>
              <a:t>) ; c'est la norme la plus complète en matière de métadonnées et la plus connue dans les milieux universitaires.</a:t>
            </a:r>
          </a:p>
          <a:p>
            <a:r>
              <a:rPr lang="fr-FR" dirty="0">
                <a:solidFill>
                  <a:srgbClr val="252525"/>
                </a:solidFill>
                <a:latin typeface="Arial" panose="020B0604020202020204" pitchFamily="34" charset="0"/>
              </a:rPr>
              <a:t>SCORM (</a:t>
            </a:r>
            <a:r>
              <a:rPr lang="fr-FR" dirty="0" err="1">
                <a:solidFill>
                  <a:srgbClr val="0B0080"/>
                </a:solidFill>
                <a:latin typeface="Arial" panose="020B0604020202020204" pitchFamily="34" charset="0"/>
                <a:hlinkClick r:id="rId3" tooltip="Sharable Content Object Reference Model"/>
              </a:rPr>
              <a:t>Sharable</a:t>
            </a:r>
            <a:r>
              <a:rPr lang="fr-FR" dirty="0">
                <a:solidFill>
                  <a:srgbClr val="0B0080"/>
                </a:solidFill>
                <a:latin typeface="Arial" panose="020B0604020202020204" pitchFamily="34" charset="0"/>
                <a:hlinkClick r:id="rId3" tooltip="Sharable Content Object Reference Model"/>
              </a:rPr>
              <a:t> Content Object Reference Model</a:t>
            </a:r>
            <a:r>
              <a:rPr lang="fr-FR" dirty="0">
                <a:solidFill>
                  <a:srgbClr val="252525"/>
                </a:solidFill>
                <a:latin typeface="Arial" panose="020B0604020202020204" pitchFamily="34" charset="0"/>
              </a:rPr>
              <a:t>) est un </a:t>
            </a:r>
            <a:r>
              <a:rPr lang="fr-FR" b="1" dirty="0">
                <a:solidFill>
                  <a:srgbClr val="252525"/>
                </a:solidFill>
                <a:latin typeface="Arial" panose="020B0604020202020204" pitchFamily="34" charset="0"/>
              </a:rPr>
              <a:t>modèle</a:t>
            </a:r>
            <a:r>
              <a:rPr lang="fr-FR" dirty="0">
                <a:solidFill>
                  <a:srgbClr val="252525"/>
                </a:solidFill>
                <a:latin typeface="Arial" panose="020B0604020202020204" pitchFamily="34" charset="0"/>
              </a:rPr>
              <a:t> (et non une norme : il n'impose rien). Il tente de synthétiser différents systèmes passés (AICC) ou présents (IMS, LOM) afin d'en faire un standard « rentable » (c'est à dire, facilement utilisable et permettant la réutilisation des ressources). Ce modèle est aujourd’hui adopté par la plupart des éditeurs de contenus et de logiciels</a:t>
            </a:r>
            <a:r>
              <a:rPr lang="fr-FR" dirty="0" smtClean="0">
                <a:solidFill>
                  <a:srgbClr val="252525"/>
                </a:solidFill>
                <a:latin typeface="Arial" panose="020B0604020202020204" pitchFamily="34" charset="0"/>
              </a:rPr>
              <a:t>.</a:t>
            </a:r>
            <a:endParaRPr lang="fr-FR" dirty="0">
              <a:solidFill>
                <a:srgbClr val="252525"/>
              </a:solidFill>
              <a:latin typeface="Arial" panose="020B0604020202020204" pitchFamily="34" charset="0"/>
            </a:endParaRPr>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1124123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94657" y="1564368"/>
            <a:ext cx="10515600" cy="4834948"/>
          </a:xfrm>
        </p:spPr>
        <p:txBody>
          <a:bodyPr>
            <a:normAutofit fontScale="55000" lnSpcReduction="20000"/>
          </a:bodyPr>
          <a:lstStyle/>
          <a:p>
            <a:pPr marL="0" indent="0" algn="ctr">
              <a:buNone/>
            </a:pPr>
            <a:r>
              <a:rPr lang="fr-FR" b="1" dirty="0"/>
              <a:t>Liste de quelques plateformes gratuites</a:t>
            </a:r>
          </a:p>
          <a:p>
            <a:r>
              <a:rPr lang="fr-FR" dirty="0" err="1" smtClean="0">
                <a:hlinkClick r:id="rId2"/>
              </a:rPr>
              <a:t>ATutor</a:t>
            </a:r>
            <a:endParaRPr lang="fr-FR" dirty="0"/>
          </a:p>
          <a:p>
            <a:r>
              <a:rPr lang="fr-FR" dirty="0" err="1">
                <a:hlinkClick r:id="rId3"/>
              </a:rPr>
              <a:t>Chamilo</a:t>
            </a:r>
            <a:r>
              <a:rPr lang="fr-FR" dirty="0"/>
              <a:t> est implémenté à l'Université de Genève. C'est un </a:t>
            </a:r>
            <a:r>
              <a:rPr lang="fr-FR" dirty="0" err="1"/>
              <a:t>fork</a:t>
            </a:r>
            <a:r>
              <a:rPr lang="fr-FR" dirty="0"/>
              <a:t> de </a:t>
            </a:r>
            <a:r>
              <a:rPr lang="fr-FR" dirty="0" err="1"/>
              <a:t>Dokeos</a:t>
            </a:r>
            <a:endParaRPr lang="fr-FR" dirty="0"/>
          </a:p>
          <a:p>
            <a:r>
              <a:rPr lang="fr-FR" dirty="0" err="1">
                <a:hlinkClick r:id="rId4"/>
              </a:rPr>
              <a:t>Claroline</a:t>
            </a:r>
            <a:r>
              <a:rPr lang="fr-FR" dirty="0"/>
              <a:t>. Elle permet à des centaines d'institutions à travers le monde (universités, établissements scolaires, associations, entreprises) de créer et d'administrer des formations et des espaces de collaboration en ligne. Voir la page de </a:t>
            </a:r>
            <a:r>
              <a:rPr lang="fr-FR" dirty="0" err="1">
                <a:hlinkClick r:id="rId5" tooltip="Claroline"/>
              </a:rPr>
              <a:t>Claroline</a:t>
            </a:r>
            <a:r>
              <a:rPr lang="fr-FR" dirty="0"/>
              <a:t> dans ce wiki.</a:t>
            </a:r>
          </a:p>
          <a:p>
            <a:r>
              <a:rPr lang="fr-FR" dirty="0" err="1">
                <a:hlinkClick r:id="rId6"/>
              </a:rPr>
              <a:t>Docebo</a:t>
            </a:r>
            <a:endParaRPr lang="fr-FR" dirty="0"/>
          </a:p>
          <a:p>
            <a:r>
              <a:rPr lang="fr-FR" dirty="0" err="1">
                <a:hlinkClick r:id="rId7"/>
              </a:rPr>
              <a:t>Dokeos</a:t>
            </a:r>
            <a:r>
              <a:rPr lang="fr-FR" dirty="0"/>
              <a:t> est un </a:t>
            </a:r>
            <a:r>
              <a:rPr lang="fr-FR" dirty="0" err="1"/>
              <a:t>fork</a:t>
            </a:r>
            <a:r>
              <a:rPr lang="fr-FR" dirty="0"/>
              <a:t> de </a:t>
            </a:r>
            <a:r>
              <a:rPr lang="fr-FR" dirty="0" err="1"/>
              <a:t>Claroline</a:t>
            </a:r>
            <a:r>
              <a:rPr lang="fr-FR" dirty="0"/>
              <a:t>. Voir la page dans ce wiki sur </a:t>
            </a:r>
            <a:r>
              <a:rPr lang="fr-FR" dirty="0" err="1">
                <a:hlinkClick r:id="rId8" tooltip="Dokeos"/>
              </a:rPr>
              <a:t>Dokeos</a:t>
            </a:r>
            <a:r>
              <a:rPr lang="fr-FR" dirty="0"/>
              <a:t>.</a:t>
            </a:r>
          </a:p>
          <a:p>
            <a:r>
              <a:rPr lang="fr-FR" dirty="0">
                <a:hlinkClick r:id="rId9"/>
              </a:rPr>
              <a:t>Fle3</a:t>
            </a:r>
            <a:r>
              <a:rPr lang="fr-FR" dirty="0"/>
              <a:t> (projet intéressant, mais mort)</a:t>
            </a:r>
          </a:p>
          <a:p>
            <a:r>
              <a:rPr lang="fr-FR" dirty="0" err="1">
                <a:hlinkClick r:id="rId10"/>
              </a:rPr>
              <a:t>Ganesha</a:t>
            </a:r>
            <a:r>
              <a:rPr lang="fr-FR" dirty="0"/>
              <a:t> (de </a:t>
            </a:r>
            <a:r>
              <a:rPr lang="fr-FR" dirty="0" err="1"/>
              <a:t>Anema</a:t>
            </a:r>
            <a:r>
              <a:rPr lang="fr-FR" dirty="0"/>
              <a:t> </a:t>
            </a:r>
            <a:r>
              <a:rPr lang="fr-FR" dirty="0" err="1"/>
              <a:t>Lab</a:t>
            </a:r>
            <a:r>
              <a:rPr lang="fr-FR" dirty="0"/>
              <a:t>) met l'accent sur des parcours individualisés. Au contraire des plates-formes orientées « contenu » (système de gestion de contenu), elle organise les activités autour de l'apprenant plutôt qu'autour d'un cours.</a:t>
            </a:r>
          </a:p>
          <a:p>
            <a:r>
              <a:rPr lang="fr-FR" dirty="0">
                <a:hlinkClick r:id="rId11"/>
              </a:rPr>
              <a:t>ILIAS</a:t>
            </a:r>
            <a:r>
              <a:rPr lang="fr-FR" dirty="0"/>
              <a:t> permet de gérer une grande variété de contenus et d'utilisateurs.</a:t>
            </a:r>
          </a:p>
          <a:p>
            <a:r>
              <a:rPr lang="fr-FR" dirty="0">
                <a:hlinkClick r:id="rId12"/>
              </a:rPr>
              <a:t>LRN</a:t>
            </a:r>
            <a:endParaRPr lang="fr-FR" dirty="0"/>
          </a:p>
          <a:p>
            <a:r>
              <a:rPr lang="fr-FR" dirty="0" err="1">
                <a:hlinkClick r:id="rId13"/>
              </a:rPr>
              <a:t>Moodle</a:t>
            </a:r>
            <a:r>
              <a:rPr lang="fr-FR" dirty="0"/>
              <a:t> est la plateforme la plus utilisée dans les Universités et les grandes écoles. Voir la page dans ce wiki sur </a:t>
            </a:r>
            <a:r>
              <a:rPr lang="fr-FR" dirty="0" err="1">
                <a:hlinkClick r:id="rId14" tooltip="Moodle"/>
              </a:rPr>
              <a:t>Moodle</a:t>
            </a:r>
            <a:r>
              <a:rPr lang="fr-FR" dirty="0"/>
              <a:t>.</a:t>
            </a:r>
          </a:p>
          <a:p>
            <a:r>
              <a:rPr lang="fr-FR" dirty="0">
                <a:hlinkClick r:id="rId15"/>
              </a:rPr>
              <a:t>OLAT</a:t>
            </a:r>
            <a:endParaRPr lang="fr-FR" dirty="0"/>
          </a:p>
          <a:p>
            <a:r>
              <a:rPr lang="fr-FR" dirty="0">
                <a:hlinkClick r:id="rId16"/>
              </a:rPr>
              <a:t>Sakai</a:t>
            </a:r>
            <a:r>
              <a:rPr lang="fr-FR" dirty="0"/>
              <a:t> est la plateforme utilisée par les plus grandes universités américaines notamment parce qu'elle permet d'être utilisée en simultanée par des milliers d'utilisateurs</a:t>
            </a:r>
            <a:r>
              <a:rPr lang="fr-FR" dirty="0" smtClean="0"/>
              <a:t>.</a:t>
            </a:r>
          </a:p>
          <a:p>
            <a:pPr marL="0" indent="0" algn="ctr">
              <a:buNone/>
            </a:pPr>
            <a:r>
              <a:rPr lang="fr-FR" dirty="0"/>
              <a:t>Pour connaître les aspects techniques des plateformes, consultez </a:t>
            </a:r>
            <a:r>
              <a:rPr lang="fr-FR" dirty="0">
                <a:hlinkClick r:id="rId17"/>
              </a:rPr>
              <a:t>le tableau des caractéristiques des plateformes</a:t>
            </a:r>
            <a:r>
              <a:rPr lang="fr-FR" dirty="0"/>
              <a:t>.</a:t>
            </a:r>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1490249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a:buNone/>
            </a:pPr>
            <a:r>
              <a:rPr lang="fr-FR" b="1" dirty="0"/>
              <a:t>Liste de quelques plateformes payantes</a:t>
            </a:r>
          </a:p>
          <a:p>
            <a:pPr marL="0" indent="0">
              <a:buNone/>
            </a:pPr>
            <a:r>
              <a:rPr lang="fr-FR" dirty="0"/>
              <a:t>Ci-dessous, une liste des plateformes LMS payantes:</a:t>
            </a:r>
          </a:p>
          <a:p>
            <a:r>
              <a:rPr lang="fr-FR" dirty="0">
                <a:hlinkClick r:id="rId2"/>
              </a:rPr>
              <a:t>https://</a:t>
            </a:r>
            <a:r>
              <a:rPr lang="fr-FR" dirty="0" smtClean="0">
                <a:hlinkClick r:id="rId2"/>
              </a:rPr>
              <a:t>fr.360learning.com/</a:t>
            </a:r>
            <a:endParaRPr lang="fr-FR" dirty="0"/>
          </a:p>
          <a:p>
            <a:r>
              <a:rPr lang="fr-FR" dirty="0">
                <a:hlinkClick r:id="rId3"/>
              </a:rPr>
              <a:t>https://</a:t>
            </a:r>
            <a:r>
              <a:rPr lang="fr-FR" dirty="0" smtClean="0">
                <a:hlinkClick r:id="rId3"/>
              </a:rPr>
              <a:t>learnybox.com/</a:t>
            </a:r>
            <a:endParaRPr lang="fr-FR" dirty="0"/>
          </a:p>
          <a:p>
            <a:r>
              <a:rPr lang="fr-FR" dirty="0">
                <a:hlinkClick r:id="rId4"/>
              </a:rPr>
              <a:t>https://</a:t>
            </a:r>
            <a:r>
              <a:rPr lang="fr-FR" dirty="0" smtClean="0">
                <a:hlinkClick r:id="rId4"/>
              </a:rPr>
              <a:t>www.lmsfactory.com/</a:t>
            </a:r>
            <a:endParaRPr lang="fr-FR" dirty="0"/>
          </a:p>
          <a:p>
            <a:r>
              <a:rPr lang="fr-FR" dirty="0">
                <a:hlinkClick r:id="rId5"/>
              </a:rPr>
              <a:t>https://</a:t>
            </a:r>
            <a:r>
              <a:rPr lang="fr-FR" dirty="0" smtClean="0">
                <a:hlinkClick r:id="rId5"/>
              </a:rPr>
              <a:t>www.skillbuilderlms.com/</a:t>
            </a:r>
            <a:endParaRPr lang="fr-FR" dirty="0"/>
          </a:p>
          <a:p>
            <a:r>
              <a:rPr lang="fr-FR" dirty="0">
                <a:hlinkClick r:id="rId6"/>
              </a:rPr>
              <a:t>https://</a:t>
            </a:r>
            <a:r>
              <a:rPr lang="fr-FR" dirty="0" smtClean="0">
                <a:hlinkClick r:id="rId6"/>
              </a:rPr>
              <a:t>www.digitalchalk.com/</a:t>
            </a:r>
            <a:endParaRPr lang="fr-FR" dirty="0"/>
          </a:p>
          <a:p>
            <a:r>
              <a:rPr lang="fr-FR" dirty="0">
                <a:hlinkClick r:id="rId7"/>
              </a:rPr>
              <a:t>https://</a:t>
            </a:r>
            <a:r>
              <a:rPr lang="fr-FR" dirty="0" smtClean="0">
                <a:hlinkClick r:id="rId7"/>
              </a:rPr>
              <a:t>www.intrepidknowledge.ch/</a:t>
            </a:r>
            <a:endParaRPr lang="fr-FR" dirty="0"/>
          </a:p>
          <a:p>
            <a:pPr marL="0" indent="0">
              <a:buNone/>
            </a:pPr>
            <a:endParaRPr lang="fr-FR" dirty="0"/>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87907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marL="457200" lvl="1" indent="0">
              <a:buNone/>
            </a:pPr>
            <a:r>
              <a:rPr lang="fr-FR" sz="1800" u="sng" dirty="0" err="1"/>
              <a:t>Moodle</a:t>
            </a:r>
            <a:r>
              <a:rPr lang="fr-FR" sz="1800" dirty="0"/>
              <a:t> fut créé par </a:t>
            </a:r>
            <a:r>
              <a:rPr lang="fr-FR" sz="1800" i="1" dirty="0"/>
              <a:t>Martin </a:t>
            </a:r>
            <a:r>
              <a:rPr lang="fr-FR" sz="1800" i="1" dirty="0" err="1"/>
              <a:t>Dougiamas</a:t>
            </a:r>
            <a:r>
              <a:rPr lang="fr-FR" sz="1800" dirty="0"/>
              <a:t>, auparavant administrateur de la plate-forme </a:t>
            </a:r>
            <a:r>
              <a:rPr lang="fr-FR" sz="1800" b="1" dirty="0" err="1"/>
              <a:t>WebCT</a:t>
            </a:r>
            <a:r>
              <a:rPr lang="fr-FR" sz="1800" dirty="0"/>
              <a:t> (maintenant </a:t>
            </a:r>
            <a:r>
              <a:rPr lang="fr-FR" sz="1800" dirty="0" err="1"/>
              <a:t>Blackboard</a:t>
            </a:r>
            <a:r>
              <a:rPr lang="fr-FR" sz="1800" dirty="0"/>
              <a:t>) à </a:t>
            </a:r>
            <a:r>
              <a:rPr lang="fr-FR" sz="1800" dirty="0" smtClean="0"/>
              <a:t>l'</a:t>
            </a:r>
            <a:r>
              <a:rPr lang="fr-FR" sz="1800" i="1" dirty="0" smtClean="0">
                <a:hlinkClick r:id="rId2" tooltip="http://www.curtin.edu.au/"/>
              </a:rPr>
              <a:t>Université </a:t>
            </a:r>
            <a:r>
              <a:rPr lang="fr-FR" sz="1800" i="1" dirty="0">
                <a:hlinkClick r:id="rId2" tooltip="http://www.curtin.edu.au/"/>
              </a:rPr>
              <a:t>de </a:t>
            </a:r>
            <a:r>
              <a:rPr lang="fr-FR" sz="1800" i="1" dirty="0" err="1">
                <a:hlinkClick r:id="rId2" tooltip="http://www.curtin.edu.au/"/>
              </a:rPr>
              <a:t>Curtin</a:t>
            </a:r>
            <a:r>
              <a:rPr lang="fr-FR" sz="1800" dirty="0"/>
              <a:t> en Australie. Dans le cadre de ses recherches doctorales, Martin a étudié les apports du </a:t>
            </a:r>
            <a:r>
              <a:rPr lang="fr-FR" sz="1800" dirty="0">
                <a:hlinkClick r:id="rId3" tooltip="Constructivisme (psychologie)"/>
              </a:rPr>
              <a:t>constructivisme</a:t>
            </a:r>
            <a:r>
              <a:rPr lang="fr-FR" sz="1800" dirty="0"/>
              <a:t> social dans la pédagogie en ligne. Ses travaux ont fortement influencé la conception de la plate-forme </a:t>
            </a:r>
            <a:r>
              <a:rPr lang="fr-FR" sz="1800" dirty="0" err="1"/>
              <a:t>Moodle</a:t>
            </a:r>
            <a:r>
              <a:rPr lang="fr-FR" sz="1800" dirty="0"/>
              <a:t>.</a:t>
            </a:r>
          </a:p>
          <a:p>
            <a:pPr lvl="1"/>
            <a:endParaRPr lang="fr-FR" sz="1800" dirty="0"/>
          </a:p>
          <a:p>
            <a:pPr marL="457200" lvl="1" indent="0">
              <a:buNone/>
            </a:pPr>
            <a:r>
              <a:rPr lang="fr-FR" sz="1800" b="1" u="sng" dirty="0"/>
              <a:t>Le constructivisme</a:t>
            </a:r>
            <a:r>
              <a:rPr lang="fr-FR" sz="1800" dirty="0"/>
              <a:t> postule que la connaissance est construite dans l'esprit de l'apprenant et non retransmise de manière statique via des livres ou des formateurs. La fonction du formateur, du point de vue du constructivisme, est de créer un environnement pédagogique permettant aux apprenants de construire leurs connaissances à partir de leurs expériences et compétences. Cette position s'éloigne de la pratique habituelle du formateur qui présente l'information et évalue l'information que doit maîtriser un étudiant.</a:t>
            </a:r>
          </a:p>
          <a:p>
            <a:pPr lvl="1">
              <a:buNone/>
            </a:pPr>
            <a:endParaRPr lang="fr-FR" sz="1800" dirty="0"/>
          </a:p>
          <a:p>
            <a:pPr marL="457200" lvl="1" indent="0">
              <a:buNone/>
            </a:pPr>
            <a:r>
              <a:rPr lang="fr-FR" sz="1800" dirty="0"/>
              <a:t>Une autre importante caractéristique de cette application est de s'inscrire dans le mouvement </a:t>
            </a:r>
            <a:r>
              <a:rPr lang="fr-FR" sz="1800" b="1" u="sng" dirty="0"/>
              <a:t>open source</a:t>
            </a:r>
            <a:r>
              <a:rPr lang="fr-FR" sz="1800" dirty="0"/>
              <a:t> : codé dans le langage informatique libre PHP, elle s'utilise dans un environnement LAMP (série d'applications libres pour serveur) et a dû son développement rapide à l'existence d'une communauté active de développeurs bénévoles. En tant qu'application libre, </a:t>
            </a:r>
            <a:r>
              <a:rPr lang="fr-FR" sz="1800" dirty="0" err="1"/>
              <a:t>Moodle</a:t>
            </a:r>
            <a:r>
              <a:rPr lang="fr-FR" sz="1800" dirty="0"/>
              <a:t> représente une rupture face aux solutions propriétaires, telles que </a:t>
            </a:r>
            <a:r>
              <a:rPr lang="fr-FR" sz="1800" dirty="0" err="1">
                <a:hlinkClick r:id="rId4" tooltip="WebCT"/>
              </a:rPr>
              <a:t>WebCT</a:t>
            </a:r>
            <a:r>
              <a:rPr lang="fr-FR" sz="1800" dirty="0" smtClean="0"/>
              <a:t>.</a:t>
            </a:r>
            <a:endParaRPr lang="fr-FR" sz="1800" dirty="0"/>
          </a:p>
        </p:txBody>
      </p:sp>
      <p:sp>
        <p:nvSpPr>
          <p:cNvPr id="4" name="Titre 1"/>
          <p:cNvSpPr>
            <a:spLocks noGrp="1"/>
          </p:cNvSpPr>
          <p:nvPr>
            <p:ph type="title"/>
          </p:nvPr>
        </p:nvSpPr>
        <p:spPr>
          <a:xfrm>
            <a:off x="838200" y="115743"/>
            <a:ext cx="10515600" cy="736311"/>
          </a:xfrm>
        </p:spPr>
        <p:txBody>
          <a:bodyPr/>
          <a:lstStyle/>
          <a:p>
            <a:pPr algn="ctr"/>
            <a:r>
              <a:rPr lang="fr-FR" b="1" dirty="0"/>
              <a:t>Pourquoi le CMS </a:t>
            </a:r>
            <a:r>
              <a:rPr lang="fr-FR" b="1" dirty="0" smtClean="0"/>
              <a:t>MOODLE </a:t>
            </a:r>
            <a:r>
              <a:rPr lang="fr-FR" b="1" dirty="0"/>
              <a:t>?</a:t>
            </a:r>
            <a:endParaRPr lang="fr-FR" dirty="0"/>
          </a:p>
        </p:txBody>
      </p:sp>
    </p:spTree>
    <p:extLst>
      <p:ext uri="{BB962C8B-B14F-4D97-AF65-F5344CB8AC3E}">
        <p14:creationId xmlns:p14="http://schemas.microsoft.com/office/powerpoint/2010/main" val="1479534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5743"/>
            <a:ext cx="10515600" cy="736311"/>
          </a:xfrm>
        </p:spPr>
        <p:txBody>
          <a:bodyPr/>
          <a:lstStyle/>
          <a:p>
            <a:pPr algn="ctr"/>
            <a:r>
              <a:rPr lang="fr-FR" b="1" dirty="0"/>
              <a:t>Pourquoi le CMS </a:t>
            </a:r>
            <a:r>
              <a:rPr lang="fr-FR" b="1" dirty="0" smtClean="0"/>
              <a:t>MOODLE </a:t>
            </a:r>
            <a:r>
              <a:rPr lang="fr-FR" b="1" dirty="0"/>
              <a:t>?</a:t>
            </a:r>
            <a:endParaRPr lang="fr-FR" dirty="0"/>
          </a:p>
        </p:txBody>
      </p:sp>
      <p:sp>
        <p:nvSpPr>
          <p:cNvPr id="3" name="Espace réservé du contenu 2"/>
          <p:cNvSpPr>
            <a:spLocks noGrp="1"/>
          </p:cNvSpPr>
          <p:nvPr>
            <p:ph idx="1"/>
          </p:nvPr>
        </p:nvSpPr>
        <p:spPr>
          <a:xfrm>
            <a:off x="270164" y="1243734"/>
            <a:ext cx="11409218" cy="4699866"/>
          </a:xfrm>
        </p:spPr>
        <p:txBody>
          <a:bodyPr>
            <a:normAutofit/>
          </a:bodyPr>
          <a:lstStyle/>
          <a:p>
            <a:pPr marL="0" indent="0" algn="ctr">
              <a:buNone/>
            </a:pPr>
            <a:endParaRPr lang="fr-FR" dirty="0" smtClean="0"/>
          </a:p>
          <a:p>
            <a:pPr marL="0" indent="0" algn="ctr">
              <a:buNone/>
            </a:pPr>
            <a:endParaRPr lang="fr-FR" dirty="0"/>
          </a:p>
          <a:p>
            <a:pPr marL="0" indent="0" algn="ctr">
              <a:buNone/>
            </a:pPr>
            <a:r>
              <a:rPr lang="fr-FR" dirty="0" err="1" smtClean="0"/>
              <a:t>Moodle</a:t>
            </a:r>
            <a:r>
              <a:rPr lang="fr-FR" dirty="0" smtClean="0"/>
              <a:t> </a:t>
            </a:r>
            <a:r>
              <a:rPr lang="fr-FR" dirty="0"/>
              <a:t>est la plateforme LMS open source la plus connue, appuyée par une communauté solide. </a:t>
            </a:r>
            <a:endParaRPr lang="fr-FR" dirty="0" smtClean="0"/>
          </a:p>
          <a:p>
            <a:pPr marL="0" indent="0" algn="ctr">
              <a:buNone/>
            </a:pPr>
            <a:r>
              <a:rPr lang="fr-FR" dirty="0" smtClean="0"/>
              <a:t>Depuis </a:t>
            </a:r>
            <a:r>
              <a:rPr lang="fr-FR" dirty="0"/>
              <a:t>son lancement en 2002, le nombre d’utilisateurs de </a:t>
            </a:r>
            <a:r>
              <a:rPr lang="fr-FR" dirty="0" err="1"/>
              <a:t>Moodle</a:t>
            </a:r>
            <a:r>
              <a:rPr lang="fr-FR" dirty="0"/>
              <a:t> n’a cessé de croître dans tous les pays et tous les secteurs. </a:t>
            </a:r>
            <a:endParaRPr lang="fr-FR" dirty="0" smtClean="0"/>
          </a:p>
          <a:p>
            <a:pPr marL="0" indent="0" algn="ctr">
              <a:buNone/>
            </a:pPr>
            <a:r>
              <a:rPr lang="fr-FR" dirty="0" smtClean="0"/>
              <a:t>Malgré </a:t>
            </a:r>
            <a:r>
              <a:rPr lang="fr-FR" dirty="0"/>
              <a:t>la présence de beaucoup de concurrents, elle reste l’une des meilleures plateforme d’apprentissage en ligne open source</a:t>
            </a:r>
            <a:r>
              <a:rPr lang="fr-FR" dirty="0" smtClean="0"/>
              <a:t>.</a:t>
            </a:r>
          </a:p>
          <a:p>
            <a:pPr marL="0" indent="0" algn="ctr">
              <a:buNone/>
            </a:pPr>
            <a:r>
              <a:rPr lang="fr-FR" dirty="0" smtClean="0"/>
              <a:t>Listes des Sites </a:t>
            </a:r>
            <a:r>
              <a:rPr lang="fr-FR" dirty="0" err="1" smtClean="0"/>
              <a:t>Moodle</a:t>
            </a:r>
            <a:r>
              <a:rPr lang="fr-FR" dirty="0" smtClean="0"/>
              <a:t> dans le monde (103 sites en Algérie)</a:t>
            </a:r>
          </a:p>
          <a:p>
            <a:pPr marL="0" indent="0" algn="ctr">
              <a:buNone/>
            </a:pPr>
            <a:r>
              <a:rPr lang="fr-FR" dirty="0" smtClean="0">
                <a:hlinkClick r:id="rId2"/>
              </a:rPr>
              <a:t>https</a:t>
            </a:r>
            <a:r>
              <a:rPr lang="fr-FR" dirty="0">
                <a:hlinkClick r:id="rId2"/>
              </a:rPr>
              <a:t>://moodle.net/sites/ </a:t>
            </a:r>
            <a:endParaRPr lang="fr-FR" dirty="0"/>
          </a:p>
        </p:txBody>
      </p:sp>
      <p:pic>
        <p:nvPicPr>
          <p:cNvPr id="4" name="Imag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8451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5745"/>
            <a:ext cx="10515600" cy="871392"/>
          </a:xfrm>
        </p:spPr>
        <p:txBody>
          <a:bodyPr/>
          <a:lstStyle/>
          <a:p>
            <a:pPr algn="ctr"/>
            <a:r>
              <a:rPr lang="fr-FR" b="1" dirty="0"/>
              <a:t>Pourquoi le CMS MOODLE?</a:t>
            </a:r>
            <a:endParaRPr lang="fr-FR" dirty="0"/>
          </a:p>
        </p:txBody>
      </p:sp>
      <p:sp>
        <p:nvSpPr>
          <p:cNvPr id="3" name="Espace réservé du contenu 2"/>
          <p:cNvSpPr>
            <a:spLocks noGrp="1"/>
          </p:cNvSpPr>
          <p:nvPr>
            <p:ph idx="1"/>
          </p:nvPr>
        </p:nvSpPr>
        <p:spPr>
          <a:xfrm>
            <a:off x="155864" y="1168689"/>
            <a:ext cx="11658600" cy="4650219"/>
          </a:xfrm>
        </p:spPr>
        <p:txBody>
          <a:bodyPr>
            <a:normAutofit lnSpcReduction="10000"/>
          </a:bodyPr>
          <a:lstStyle/>
          <a:p>
            <a:pPr marL="0" indent="0" algn="ctr">
              <a:buNone/>
            </a:pPr>
            <a:r>
              <a:rPr lang="fr-FR" b="1" dirty="0"/>
              <a:t>Vraiment open source</a:t>
            </a:r>
          </a:p>
          <a:p>
            <a:r>
              <a:rPr lang="fr-FR" dirty="0" err="1"/>
              <a:t>Moodle</a:t>
            </a:r>
            <a:r>
              <a:rPr lang="fr-FR" dirty="0"/>
              <a:t> est gratuit pour tous, vous n’avez pas besoin de dépenser un centime pour l’utiliser sur vos serveurs. Toutefois, si vous avez besoin de serveurs ou d’autres services comme la customisation ou la conception, vous devrez payer. Vous êtes libre de prendre vos données et de déplacer votre plateforme d’apprentissage en ligne sur n’importe quelle autre plateforme. Vous n’êtes en aucun cas lié à une entreprise spécifique.</a:t>
            </a:r>
          </a:p>
          <a:p>
            <a:pPr marL="0" indent="0" algn="ctr">
              <a:buNone/>
            </a:pPr>
            <a:r>
              <a:rPr lang="fr-FR" b="1" dirty="0"/>
              <a:t>Une philosophie éducative</a:t>
            </a:r>
          </a:p>
          <a:p>
            <a:r>
              <a:rPr lang="fr-FR" dirty="0" err="1"/>
              <a:t>Moodle</a:t>
            </a:r>
            <a:r>
              <a:rPr lang="fr-FR" dirty="0"/>
              <a:t> est concentré sur l’élément pédagogique, il place au </a:t>
            </a:r>
            <a:r>
              <a:rPr lang="fr-FR" dirty="0" err="1"/>
              <a:t>coeur</a:t>
            </a:r>
            <a:r>
              <a:rPr lang="fr-FR" dirty="0"/>
              <a:t> de l’interface l’apprentissage pour qu’il soit l’élément fondamental. </a:t>
            </a:r>
            <a:r>
              <a:rPr lang="fr-FR" dirty="0" err="1"/>
              <a:t>Moodle</a:t>
            </a:r>
            <a:r>
              <a:rPr lang="fr-FR" dirty="0"/>
              <a:t> est construit sur le modèle de la pédagogie sociale et constructive</a:t>
            </a:r>
          </a:p>
          <a:p>
            <a:pPr marL="0" indent="0" algn="ctr">
              <a:buNone/>
            </a:pP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4520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46915"/>
            <a:ext cx="10515600" cy="819439"/>
          </a:xfrm>
        </p:spPr>
        <p:txBody>
          <a:bodyPr/>
          <a:lstStyle/>
          <a:p>
            <a:pPr algn="ctr"/>
            <a:r>
              <a:rPr lang="fr-FR" b="1" dirty="0"/>
              <a:t>Pourquoi le CMS MOODLE?</a:t>
            </a:r>
            <a:endParaRPr lang="fr-FR" dirty="0"/>
          </a:p>
        </p:txBody>
      </p:sp>
      <p:sp>
        <p:nvSpPr>
          <p:cNvPr id="3" name="Espace réservé du contenu 2"/>
          <p:cNvSpPr>
            <a:spLocks noGrp="1"/>
          </p:cNvSpPr>
          <p:nvPr>
            <p:ph idx="1"/>
          </p:nvPr>
        </p:nvSpPr>
        <p:spPr>
          <a:xfrm>
            <a:off x="557646" y="1174172"/>
            <a:ext cx="10515600" cy="5299363"/>
          </a:xfrm>
        </p:spPr>
        <p:txBody>
          <a:bodyPr>
            <a:normAutofit fontScale="92500" lnSpcReduction="20000"/>
          </a:bodyPr>
          <a:lstStyle/>
          <a:p>
            <a:pPr marL="0" indent="0" algn="ctr">
              <a:buNone/>
            </a:pPr>
            <a:r>
              <a:rPr lang="fr-FR" b="1" dirty="0"/>
              <a:t>Testée et approuvée dans le monde entier</a:t>
            </a:r>
          </a:p>
          <a:p>
            <a:pPr marL="0" indent="0">
              <a:buNone/>
            </a:pPr>
            <a:r>
              <a:rPr lang="fr-FR" dirty="0"/>
              <a:t>Fournissant environ 80 000 sites web dans le monde entier, </a:t>
            </a:r>
            <a:r>
              <a:rPr lang="fr-FR" dirty="0" err="1"/>
              <a:t>Moodle</a:t>
            </a:r>
            <a:r>
              <a:rPr lang="fr-FR" dirty="0"/>
              <a:t> a la confiance d’institutions et d’organisations petites et grandes, parmi lesquelles Shell, l’école d’économie de Londres, l’Université d’Etat de New-York, Microsoft ou encore de nombreuses universités françaises.</a:t>
            </a:r>
          </a:p>
          <a:p>
            <a:pPr marL="0" indent="0" algn="ctr">
              <a:buNone/>
            </a:pPr>
            <a:r>
              <a:rPr lang="fr-FR" b="1" dirty="0"/>
              <a:t>Faite pour encourager l’enseignement et l’apprentissage</a:t>
            </a:r>
          </a:p>
          <a:p>
            <a:pPr marL="0" indent="0">
              <a:buNone/>
            </a:pPr>
            <a:r>
              <a:rPr lang="fr-FR" dirty="0"/>
              <a:t>Avec plus de quinze ans de développement guidé par la pédagogie sociale et constructive, </a:t>
            </a:r>
            <a:r>
              <a:rPr lang="fr-FR" dirty="0" err="1"/>
              <a:t>Moodle</a:t>
            </a:r>
            <a:r>
              <a:rPr lang="fr-FR" dirty="0"/>
              <a:t> fournit un puissant lot d’outils centrés sur l’apprenant et des environnements collaboratifs d’apprentissage qui valorisent l’enseignement et l’apprentissage.</a:t>
            </a:r>
          </a:p>
          <a:p>
            <a:pPr marL="0" indent="0" algn="ctr">
              <a:buNone/>
            </a:pPr>
            <a:r>
              <a:rPr lang="fr-FR" b="1" dirty="0"/>
              <a:t>Toujours à la page</a:t>
            </a:r>
          </a:p>
          <a:p>
            <a:pPr marL="0" indent="0">
              <a:buNone/>
            </a:pPr>
            <a:r>
              <a:rPr lang="fr-FR" dirty="0"/>
              <a:t>L’approche open source du projet </a:t>
            </a:r>
            <a:r>
              <a:rPr lang="fr-FR" dirty="0" err="1"/>
              <a:t>Moodle</a:t>
            </a:r>
            <a:r>
              <a:rPr lang="fr-FR" dirty="0"/>
              <a:t> signifie qu’il est continuellement analysé et amélioré afin de répondre aux attentes en constante évolution des utilisateurs. Une nouvelle version sort tous les six mois, en mai et en novembre. La version la plus récente, </a:t>
            </a:r>
            <a:r>
              <a:rPr lang="fr-FR" dirty="0" smtClean="0"/>
              <a:t>3.6.2, </a:t>
            </a:r>
            <a:r>
              <a:rPr lang="fr-FR" dirty="0"/>
              <a:t>a été lancée </a:t>
            </a:r>
            <a:r>
              <a:rPr lang="fr-FR" dirty="0" smtClean="0"/>
              <a:t>le 14 Janvier 2019.</a:t>
            </a:r>
            <a:endParaRPr lang="fr-FR" dirty="0"/>
          </a:p>
          <a:p>
            <a:endParaRPr lang="fr-FR" dirty="0"/>
          </a:p>
        </p:txBody>
      </p:sp>
      <p:pic>
        <p:nvPicPr>
          <p:cNvPr id="5" name="Imag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2724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0590" y="1108507"/>
            <a:ext cx="11443062" cy="5385812"/>
          </a:xfrm>
        </p:spPr>
        <p:txBody>
          <a:bodyPr>
            <a:noAutofit/>
          </a:bodyPr>
          <a:lstStyle/>
          <a:p>
            <a:pPr marL="0" indent="0" algn="ctr">
              <a:buNone/>
            </a:pPr>
            <a:r>
              <a:rPr lang="fr-FR" sz="2100" b="1" dirty="0" smtClean="0"/>
              <a:t>Le soutien communautaire</a:t>
            </a:r>
          </a:p>
          <a:p>
            <a:pPr marL="0" indent="0">
              <a:buNone/>
            </a:pPr>
            <a:r>
              <a:rPr lang="fr-FR" sz="2100" dirty="0" err="1" smtClean="0"/>
              <a:t>Moodle</a:t>
            </a:r>
            <a:r>
              <a:rPr lang="fr-FR" sz="2100" dirty="0" smtClean="0"/>
              <a:t> a la plus grande communauté de développeurs, enseignants et designers travaillant dans le monde entier afin d’améliorer le produit. En 2015, l’</a:t>
            </a:r>
            <a:r>
              <a:rPr lang="fr-FR" sz="2100" dirty="0" smtClean="0">
                <a:hlinkClick r:id="rId2"/>
              </a:rPr>
              <a:t>Association des Utilisateurs</a:t>
            </a:r>
            <a:r>
              <a:rPr lang="fr-FR" sz="2100" dirty="0" smtClean="0"/>
              <a:t> a été créée pour faciliter les propositions et la participation des utilisateurs de </a:t>
            </a:r>
            <a:r>
              <a:rPr lang="fr-FR" sz="2100" dirty="0" err="1" smtClean="0"/>
              <a:t>Moodle</a:t>
            </a:r>
            <a:r>
              <a:rPr lang="fr-FR" sz="2100" dirty="0" smtClean="0"/>
              <a:t> à l’ajout de nouvelles fonctionnalités.</a:t>
            </a:r>
          </a:p>
          <a:p>
            <a:pPr marL="0" indent="0" algn="ctr">
              <a:buNone/>
            </a:pPr>
            <a:r>
              <a:rPr lang="fr-FR" sz="2100" b="1" dirty="0" smtClean="0"/>
              <a:t>Une excellente documentation et l’aide d’un forum</a:t>
            </a:r>
          </a:p>
          <a:p>
            <a:pPr marL="0" indent="0">
              <a:buNone/>
            </a:pPr>
            <a:r>
              <a:rPr lang="fr-FR" sz="2100" dirty="0" smtClean="0"/>
              <a:t>Une des choses fondamentales et dont la plupart des LMS manquent est une documentation appropriée, alors que </a:t>
            </a:r>
            <a:r>
              <a:rPr lang="fr-FR" sz="2100" dirty="0" err="1" smtClean="0"/>
              <a:t>Moodle</a:t>
            </a:r>
            <a:r>
              <a:rPr lang="fr-FR" sz="2100" dirty="0" smtClean="0"/>
              <a:t> est le grand gagnant en termes de documentation. Vous trouverez des tas de documents sur chacun des sujets liés à cette plateforme. Si par malchance vous ne trouvez pas d’aide dans ces documents, vous pouvez alors demander aux membres de la communauté de vous aider grâce aux forums.</a:t>
            </a:r>
          </a:p>
          <a:p>
            <a:pPr marL="0" indent="0" algn="ctr">
              <a:buNone/>
            </a:pPr>
            <a:r>
              <a:rPr lang="fr-FR" sz="2100" b="1" dirty="0" smtClean="0"/>
              <a:t>Très flexible et vraiment personnalisable</a:t>
            </a:r>
          </a:p>
          <a:p>
            <a:pPr marL="0" indent="0">
              <a:buNone/>
            </a:pPr>
            <a:r>
              <a:rPr lang="fr-FR" sz="2100" dirty="0" smtClean="0"/>
              <a:t>Du fait qu’il soit open source, </a:t>
            </a:r>
            <a:r>
              <a:rPr lang="fr-FR" sz="2100" dirty="0" err="1" smtClean="0"/>
              <a:t>Moodle</a:t>
            </a:r>
            <a:r>
              <a:rPr lang="fr-FR" sz="2100" dirty="0" smtClean="0"/>
              <a:t> peut être personnalisé du début à la fin et ajusté aux besoins de chacun. Son organisation modulaire et son design interopérable permettent aux développeurs de créer des plugins et d’intégrer des applications externes afin d’atteindre des fonctionnalités spécifiques.</a:t>
            </a:r>
            <a:endParaRPr lang="fr-FR" sz="2100" dirty="0"/>
          </a:p>
        </p:txBody>
      </p:sp>
      <p:sp>
        <p:nvSpPr>
          <p:cNvPr id="6" name="Titre 1"/>
          <p:cNvSpPr>
            <a:spLocks noGrp="1"/>
          </p:cNvSpPr>
          <p:nvPr>
            <p:ph type="title"/>
          </p:nvPr>
        </p:nvSpPr>
        <p:spPr>
          <a:xfrm>
            <a:off x="838200" y="146915"/>
            <a:ext cx="10515600" cy="819439"/>
          </a:xfrm>
        </p:spPr>
        <p:txBody>
          <a:bodyPr/>
          <a:lstStyle/>
          <a:p>
            <a:pPr algn="ctr"/>
            <a:r>
              <a:rPr lang="fr-FR" b="1" dirty="0"/>
              <a:t>Pourquoi le CMS MOODLE?</a:t>
            </a:r>
            <a:endParaRPr lang="fr-FR" dirty="0"/>
          </a:p>
        </p:txBody>
      </p:sp>
      <p:pic>
        <p:nvPicPr>
          <p:cNvPr id="5" name="Imag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697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850611"/>
          </a:xfrm>
        </p:spPr>
        <p:txBody>
          <a:bodyPr/>
          <a:lstStyle/>
          <a:p>
            <a:pPr algn="ctr"/>
            <a:r>
              <a:rPr lang="fr-FR" b="1" dirty="0" smtClean="0"/>
              <a:t>Qu'est-ce qu'un CMS ?</a:t>
            </a:r>
            <a:endParaRPr lang="fr-FR" dirty="0"/>
          </a:p>
        </p:txBody>
      </p:sp>
      <p:sp>
        <p:nvSpPr>
          <p:cNvPr id="3" name="Espace réservé du contenu 2"/>
          <p:cNvSpPr>
            <a:spLocks noGrp="1"/>
          </p:cNvSpPr>
          <p:nvPr>
            <p:ph idx="1"/>
          </p:nvPr>
        </p:nvSpPr>
        <p:spPr>
          <a:xfrm>
            <a:off x="838200" y="1215736"/>
            <a:ext cx="10515600" cy="5434446"/>
          </a:xfrm>
        </p:spPr>
        <p:txBody>
          <a:bodyPr>
            <a:normAutofit fontScale="70000" lnSpcReduction="20000"/>
          </a:bodyPr>
          <a:lstStyle/>
          <a:p>
            <a:pPr marL="0" indent="0">
              <a:buNone/>
            </a:pPr>
            <a:r>
              <a:rPr lang="fr-FR" b="1" dirty="0"/>
              <a:t/>
            </a:r>
            <a:br>
              <a:rPr lang="fr-FR" b="1" dirty="0"/>
            </a:br>
            <a:endParaRPr lang="fr-FR" dirty="0"/>
          </a:p>
          <a:p>
            <a:pPr marL="0" indent="0">
              <a:buNone/>
            </a:pPr>
            <a:r>
              <a:rPr lang="fr-FR" dirty="0"/>
              <a:t>CMS = </a:t>
            </a:r>
            <a:r>
              <a:rPr lang="fr-FR" i="1" dirty="0"/>
              <a:t>Content Management System</a:t>
            </a:r>
            <a:r>
              <a:rPr lang="fr-FR" dirty="0"/>
              <a:t> (de l'anglais pour Système de Gestion de Contenu)</a:t>
            </a:r>
          </a:p>
          <a:p>
            <a:pPr marL="0" indent="0">
              <a:buNone/>
            </a:pPr>
            <a:r>
              <a:rPr lang="fr-FR" dirty="0"/>
              <a:t>Un CMS est une application web qui :</a:t>
            </a:r>
          </a:p>
          <a:p>
            <a:r>
              <a:rPr lang="fr-FR" dirty="0"/>
              <a:t>permet son utilisateur de créer et gérer un site internet sans besoin de connaissances profondes de l’informatique</a:t>
            </a:r>
          </a:p>
          <a:p>
            <a:r>
              <a:rPr lang="fr-FR" dirty="0"/>
              <a:t>sépare le contenu et sa mise en forme, ainsi permettant la manipulation des règles d'affichage indépendamment à la manipulation du contenu</a:t>
            </a:r>
          </a:p>
          <a:p>
            <a:r>
              <a:rPr lang="fr-FR" dirty="0"/>
              <a:t>Le CMS est une solution particulièrement adaptée pour les sites évolutifs. En effet la séparation de contenu et de mise en forme permet l'évolution de ces deux aspects de manière indépendante.</a:t>
            </a:r>
          </a:p>
          <a:p>
            <a:pPr marL="0" indent="0">
              <a:buNone/>
            </a:pPr>
            <a:r>
              <a:rPr lang="fr-FR" dirty="0"/>
              <a:t>L'application web est un ensemble comprenant (typiquement) :</a:t>
            </a:r>
          </a:p>
          <a:p>
            <a:r>
              <a:rPr lang="fr-FR" dirty="0"/>
              <a:t>des éléments web (fichiers HTML, CSS, JavaScript, images, polices, et cetera)</a:t>
            </a:r>
          </a:p>
          <a:p>
            <a:r>
              <a:rPr lang="fr-FR" dirty="0"/>
              <a:t>des scripts exécutable par un serveur web (PHP par exemple)</a:t>
            </a:r>
          </a:p>
          <a:p>
            <a:r>
              <a:rPr lang="fr-FR" dirty="0"/>
              <a:t>une base de données (MySQL par exemple).</a:t>
            </a:r>
          </a:p>
          <a:p>
            <a:r>
              <a:rPr lang="fr-FR" dirty="0"/>
              <a:t>des thèmes (ou skins) qui encapsulent les règles des différentes mises en forme</a:t>
            </a:r>
          </a:p>
          <a:p>
            <a:r>
              <a:rPr lang="fr-FR" dirty="0"/>
              <a:t>des modules (éléments web, scripts et tables/données supplémentaires) qui apportent des fonctionnalités supplémentaires</a:t>
            </a:r>
          </a:p>
          <a:p>
            <a:pPr marL="0" indent="0">
              <a:buNone/>
            </a:pPr>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9201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45473"/>
            <a:ext cx="10515600" cy="862445"/>
          </a:xfrm>
        </p:spPr>
        <p:txBody>
          <a:bodyPr/>
          <a:lstStyle/>
          <a:p>
            <a:pPr algn="ctr"/>
            <a:r>
              <a:rPr lang="fr-FR" b="1" dirty="0"/>
              <a:t>Pourquoi le CMS MOODLE?</a:t>
            </a:r>
            <a:endParaRPr lang="fr-FR" dirty="0"/>
          </a:p>
        </p:txBody>
      </p:sp>
      <p:sp>
        <p:nvSpPr>
          <p:cNvPr id="3" name="Espace réservé du contenu 2"/>
          <p:cNvSpPr>
            <a:spLocks noGrp="1"/>
          </p:cNvSpPr>
          <p:nvPr>
            <p:ph idx="1"/>
          </p:nvPr>
        </p:nvSpPr>
        <p:spPr>
          <a:xfrm>
            <a:off x="838200" y="1880754"/>
            <a:ext cx="10515600" cy="4447309"/>
          </a:xfrm>
        </p:spPr>
        <p:txBody>
          <a:bodyPr>
            <a:noAutofit/>
          </a:bodyPr>
          <a:lstStyle/>
          <a:p>
            <a:pPr marL="0" indent="0" algn="ctr">
              <a:buNone/>
            </a:pPr>
            <a:r>
              <a:rPr lang="fr-FR" sz="1800" b="1" dirty="0"/>
              <a:t>Conforme aux standards internationaux</a:t>
            </a:r>
          </a:p>
          <a:p>
            <a:pPr marL="0" indent="0">
              <a:buNone/>
            </a:pPr>
            <a:r>
              <a:rPr lang="fr-FR" sz="1800" dirty="0"/>
              <a:t>Ce LMS est conforme avec les standards internationaux suivants :</a:t>
            </a:r>
          </a:p>
          <a:p>
            <a:r>
              <a:rPr lang="fr-FR" sz="1800" dirty="0"/>
              <a:t>Open Source Initiative (OSI)</a:t>
            </a:r>
          </a:p>
          <a:p>
            <a:r>
              <a:rPr lang="fr-FR" sz="1800" dirty="0"/>
              <a:t>Certifié IMS LTI™</a:t>
            </a:r>
          </a:p>
          <a:p>
            <a:r>
              <a:rPr lang="fr-FR" sz="1800" dirty="0"/>
              <a:t>Conforme SCORM-ADL</a:t>
            </a:r>
          </a:p>
          <a:p>
            <a:r>
              <a:rPr lang="fr-FR" sz="1800" dirty="0"/>
              <a:t>Badges ouverts Mozilla</a:t>
            </a:r>
          </a:p>
          <a:p>
            <a:pPr marL="0" indent="0" algn="ctr">
              <a:buNone/>
            </a:pPr>
            <a:r>
              <a:rPr lang="fr-FR" sz="1800" b="1" dirty="0"/>
              <a:t>L’interopérabilité</a:t>
            </a:r>
          </a:p>
          <a:p>
            <a:pPr marL="0" indent="0">
              <a:buNone/>
            </a:pPr>
            <a:r>
              <a:rPr lang="fr-FR" sz="1800" dirty="0"/>
              <a:t>En encourageant l’intégration homogène et l’utilisation de contenus provenant de différentes sources, la plateforme </a:t>
            </a:r>
            <a:r>
              <a:rPr lang="fr-FR" sz="1800" dirty="0" err="1"/>
              <a:t>Moodle</a:t>
            </a:r>
            <a:r>
              <a:rPr lang="fr-FR" sz="1800" dirty="0"/>
              <a:t> est faite pour échanger des données en utilisant les standards industriels ouverts pour faciliter les déploiements de fonctionnalités</a:t>
            </a:r>
            <a:r>
              <a:rPr lang="fr-FR" sz="1800" dirty="0" smtClean="0"/>
              <a:t>.</a:t>
            </a:r>
            <a:endParaRPr lang="fr-FR" sz="1800"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2587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14846" y="209262"/>
            <a:ext cx="10515600" cy="829830"/>
          </a:xfrm>
        </p:spPr>
        <p:txBody>
          <a:bodyPr>
            <a:noAutofit/>
          </a:bodyPr>
          <a:lstStyle/>
          <a:p>
            <a:pPr algn="ctr"/>
            <a:r>
              <a:rPr lang="fr-FR" b="1" dirty="0" smtClean="0"/>
              <a:t>Comment procéder </a:t>
            </a:r>
            <a:br>
              <a:rPr lang="fr-FR" b="1" dirty="0" smtClean="0"/>
            </a:br>
            <a:r>
              <a:rPr lang="fr-FR" b="1" dirty="0" smtClean="0"/>
              <a:t>pour installer le CMS </a:t>
            </a:r>
            <a:r>
              <a:rPr lang="fr-FR" b="1" dirty="0" err="1" smtClean="0"/>
              <a:t>Moodle</a:t>
            </a:r>
            <a:r>
              <a:rPr lang="fr-FR" b="1" dirty="0" smtClean="0"/>
              <a:t>?</a:t>
            </a:r>
            <a:endParaRPr lang="fr-FR" dirty="0"/>
          </a:p>
        </p:txBody>
      </p:sp>
      <p:sp>
        <p:nvSpPr>
          <p:cNvPr id="3" name="Espace réservé du contenu 2"/>
          <p:cNvSpPr>
            <a:spLocks noGrp="1"/>
          </p:cNvSpPr>
          <p:nvPr>
            <p:ph idx="1"/>
          </p:nvPr>
        </p:nvSpPr>
        <p:spPr>
          <a:xfrm>
            <a:off x="1014846" y="1257300"/>
            <a:ext cx="10144989" cy="4919663"/>
          </a:xfrm>
        </p:spPr>
        <p:txBody>
          <a:bodyPr>
            <a:normAutofit fontScale="25000" lnSpcReduction="20000"/>
          </a:bodyPr>
          <a:lstStyle/>
          <a:p>
            <a:pPr marL="0" indent="0">
              <a:buNone/>
            </a:pPr>
            <a:r>
              <a:rPr lang="fr-FR" sz="8000" dirty="0"/>
              <a:t>La procédure de création d'une instance d'un site CMS suit typiquement les étapes suivantes (les choix LAMP/WAMP sont entre parenthèses) :</a:t>
            </a:r>
          </a:p>
          <a:p>
            <a:r>
              <a:rPr lang="fr-FR" sz="8000" dirty="0"/>
              <a:t>installation d'un serveur web (Apache)</a:t>
            </a:r>
          </a:p>
          <a:p>
            <a:r>
              <a:rPr lang="fr-FR" sz="8000" dirty="0"/>
              <a:t>installation d'un interpréteur de script (PHP)</a:t>
            </a:r>
          </a:p>
          <a:p>
            <a:r>
              <a:rPr lang="fr-FR" sz="8000" dirty="0"/>
              <a:t>installation d'un serveur de base de données (MySQL)</a:t>
            </a:r>
          </a:p>
          <a:p>
            <a:r>
              <a:rPr lang="fr-FR" sz="8000" dirty="0"/>
              <a:t>[facultatif] installation d'un gestionnaire de base de données (</a:t>
            </a:r>
            <a:r>
              <a:rPr lang="fr-FR" sz="8000" dirty="0" err="1"/>
              <a:t>phpMyAdmin</a:t>
            </a:r>
            <a:r>
              <a:rPr lang="fr-FR" sz="8000" dirty="0"/>
              <a:t>)</a:t>
            </a:r>
          </a:p>
          <a:p>
            <a:r>
              <a:rPr lang="fr-FR" sz="8000" dirty="0"/>
              <a:t>création d'une base de données pour le CMS</a:t>
            </a:r>
          </a:p>
          <a:p>
            <a:r>
              <a:rPr lang="fr-FR" sz="8000" dirty="0"/>
              <a:t>installation des scripts CMS sur le serveur (ensemble de fichiers </a:t>
            </a:r>
            <a:r>
              <a:rPr lang="fr-FR" sz="8000" dirty="0" smtClean="0"/>
              <a:t>PHP/CSS/…</a:t>
            </a:r>
            <a:r>
              <a:rPr lang="fr-FR" sz="8000" dirty="0" err="1" smtClean="0"/>
              <a:t>etc</a:t>
            </a:r>
            <a:r>
              <a:rPr lang="fr-FR" sz="8000" dirty="0" smtClean="0"/>
              <a:t> </a:t>
            </a:r>
            <a:r>
              <a:rPr lang="fr-FR" sz="8000" dirty="0"/>
              <a:t>- WordPress, Joomla, </a:t>
            </a:r>
            <a:r>
              <a:rPr lang="fr-FR" sz="8000" dirty="0" err="1"/>
              <a:t>Drupal</a:t>
            </a:r>
            <a:r>
              <a:rPr lang="fr-FR" sz="8000"/>
              <a:t>, </a:t>
            </a:r>
            <a:r>
              <a:rPr lang="fr-FR" sz="8000" smtClean="0"/>
              <a:t>Moodle ou </a:t>
            </a:r>
            <a:r>
              <a:rPr lang="fr-FR" sz="8000" dirty="0"/>
              <a:t>autre)</a:t>
            </a:r>
          </a:p>
          <a:p>
            <a:r>
              <a:rPr lang="fr-FR" sz="8000" dirty="0"/>
              <a:t>configuration du CMS pour avoir accès à la base de données (typiquement modification d'un des fichiers PHP de l'ensemble)</a:t>
            </a:r>
          </a:p>
          <a:p>
            <a:r>
              <a:rPr lang="fr-FR" sz="8000" dirty="0"/>
              <a:t>ouverture du CMS dans un navigateur - ceci déclenche le formulaire/script d'installation du CMS</a:t>
            </a:r>
          </a:p>
          <a:p>
            <a:r>
              <a:rPr lang="fr-FR" sz="8000" dirty="0"/>
              <a:t>remplir le </a:t>
            </a:r>
            <a:r>
              <a:rPr lang="fr-FR" sz="8000" dirty="0" smtClean="0"/>
              <a:t>formulaire </a:t>
            </a:r>
            <a:r>
              <a:rPr lang="fr-FR" sz="8000" dirty="0"/>
              <a:t>de configuration</a:t>
            </a:r>
          </a:p>
          <a:p>
            <a:r>
              <a:rPr lang="fr-FR" sz="8000" dirty="0"/>
              <a:t>création/modification des éléments dans la base de données et/ou dans les fichiers de l'ensemble de l'application web (étape automatique exécutée par le CMS)</a:t>
            </a:r>
          </a:p>
          <a:p>
            <a:r>
              <a:rPr lang="fr-FR" sz="8000" dirty="0"/>
              <a:t>installation de modules/thèmes et leur configuration</a:t>
            </a:r>
          </a:p>
          <a:p>
            <a:r>
              <a:rPr lang="fr-FR" sz="8000" dirty="0"/>
              <a:t>ajout de </a:t>
            </a:r>
            <a:r>
              <a:rPr lang="fr-FR" sz="8000" dirty="0" smtClean="0"/>
              <a:t>contenu</a:t>
            </a:r>
            <a:endParaRPr lang="fr-FR" sz="8000"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9281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74181"/>
            <a:ext cx="10515600" cy="861002"/>
          </a:xfrm>
        </p:spPr>
        <p:txBody>
          <a:bodyPr/>
          <a:lstStyle/>
          <a:p>
            <a:pPr algn="ctr"/>
            <a:r>
              <a:rPr lang="fr-FR" b="1" dirty="0" smtClean="0"/>
              <a:t>Comment ça marche ?</a:t>
            </a:r>
            <a:endParaRPr lang="fr-FR" dirty="0"/>
          </a:p>
        </p:txBody>
      </p:sp>
      <p:sp>
        <p:nvSpPr>
          <p:cNvPr id="3" name="Espace réservé du contenu 2"/>
          <p:cNvSpPr>
            <a:spLocks noGrp="1"/>
          </p:cNvSpPr>
          <p:nvPr>
            <p:ph idx="1"/>
          </p:nvPr>
        </p:nvSpPr>
        <p:spPr>
          <a:xfrm>
            <a:off x="550718" y="1059873"/>
            <a:ext cx="10723418" cy="5127481"/>
          </a:xfrm>
        </p:spPr>
        <p:txBody>
          <a:bodyPr>
            <a:normAutofit fontScale="92500" lnSpcReduction="10000"/>
          </a:bodyPr>
          <a:lstStyle/>
          <a:p>
            <a:r>
              <a:rPr lang="fr-FR" dirty="0" smtClean="0"/>
              <a:t>L'utilisateur (ou plutôt le gérant) du site installe et configure le site via des page de gestion. Ces pages permettent de choisir les modules et d'activer un thème (styles d'affichage).</a:t>
            </a:r>
          </a:p>
          <a:p>
            <a:r>
              <a:rPr lang="fr-FR" dirty="0" smtClean="0"/>
              <a:t>D'autres pages de gestion permettent d'ajouter du contenu. Le contenu est typiquement des articles et des pages, avec des média connexes comme des images.</a:t>
            </a:r>
          </a:p>
          <a:p>
            <a:r>
              <a:rPr lang="fr-FR" dirty="0" smtClean="0"/>
              <a:t>Le CMS stocke le contenu dans la base de données et/ou dans les répertoires sur le serveur web.</a:t>
            </a:r>
          </a:p>
          <a:p>
            <a:r>
              <a:rPr lang="fr-FR" dirty="0" smtClean="0"/>
              <a:t>En suite le CMS agit comme un maître de chantier. Quand une requête (destinée pour le site en question) arrive au serveur le CMS prend tous les éléments et informations en compte (configuration, modules, thème actif, contenu) pour générer la page web à la volée. </a:t>
            </a:r>
          </a:p>
          <a:p>
            <a:r>
              <a:rPr lang="fr-FR" dirty="0" smtClean="0"/>
              <a:t>La page générée est envoyée par le serveur web en réponse à la requête.</a:t>
            </a:r>
          </a:p>
          <a:p>
            <a:endParaRPr lang="fr-FR" dirty="0" smtClean="0"/>
          </a:p>
          <a:p>
            <a:endParaRPr lang="fr-FR" dirty="0"/>
          </a:p>
        </p:txBody>
      </p:sp>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0560676" y="4763"/>
            <a:ext cx="164179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7362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3900" y="697634"/>
            <a:ext cx="10515600" cy="1325563"/>
          </a:xfrm>
        </p:spPr>
        <p:txBody>
          <a:bodyPr/>
          <a:lstStyle/>
          <a:p>
            <a:pPr algn="ctr"/>
            <a:r>
              <a:rPr lang="fr-FR" b="1" dirty="0"/>
              <a:t>Qu'est-ce </a:t>
            </a:r>
            <a:r>
              <a:rPr lang="fr-FR" b="1" dirty="0" smtClean="0"/>
              <a:t>qu'une Plateforme E-learning ?</a:t>
            </a:r>
            <a:endParaRPr lang="fr-FR" dirty="0"/>
          </a:p>
        </p:txBody>
      </p:sp>
      <p:sp>
        <p:nvSpPr>
          <p:cNvPr id="3" name="Espace réservé du contenu 2"/>
          <p:cNvSpPr>
            <a:spLocks noGrp="1"/>
          </p:cNvSpPr>
          <p:nvPr>
            <p:ph idx="1"/>
          </p:nvPr>
        </p:nvSpPr>
        <p:spPr>
          <a:xfrm>
            <a:off x="921327" y="1825625"/>
            <a:ext cx="10515600" cy="3910158"/>
          </a:xfrm>
        </p:spPr>
        <p:txBody>
          <a:bodyPr>
            <a:noAutofit/>
          </a:bodyPr>
          <a:lstStyle/>
          <a:p>
            <a:pPr marL="0" indent="0">
              <a:buNone/>
            </a:pPr>
            <a:r>
              <a:rPr lang="fr-FR" sz="2000" dirty="0"/>
              <a:t>Une plateforme pédagogique (en Anglais </a:t>
            </a:r>
            <a:r>
              <a:rPr lang="fr-FR" sz="2000" dirty="0">
                <a:hlinkClick r:id="rId2" tooltip="en:Learning Management System"/>
              </a:rPr>
              <a:t>Learning Management System</a:t>
            </a:r>
            <a:r>
              <a:rPr lang="fr-FR" sz="2000" dirty="0"/>
              <a:t>) est un dispositif technologique </a:t>
            </a:r>
            <a:r>
              <a:rPr lang="fr-FR" sz="2000" dirty="0" smtClean="0"/>
              <a:t>qui </a:t>
            </a:r>
            <a:r>
              <a:rPr lang="fr-FR" sz="2000" dirty="0"/>
              <a:t>intègre des outils informatisés à des fins d'enseignement et d'apprentissage. Il a pour finalité l'accès à distance aux contenus pédagogiques, l'individualisation de l'apprentissage et le </a:t>
            </a:r>
            <a:r>
              <a:rPr lang="fr-FR" sz="2000" dirty="0" smtClean="0"/>
              <a:t>télé tutorat.</a:t>
            </a:r>
            <a:endParaRPr lang="fr-FR" sz="2000" dirty="0"/>
          </a:p>
          <a:p>
            <a:pPr marL="0" indent="0">
              <a:buNone/>
            </a:pPr>
            <a:r>
              <a:rPr lang="fr-FR" sz="2000" dirty="0"/>
              <a:t>Un LMS regroupe les outils nécessaires aux </a:t>
            </a:r>
            <a:r>
              <a:rPr lang="fr-FR" sz="2000" b="1" dirty="0"/>
              <a:t>trois principaux utilisateurs</a:t>
            </a:r>
            <a:r>
              <a:rPr lang="fr-FR" sz="2000" dirty="0"/>
              <a:t> de la plateforme :</a:t>
            </a:r>
          </a:p>
          <a:p>
            <a:r>
              <a:rPr lang="fr-FR" sz="2000" i="1" dirty="0"/>
              <a:t>enseignant / formateur</a:t>
            </a:r>
            <a:r>
              <a:rPr lang="fr-FR" sz="2000" dirty="0"/>
              <a:t> : création des parcours pédagogiques, des contenus pédagogiques et suivi de l'activité des apprenants.</a:t>
            </a:r>
          </a:p>
          <a:p>
            <a:r>
              <a:rPr lang="fr-FR" sz="2000" i="1" dirty="0"/>
              <a:t>apprenant</a:t>
            </a:r>
            <a:r>
              <a:rPr lang="fr-FR" sz="2000" dirty="0"/>
              <a:t> : consultation en ligne ou téléchargement des contenus pédagogiques et transmission des travaux à corriger.</a:t>
            </a:r>
          </a:p>
          <a:p>
            <a:r>
              <a:rPr lang="fr-FR" sz="2000" i="1" dirty="0"/>
              <a:t>administrateur</a:t>
            </a:r>
            <a:r>
              <a:rPr lang="fr-FR" sz="2000" dirty="0"/>
              <a:t> : installation et maintenance du système, gestion des accès et création des liens vers d'autres systèmes d'information</a:t>
            </a:r>
            <a:r>
              <a:rPr lang="fr-FR" sz="2000" dirty="0" smtClean="0"/>
              <a:t>.</a:t>
            </a:r>
            <a:endParaRPr lang="fr-FR" sz="2000" dirty="0"/>
          </a:p>
        </p:txBody>
      </p:sp>
    </p:spTree>
    <p:extLst>
      <p:ext uri="{BB962C8B-B14F-4D97-AF65-F5344CB8AC3E}">
        <p14:creationId xmlns:p14="http://schemas.microsoft.com/office/powerpoint/2010/main" val="666130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723900" y="697634"/>
            <a:ext cx="10515600" cy="1325563"/>
          </a:xfrm>
        </p:spPr>
        <p:txBody>
          <a:bodyPr/>
          <a:lstStyle/>
          <a:p>
            <a:pPr algn="ctr"/>
            <a:r>
              <a:rPr lang="fr-FR" b="1" dirty="0"/>
              <a:t>Qu'est-ce </a:t>
            </a:r>
            <a:r>
              <a:rPr lang="fr-FR" b="1" dirty="0" smtClean="0"/>
              <a:t>qu'une Plateforme E-learning ?</a:t>
            </a:r>
            <a:endParaRPr lang="fr-FR" dirty="0"/>
          </a:p>
        </p:txBody>
      </p:sp>
      <p:sp>
        <p:nvSpPr>
          <p:cNvPr id="5" name="Rectangle 4"/>
          <p:cNvSpPr/>
          <p:nvPr/>
        </p:nvSpPr>
        <p:spPr>
          <a:xfrm>
            <a:off x="883228" y="1949440"/>
            <a:ext cx="10484427" cy="4247317"/>
          </a:xfrm>
          <a:prstGeom prst="rect">
            <a:avLst/>
          </a:prstGeom>
        </p:spPr>
        <p:txBody>
          <a:bodyPr wrap="square">
            <a:spAutoFit/>
          </a:bodyPr>
          <a:lstStyle/>
          <a:p>
            <a:r>
              <a:rPr lang="fr-FR" dirty="0"/>
              <a:t>En général, ces plateformes rassemblent des </a:t>
            </a:r>
            <a:r>
              <a:rPr lang="fr-FR" b="1" dirty="0"/>
              <a:t>outils de navigation, d'information, de communication, de formation, de gestion, de collaboration et de planification</a:t>
            </a:r>
            <a:r>
              <a:rPr lang="fr-FR" dirty="0"/>
              <a:t> :</a:t>
            </a:r>
          </a:p>
          <a:p>
            <a:pPr marL="285750" indent="-285750">
              <a:buFont typeface="Arial" panose="020B0604020202020204" pitchFamily="34" charset="0"/>
              <a:buChar char="•"/>
            </a:pPr>
            <a:r>
              <a:rPr lang="fr-FR" dirty="0"/>
              <a:t>Outils de navigation : permettent le repérage et l’orientation de l’utilisateur à l’intérieur du dispositif</a:t>
            </a:r>
          </a:p>
          <a:p>
            <a:pPr marL="285750" indent="-285750">
              <a:buFont typeface="Arial" panose="020B0604020202020204" pitchFamily="34" charset="0"/>
              <a:buChar char="•"/>
            </a:pPr>
            <a:r>
              <a:rPr lang="fr-FR" dirty="0"/>
              <a:t>Outils d'informations : permettent de rechercher des informations, d’utiliser des aides et d’accéder à d’autres sites (par l’intermédiaire de liens hypertextes).</a:t>
            </a:r>
          </a:p>
          <a:p>
            <a:pPr marL="285750" indent="-285750">
              <a:buFont typeface="Arial" panose="020B0604020202020204" pitchFamily="34" charset="0"/>
              <a:buChar char="•"/>
            </a:pPr>
            <a:r>
              <a:rPr lang="fr-FR" dirty="0"/>
              <a:t>Outils de communication : permettent de répondre aux interrogations des apprenants, d'animer et d'encadrer des activités d'apprentissage, ces outils peuvent être...</a:t>
            </a:r>
          </a:p>
          <a:p>
            <a:pPr marL="742950" lvl="1" indent="-285750">
              <a:buFont typeface="Arial" panose="020B0604020202020204" pitchFamily="34" charset="0"/>
              <a:buChar char="•"/>
            </a:pPr>
            <a:r>
              <a:rPr lang="fr-FR" dirty="0"/>
              <a:t>synchrone : chat, visio-conférence notamment ;</a:t>
            </a:r>
          </a:p>
          <a:p>
            <a:pPr marL="742950" lvl="1" indent="-285750">
              <a:buFont typeface="Arial" panose="020B0604020202020204" pitchFamily="34" charset="0"/>
              <a:buChar char="•"/>
            </a:pPr>
            <a:r>
              <a:rPr lang="fr-FR" dirty="0"/>
              <a:t>asynchrone : </a:t>
            </a:r>
            <a:r>
              <a:rPr lang="fr-FR" dirty="0" smtClean="0"/>
              <a:t>forum.</a:t>
            </a:r>
            <a:endParaRPr lang="fr-FR" dirty="0"/>
          </a:p>
          <a:p>
            <a:pPr marL="285750" indent="-285750">
              <a:buFont typeface="Arial" panose="020B0604020202020204" pitchFamily="34" charset="0"/>
              <a:buChar char="•"/>
            </a:pPr>
            <a:r>
              <a:rPr lang="fr-FR" dirty="0"/>
              <a:t>Outils d’enseignement et de formation : peuvent être de différentes natures comme, par exemple, des supports </a:t>
            </a:r>
            <a:r>
              <a:rPr lang="fr-FR" dirty="0" err="1"/>
              <a:t>powerpoint</a:t>
            </a:r>
            <a:r>
              <a:rPr lang="fr-FR" dirty="0"/>
              <a:t>, des exerciseurs, des contenus multimédias</a:t>
            </a:r>
          </a:p>
          <a:p>
            <a:pPr marL="285750" indent="-285750">
              <a:buFont typeface="Arial" panose="020B0604020202020204" pitchFamily="34" charset="0"/>
              <a:buChar char="•"/>
            </a:pPr>
            <a:r>
              <a:rPr lang="fr-FR" dirty="0"/>
              <a:t>Outils de gestion : pour la suivi des activités en ligne, effectuer la répartition des étudiants dans des groupes de travail, ouvrir des inscriptions, etc.</a:t>
            </a:r>
          </a:p>
          <a:p>
            <a:pPr marL="285750" indent="-285750">
              <a:buFont typeface="Arial" panose="020B0604020202020204" pitchFamily="34" charset="0"/>
              <a:buChar char="•"/>
            </a:pPr>
            <a:r>
              <a:rPr lang="fr-FR" dirty="0"/>
              <a:t>Outils de collaboration : permettent de réaliser des travaux de </a:t>
            </a:r>
            <a:r>
              <a:rPr lang="fr-FR" dirty="0" smtClean="0"/>
              <a:t>groupe.</a:t>
            </a:r>
            <a:endParaRPr lang="fr-FR" dirty="0"/>
          </a:p>
          <a:p>
            <a:pPr marL="285750" indent="-285750">
              <a:buFont typeface="Arial" panose="020B0604020202020204" pitchFamily="34" charset="0"/>
              <a:buChar char="•"/>
            </a:pPr>
            <a:r>
              <a:rPr lang="fr-FR" dirty="0"/>
              <a:t>Outils de planification : offre la possibilité de fixer des dates limites pour le rendu des travaux, etc.</a:t>
            </a:r>
          </a:p>
        </p:txBody>
      </p:sp>
    </p:spTree>
    <p:extLst>
      <p:ext uri="{BB962C8B-B14F-4D97-AF65-F5344CB8AC3E}">
        <p14:creationId xmlns:p14="http://schemas.microsoft.com/office/powerpoint/2010/main" val="2886118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723900" y="697634"/>
            <a:ext cx="10515600" cy="1325563"/>
          </a:xfrm>
        </p:spPr>
        <p:txBody>
          <a:bodyPr/>
          <a:lstStyle/>
          <a:p>
            <a:pPr algn="ctr"/>
            <a:r>
              <a:rPr lang="fr-FR" b="1" dirty="0"/>
              <a:t>Qu'est-ce </a:t>
            </a:r>
            <a:r>
              <a:rPr lang="fr-FR" b="1" dirty="0" smtClean="0"/>
              <a:t>qu'une Plateforme E-learning ?</a:t>
            </a:r>
            <a:endParaRPr lang="fr-FR" dirty="0"/>
          </a:p>
        </p:txBody>
      </p:sp>
      <p:sp>
        <p:nvSpPr>
          <p:cNvPr id="5" name="Rectangle 4"/>
          <p:cNvSpPr/>
          <p:nvPr/>
        </p:nvSpPr>
        <p:spPr>
          <a:xfrm>
            <a:off x="935182" y="1997839"/>
            <a:ext cx="10816936" cy="3016210"/>
          </a:xfrm>
          <a:prstGeom prst="rect">
            <a:avLst/>
          </a:prstGeom>
        </p:spPr>
        <p:txBody>
          <a:bodyPr wrap="square">
            <a:spAutoFit/>
          </a:bodyPr>
          <a:lstStyle/>
          <a:p>
            <a:pPr algn="ctr"/>
            <a:r>
              <a:rPr lang="fr-FR" sz="2800" b="1" dirty="0" smtClean="0">
                <a:solidFill>
                  <a:srgbClr val="000000"/>
                </a:solidFill>
                <a:latin typeface="Arial" panose="020B0604020202020204" pitchFamily="34" charset="0"/>
              </a:rPr>
              <a:t>Terminologie</a:t>
            </a:r>
          </a:p>
          <a:p>
            <a:pPr algn="ctr"/>
            <a:endParaRPr lang="fr-FR" b="1" dirty="0">
              <a:solidFill>
                <a:srgbClr val="000000"/>
              </a:solidFill>
              <a:latin typeface="Arial" panose="020B0604020202020204" pitchFamily="34" charset="0"/>
            </a:endParaRPr>
          </a:p>
          <a:p>
            <a:r>
              <a:rPr lang="fr-FR" dirty="0">
                <a:solidFill>
                  <a:srgbClr val="252525"/>
                </a:solidFill>
                <a:latin typeface="Arial" panose="020B0604020202020204" pitchFamily="34" charset="0"/>
              </a:rPr>
              <a:t>Il existe un certain nombre de termes pour qualifier les plateformes pédagogiques.</a:t>
            </a:r>
          </a:p>
          <a:p>
            <a:r>
              <a:rPr lang="fr-FR" dirty="0">
                <a:solidFill>
                  <a:srgbClr val="252525"/>
                </a:solidFill>
                <a:latin typeface="Arial" panose="020B0604020202020204" pitchFamily="34" charset="0"/>
              </a:rPr>
              <a:t>Les termes les plus courants sont :</a:t>
            </a:r>
          </a:p>
          <a:p>
            <a:pPr>
              <a:buFont typeface="Arial" panose="020B0604020202020204" pitchFamily="34" charset="0"/>
              <a:buChar char="•"/>
            </a:pPr>
            <a:r>
              <a:rPr lang="fr-FR" dirty="0">
                <a:solidFill>
                  <a:srgbClr val="252525"/>
                </a:solidFill>
                <a:latin typeface="Arial" panose="020B0604020202020204" pitchFamily="34" charset="0"/>
              </a:rPr>
              <a:t>LMS : </a:t>
            </a:r>
            <a:r>
              <a:rPr lang="fr-FR" dirty="0" err="1">
                <a:solidFill>
                  <a:srgbClr val="252525"/>
                </a:solidFill>
                <a:latin typeface="Arial" panose="020B0604020202020204" pitchFamily="34" charset="0"/>
              </a:rPr>
              <a:t>learning</a:t>
            </a:r>
            <a:r>
              <a:rPr lang="fr-FR" dirty="0">
                <a:solidFill>
                  <a:srgbClr val="252525"/>
                </a:solidFill>
                <a:latin typeface="Arial" panose="020B0604020202020204" pitchFamily="34" charset="0"/>
              </a:rPr>
              <a:t> management system</a:t>
            </a:r>
          </a:p>
          <a:p>
            <a:pPr>
              <a:buFont typeface="Arial" panose="020B0604020202020204" pitchFamily="34" charset="0"/>
              <a:buChar char="•"/>
            </a:pPr>
            <a:r>
              <a:rPr lang="fr-FR" dirty="0">
                <a:solidFill>
                  <a:srgbClr val="252525"/>
                </a:solidFill>
                <a:latin typeface="Arial" panose="020B0604020202020204" pitchFamily="34" charset="0"/>
              </a:rPr>
              <a:t>CMS : Course Management system</a:t>
            </a:r>
          </a:p>
          <a:p>
            <a:pPr>
              <a:buFont typeface="Arial" panose="020B0604020202020204" pitchFamily="34" charset="0"/>
              <a:buChar char="•"/>
            </a:pPr>
            <a:r>
              <a:rPr lang="fr-FR" dirty="0">
                <a:solidFill>
                  <a:srgbClr val="252525"/>
                </a:solidFill>
                <a:latin typeface="Arial" panose="020B0604020202020204" pitchFamily="34" charset="0"/>
              </a:rPr>
              <a:t>Plateforme e-learning / e-learning </a:t>
            </a:r>
            <a:r>
              <a:rPr lang="fr-FR" dirty="0" err="1">
                <a:solidFill>
                  <a:srgbClr val="252525"/>
                </a:solidFill>
                <a:latin typeface="Arial" panose="020B0604020202020204" pitchFamily="34" charset="0"/>
              </a:rPr>
              <a:t>platform</a:t>
            </a:r>
            <a:endParaRPr lang="fr-FR" dirty="0">
              <a:solidFill>
                <a:srgbClr val="252525"/>
              </a:solidFill>
              <a:latin typeface="Arial" panose="020B0604020202020204" pitchFamily="34" charset="0"/>
            </a:endParaRPr>
          </a:p>
          <a:p>
            <a:pPr>
              <a:buFont typeface="Arial" panose="020B0604020202020204" pitchFamily="34" charset="0"/>
              <a:buChar char="•"/>
            </a:pPr>
            <a:r>
              <a:rPr lang="fr-FR" dirty="0">
                <a:solidFill>
                  <a:srgbClr val="252525"/>
                </a:solidFill>
                <a:latin typeface="Arial" panose="020B0604020202020204" pitchFamily="34" charset="0"/>
              </a:rPr>
              <a:t>Plateforme d'enseignement à distance</a:t>
            </a:r>
          </a:p>
          <a:p>
            <a:pPr>
              <a:buFont typeface="Arial" panose="020B0604020202020204" pitchFamily="34" charset="0"/>
              <a:buChar char="•"/>
            </a:pPr>
            <a:r>
              <a:rPr lang="fr-FR" dirty="0">
                <a:solidFill>
                  <a:srgbClr val="252525"/>
                </a:solidFill>
                <a:latin typeface="Arial" panose="020B0604020202020204" pitchFamily="34" charset="0"/>
              </a:rPr>
              <a:t>Plateforme pour la FOAD (Formation ouverte à </a:t>
            </a:r>
            <a:r>
              <a:rPr lang="fr-FR" dirty="0" err="1">
                <a:solidFill>
                  <a:srgbClr val="252525"/>
                </a:solidFill>
                <a:latin typeface="Arial" panose="020B0604020202020204" pitchFamily="34" charset="0"/>
              </a:rPr>
              <a:t>sitance</a:t>
            </a:r>
            <a:r>
              <a:rPr lang="fr-FR" dirty="0">
                <a:solidFill>
                  <a:srgbClr val="252525"/>
                </a:solidFill>
                <a:latin typeface="Arial" panose="020B0604020202020204" pitchFamily="34" charset="0"/>
              </a:rPr>
              <a:t>)</a:t>
            </a:r>
          </a:p>
          <a:p>
            <a:pPr>
              <a:buFont typeface="Arial" panose="020B0604020202020204" pitchFamily="34" charset="0"/>
              <a:buChar char="•"/>
            </a:pPr>
            <a:r>
              <a:rPr lang="fr-FR" dirty="0">
                <a:solidFill>
                  <a:srgbClr val="252525"/>
                </a:solidFill>
                <a:latin typeface="Arial" panose="020B0604020202020204" pitchFamily="34" charset="0"/>
              </a:rPr>
              <a:t>Dispositif de formation à distance</a:t>
            </a:r>
            <a:endParaRPr lang="fr-FR" b="0" i="0" dirty="0">
              <a:solidFill>
                <a:srgbClr val="252525"/>
              </a:solidFill>
              <a:effectLst/>
              <a:latin typeface="Arial" panose="020B0604020202020204" pitchFamily="34" charset="0"/>
            </a:endParaRPr>
          </a:p>
        </p:txBody>
      </p:sp>
    </p:spTree>
    <p:extLst>
      <p:ext uri="{BB962C8B-B14F-4D97-AF65-F5344CB8AC3E}">
        <p14:creationId xmlns:p14="http://schemas.microsoft.com/office/powerpoint/2010/main" val="238641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1499" y="2317644"/>
            <a:ext cx="10993582" cy="3139321"/>
          </a:xfrm>
          <a:prstGeom prst="rect">
            <a:avLst/>
          </a:prstGeom>
        </p:spPr>
        <p:txBody>
          <a:bodyPr wrap="square">
            <a:spAutoFit/>
          </a:bodyPr>
          <a:lstStyle/>
          <a:p>
            <a:pPr algn="ctr"/>
            <a:r>
              <a:rPr lang="fr-FR" b="1" dirty="0">
                <a:solidFill>
                  <a:srgbClr val="000000"/>
                </a:solidFill>
                <a:latin typeface="Linux Libertine"/>
              </a:rPr>
              <a:t>Fonctions générales des plateformes </a:t>
            </a:r>
            <a:r>
              <a:rPr lang="fr-FR" b="1" dirty="0" smtClean="0">
                <a:solidFill>
                  <a:srgbClr val="000000"/>
                </a:solidFill>
                <a:latin typeface="Linux Libertine"/>
              </a:rPr>
              <a:t>pédagogiques</a:t>
            </a:r>
          </a:p>
          <a:p>
            <a:pPr algn="ctr"/>
            <a:endParaRPr lang="fr-FR" b="1" dirty="0">
              <a:solidFill>
                <a:srgbClr val="000000"/>
              </a:solidFill>
              <a:latin typeface="Linux Libertine"/>
            </a:endParaRPr>
          </a:p>
          <a:p>
            <a:r>
              <a:rPr lang="fr-FR" dirty="0">
                <a:solidFill>
                  <a:srgbClr val="252525"/>
                </a:solidFill>
                <a:latin typeface="Arial" panose="020B0604020202020204" pitchFamily="34" charset="0"/>
              </a:rPr>
              <a:t>Comme nous l'avons vu ci-dessus, la plateforme met à disposition des utilisateurs un certain nombre d'outils permettant </a:t>
            </a:r>
            <a:r>
              <a:rPr lang="fr-FR" dirty="0" smtClean="0">
                <a:solidFill>
                  <a:srgbClr val="252525"/>
                </a:solidFill>
                <a:latin typeface="Arial" panose="020B0604020202020204" pitchFamily="34" charset="0"/>
              </a:rPr>
              <a:t>:</a:t>
            </a:r>
          </a:p>
          <a:p>
            <a:pPr marL="285750" indent="-285750">
              <a:buFont typeface="Arial" panose="020B0604020202020204" pitchFamily="34" charset="0"/>
              <a:buChar char="•"/>
            </a:pPr>
            <a:r>
              <a:rPr lang="fr-FR" dirty="0" smtClean="0">
                <a:solidFill>
                  <a:srgbClr val="252525"/>
                </a:solidFill>
                <a:latin typeface="Arial" panose="020B0604020202020204" pitchFamily="34" charset="0"/>
              </a:rPr>
              <a:t>la </a:t>
            </a:r>
            <a:r>
              <a:rPr lang="fr-FR" dirty="0">
                <a:solidFill>
                  <a:srgbClr val="252525"/>
                </a:solidFill>
                <a:latin typeface="Arial" panose="020B0604020202020204" pitchFamily="34" charset="0"/>
              </a:rPr>
              <a:t>mise à disposition de </a:t>
            </a:r>
            <a:r>
              <a:rPr lang="fr-FR" dirty="0" smtClean="0">
                <a:solidFill>
                  <a:srgbClr val="252525"/>
                </a:solidFill>
                <a:latin typeface="Arial" panose="020B0604020202020204" pitchFamily="34" charset="0"/>
              </a:rPr>
              <a:t>cours</a:t>
            </a:r>
          </a:p>
          <a:p>
            <a:pPr marL="285750" indent="-285750">
              <a:buFont typeface="Arial" panose="020B0604020202020204" pitchFamily="34" charset="0"/>
              <a:buChar char="•"/>
            </a:pPr>
            <a:r>
              <a:rPr lang="fr-FR" dirty="0" smtClean="0">
                <a:solidFill>
                  <a:srgbClr val="252525"/>
                </a:solidFill>
                <a:latin typeface="Arial" panose="020B0604020202020204" pitchFamily="34" charset="0"/>
              </a:rPr>
              <a:t>le </a:t>
            </a:r>
            <a:r>
              <a:rPr lang="fr-FR" dirty="0">
                <a:solidFill>
                  <a:srgbClr val="252525"/>
                </a:solidFill>
                <a:latin typeface="Arial" panose="020B0604020202020204" pitchFamily="34" charset="0"/>
              </a:rPr>
              <a:t>travail de groupe et/ou </a:t>
            </a:r>
            <a:r>
              <a:rPr lang="fr-FR" dirty="0" smtClean="0">
                <a:solidFill>
                  <a:srgbClr val="252525"/>
                </a:solidFill>
                <a:latin typeface="Arial" panose="020B0604020202020204" pitchFamily="34" charset="0"/>
              </a:rPr>
              <a:t>collaboratif</a:t>
            </a:r>
          </a:p>
          <a:p>
            <a:pPr marL="285750" indent="-285750">
              <a:buFont typeface="Arial" panose="020B0604020202020204" pitchFamily="34" charset="0"/>
              <a:buChar char="•"/>
            </a:pPr>
            <a:r>
              <a:rPr lang="fr-FR" dirty="0" smtClean="0">
                <a:solidFill>
                  <a:srgbClr val="252525"/>
                </a:solidFill>
                <a:latin typeface="Arial" panose="020B0604020202020204" pitchFamily="34" charset="0"/>
              </a:rPr>
              <a:t>la </a:t>
            </a:r>
            <a:r>
              <a:rPr lang="fr-FR" dirty="0">
                <a:solidFill>
                  <a:srgbClr val="252525"/>
                </a:solidFill>
                <a:latin typeface="Arial" panose="020B0604020202020204" pitchFamily="34" charset="0"/>
              </a:rPr>
              <a:t>communication entre pairs et avec les </a:t>
            </a:r>
            <a:r>
              <a:rPr lang="fr-FR" dirty="0" smtClean="0">
                <a:solidFill>
                  <a:srgbClr val="252525"/>
                </a:solidFill>
                <a:latin typeface="Arial" panose="020B0604020202020204" pitchFamily="34" charset="0"/>
              </a:rPr>
              <a:t>enseignants,</a:t>
            </a:r>
          </a:p>
          <a:p>
            <a:pPr marL="285750" indent="-285750">
              <a:buFont typeface="Arial" panose="020B0604020202020204" pitchFamily="34" charset="0"/>
              <a:buChar char="•"/>
            </a:pPr>
            <a:r>
              <a:rPr lang="fr-FR" dirty="0" smtClean="0">
                <a:solidFill>
                  <a:srgbClr val="252525"/>
                </a:solidFill>
                <a:latin typeface="Arial" panose="020B0604020202020204" pitchFamily="34" charset="0"/>
              </a:rPr>
              <a:t>le </a:t>
            </a:r>
            <a:r>
              <a:rPr lang="fr-FR" dirty="0">
                <a:solidFill>
                  <a:srgbClr val="252525"/>
                </a:solidFill>
                <a:latin typeface="Arial" panose="020B0604020202020204" pitchFamily="34" charset="0"/>
              </a:rPr>
              <a:t>partage de documents</a:t>
            </a:r>
          </a:p>
          <a:p>
            <a:r>
              <a:rPr lang="fr-FR" dirty="0">
                <a:solidFill>
                  <a:srgbClr val="252525"/>
                </a:solidFill>
                <a:latin typeface="Arial" panose="020B0604020202020204" pitchFamily="34" charset="0"/>
              </a:rPr>
              <a:t>Aussi, pour chaque type d'utilisateurs, la plateforme pédagogique a une utilité différente selon qu'il soit apprenant ou qu'il fasse partie de l'équipe pédagogique. C'est ce que nous allons détailler ci-dessous</a:t>
            </a:r>
            <a:r>
              <a:rPr lang="fr-FR" dirty="0" smtClean="0">
                <a:solidFill>
                  <a:srgbClr val="252525"/>
                </a:solidFill>
                <a:latin typeface="Arial" panose="020B0604020202020204" pitchFamily="34" charset="0"/>
              </a:rPr>
              <a:t>.</a:t>
            </a:r>
          </a:p>
          <a:p>
            <a:endParaRPr lang="fr-FR" dirty="0">
              <a:solidFill>
                <a:srgbClr val="252525"/>
              </a:solidFill>
              <a:latin typeface="Arial" panose="020B0604020202020204" pitchFamily="34" charset="0"/>
            </a:endParaRPr>
          </a:p>
        </p:txBody>
      </p:sp>
      <p:sp>
        <p:nvSpPr>
          <p:cNvPr id="6" name="Titre 1"/>
          <p:cNvSpPr>
            <a:spLocks noGrp="1"/>
          </p:cNvSpPr>
          <p:nvPr>
            <p:ph type="title"/>
          </p:nvPr>
        </p:nvSpPr>
        <p:spPr>
          <a:xfrm>
            <a:off x="723900" y="697634"/>
            <a:ext cx="10515600" cy="1325563"/>
          </a:xfrm>
        </p:spPr>
        <p:txBody>
          <a:bodyPr/>
          <a:lstStyle/>
          <a:p>
            <a:pPr algn="ctr"/>
            <a:r>
              <a:rPr lang="fr-FR" b="1" dirty="0"/>
              <a:t>Qu'est-ce </a:t>
            </a:r>
            <a:r>
              <a:rPr lang="fr-FR" b="1" dirty="0" smtClean="0"/>
              <a:t>qu'une Plateforme E-learning ?</a:t>
            </a:r>
            <a:endParaRPr lang="fr-FR" dirty="0"/>
          </a:p>
        </p:txBody>
      </p:sp>
    </p:spTree>
    <p:extLst>
      <p:ext uri="{BB962C8B-B14F-4D97-AF65-F5344CB8AC3E}">
        <p14:creationId xmlns:p14="http://schemas.microsoft.com/office/powerpoint/2010/main" val="1076557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55000" lnSpcReduction="20000"/>
          </a:bodyPr>
          <a:lstStyle/>
          <a:p>
            <a:pPr marL="0" indent="0" algn="ctr">
              <a:buNone/>
            </a:pPr>
            <a:r>
              <a:rPr lang="fr-FR" sz="3800" b="1" dirty="0" smtClean="0">
                <a:solidFill>
                  <a:srgbClr val="000000"/>
                </a:solidFill>
                <a:latin typeface="Linux Libertine"/>
              </a:rPr>
              <a:t>La </a:t>
            </a:r>
            <a:r>
              <a:rPr lang="fr-FR" sz="3800" b="1" dirty="0">
                <a:solidFill>
                  <a:srgbClr val="000000"/>
                </a:solidFill>
                <a:latin typeface="Linux Libertine"/>
              </a:rPr>
              <a:t>plateforme pour l'apprenant</a:t>
            </a:r>
          </a:p>
          <a:p>
            <a:pPr marL="0" indent="0">
              <a:buNone/>
            </a:pPr>
            <a:r>
              <a:rPr lang="fr-FR" sz="3800" dirty="0">
                <a:solidFill>
                  <a:srgbClr val="252525"/>
                </a:solidFill>
                <a:latin typeface="Arial" panose="020B0604020202020204" pitchFamily="34" charset="0"/>
              </a:rPr>
              <a:t>Comme nous l'avons dit plus haut, l'apprenant utilise la plateforme pour consulter ou télécharger des contenus pédagogiques, pour transmettre des devoirs à corriger et pour communiquer avec la communauté (ses pairs et l'équipe pédagogique). Son objectif est de </a:t>
            </a:r>
            <a:r>
              <a:rPr lang="fr-FR" sz="3800" b="1" dirty="0">
                <a:solidFill>
                  <a:srgbClr val="252525"/>
                </a:solidFill>
                <a:latin typeface="Arial" panose="020B0604020202020204" pitchFamily="34" charset="0"/>
              </a:rPr>
              <a:t>transformer les informations contenues dans les contenus pédagogiques en connaissances</a:t>
            </a:r>
            <a:r>
              <a:rPr lang="fr-FR" sz="3800" b="1" dirty="0" smtClean="0">
                <a:solidFill>
                  <a:srgbClr val="252525"/>
                </a:solidFill>
                <a:latin typeface="Arial" panose="020B0604020202020204" pitchFamily="34" charset="0"/>
              </a:rPr>
              <a:t>.</a:t>
            </a:r>
          </a:p>
          <a:p>
            <a:pPr marL="0" indent="0">
              <a:buNone/>
            </a:pPr>
            <a:endParaRPr lang="fr-FR" sz="3800" dirty="0">
              <a:solidFill>
                <a:srgbClr val="252525"/>
              </a:solidFill>
              <a:latin typeface="Arial" panose="020B0604020202020204" pitchFamily="34" charset="0"/>
            </a:endParaRPr>
          </a:p>
          <a:p>
            <a:r>
              <a:rPr lang="fr-FR" sz="3800" dirty="0">
                <a:solidFill>
                  <a:srgbClr val="252525"/>
                </a:solidFill>
                <a:latin typeface="Arial" panose="020B0604020202020204" pitchFamily="34" charset="0"/>
              </a:rPr>
              <a:t>Pour cela, l'apprenant effectue plusieurs types de tâches :</a:t>
            </a:r>
          </a:p>
          <a:p>
            <a:r>
              <a:rPr lang="fr-FR" sz="3800" dirty="0">
                <a:solidFill>
                  <a:srgbClr val="252525"/>
                </a:solidFill>
                <a:latin typeface="Arial" panose="020B0604020202020204" pitchFamily="34" charset="0"/>
              </a:rPr>
              <a:t>Explore les ressources documentaires internes et externes</a:t>
            </a:r>
          </a:p>
          <a:p>
            <a:r>
              <a:rPr lang="fr-FR" sz="3800" dirty="0">
                <a:solidFill>
                  <a:srgbClr val="252525"/>
                </a:solidFill>
                <a:latin typeface="Arial" panose="020B0604020202020204" pitchFamily="34" charset="0"/>
              </a:rPr>
              <a:t>Navigue dans le scénario d'apprentissage</a:t>
            </a:r>
          </a:p>
          <a:p>
            <a:r>
              <a:rPr lang="fr-FR" sz="3800" dirty="0">
                <a:solidFill>
                  <a:srgbClr val="252525"/>
                </a:solidFill>
                <a:latin typeface="Arial" panose="020B0604020202020204" pitchFamily="34" charset="0"/>
              </a:rPr>
              <a:t>Résout des problèmes</a:t>
            </a:r>
          </a:p>
          <a:p>
            <a:r>
              <a:rPr lang="fr-FR" sz="3800" dirty="0">
                <a:solidFill>
                  <a:srgbClr val="252525"/>
                </a:solidFill>
                <a:latin typeface="Arial" panose="020B0604020202020204" pitchFamily="34" charset="0"/>
              </a:rPr>
              <a:t>Réalise des activités destinées à son évaluation</a:t>
            </a:r>
          </a:p>
          <a:p>
            <a:r>
              <a:rPr lang="fr-FR" sz="3800" dirty="0">
                <a:solidFill>
                  <a:srgbClr val="252525"/>
                </a:solidFill>
                <a:latin typeface="Arial" panose="020B0604020202020204" pitchFamily="34" charset="0"/>
              </a:rPr>
              <a:t>Participe à des travaux de groupe et/ou </a:t>
            </a:r>
            <a:r>
              <a:rPr lang="fr-FR" sz="3800" dirty="0" smtClean="0">
                <a:solidFill>
                  <a:srgbClr val="252525"/>
                </a:solidFill>
                <a:latin typeface="Arial" panose="020B0604020202020204" pitchFamily="34" charset="0"/>
              </a:rPr>
              <a:t>projets</a:t>
            </a:r>
          </a:p>
          <a:p>
            <a:endParaRPr lang="fr-FR" dirty="0"/>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2419428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a:buNone/>
            </a:pPr>
            <a:r>
              <a:rPr lang="fr-FR" b="1" dirty="0">
                <a:solidFill>
                  <a:srgbClr val="000000"/>
                </a:solidFill>
                <a:latin typeface="Linux Libertine"/>
              </a:rPr>
              <a:t>La plateforme pour l'équipe pédagogique</a:t>
            </a:r>
          </a:p>
          <a:p>
            <a:r>
              <a:rPr lang="fr-FR" dirty="0">
                <a:solidFill>
                  <a:srgbClr val="252525"/>
                </a:solidFill>
                <a:latin typeface="Arial" panose="020B0604020202020204" pitchFamily="34" charset="0"/>
              </a:rPr>
              <a:t>L'équipe enseignante assure sur une plateforme :</a:t>
            </a:r>
          </a:p>
          <a:p>
            <a:r>
              <a:rPr lang="fr-FR" dirty="0">
                <a:solidFill>
                  <a:srgbClr val="252525"/>
                </a:solidFill>
                <a:latin typeface="Arial" panose="020B0604020202020204" pitchFamily="34" charset="0"/>
              </a:rPr>
              <a:t>La rédaction des contenus pédagogiques en y incorporant des ressources (</a:t>
            </a:r>
            <a:r>
              <a:rPr lang="fr-FR" dirty="0" err="1">
                <a:solidFill>
                  <a:srgbClr val="252525"/>
                </a:solidFill>
                <a:latin typeface="Arial" panose="020B0604020202020204" pitchFamily="34" charset="0"/>
              </a:rPr>
              <a:t>cf</a:t>
            </a:r>
            <a:r>
              <a:rPr lang="fr-FR" dirty="0">
                <a:solidFill>
                  <a:srgbClr val="252525"/>
                </a:solidFill>
                <a:latin typeface="Arial" panose="020B0604020202020204" pitchFamily="34" charset="0"/>
              </a:rPr>
              <a:t> ci-dessus) ;</a:t>
            </a:r>
          </a:p>
          <a:p>
            <a:r>
              <a:rPr lang="fr-FR" dirty="0">
                <a:solidFill>
                  <a:srgbClr val="252525"/>
                </a:solidFill>
                <a:latin typeface="Arial" panose="020B0604020202020204" pitchFamily="34" charset="0"/>
              </a:rPr>
              <a:t>La gestion des apprenants et des inscriptions</a:t>
            </a:r>
          </a:p>
          <a:p>
            <a:r>
              <a:rPr lang="fr-FR" dirty="0">
                <a:solidFill>
                  <a:srgbClr val="252525"/>
                </a:solidFill>
                <a:latin typeface="Arial" panose="020B0604020202020204" pitchFamily="34" charset="0"/>
              </a:rPr>
              <a:t>La gestion et l'archivage des contenus</a:t>
            </a:r>
          </a:p>
          <a:p>
            <a:r>
              <a:rPr lang="fr-FR" dirty="0">
                <a:solidFill>
                  <a:srgbClr val="252525"/>
                </a:solidFill>
                <a:latin typeface="Arial" panose="020B0604020202020204" pitchFamily="34" charset="0"/>
              </a:rPr>
              <a:t>Le suivi de l'activité des apprenants.</a:t>
            </a:r>
          </a:p>
          <a:p>
            <a:r>
              <a:rPr lang="fr-FR" dirty="0">
                <a:solidFill>
                  <a:srgbClr val="252525"/>
                </a:solidFill>
                <a:latin typeface="Arial" panose="020B0604020202020204" pitchFamily="34" charset="0"/>
              </a:rPr>
              <a:t>La communication avec les </a:t>
            </a:r>
            <a:r>
              <a:rPr lang="fr-FR" dirty="0" smtClean="0">
                <a:solidFill>
                  <a:srgbClr val="252525"/>
                </a:solidFill>
                <a:latin typeface="Arial" panose="020B0604020202020204" pitchFamily="34" charset="0"/>
              </a:rPr>
              <a:t>apprenants</a:t>
            </a:r>
            <a:endParaRPr lang="fr-FR" dirty="0">
              <a:solidFill>
                <a:srgbClr val="252525"/>
              </a:solidFill>
              <a:latin typeface="Arial" panose="020B0604020202020204" pitchFamily="34" charset="0"/>
            </a:endParaRPr>
          </a:p>
        </p:txBody>
      </p:sp>
      <p:sp>
        <p:nvSpPr>
          <p:cNvPr id="4" name="Titre 1"/>
          <p:cNvSpPr txBox="1">
            <a:spLocks/>
          </p:cNvSpPr>
          <p:nvPr/>
        </p:nvSpPr>
        <p:spPr>
          <a:xfrm>
            <a:off x="723900" y="6976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Qu'est-ce qu'une Plateforme E-learning ?</a:t>
            </a:r>
            <a:endParaRPr lang="fr-FR" dirty="0"/>
          </a:p>
        </p:txBody>
      </p:sp>
    </p:spTree>
    <p:extLst>
      <p:ext uri="{BB962C8B-B14F-4D97-AF65-F5344CB8AC3E}">
        <p14:creationId xmlns:p14="http://schemas.microsoft.com/office/powerpoint/2010/main" val="115571399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TotalTime>
  <Words>856</Words>
  <Application>Microsoft Office PowerPoint</Application>
  <PresentationFormat>Grand écran</PresentationFormat>
  <Paragraphs>189</Paragraphs>
  <Slides>21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21</vt:i4>
      </vt:variant>
    </vt:vector>
  </HeadingPairs>
  <TitlesOfParts>
    <vt:vector size="26" baseType="lpstr">
      <vt:lpstr>Arial</vt:lpstr>
      <vt:lpstr>Calibri</vt:lpstr>
      <vt:lpstr>Calibri Light</vt:lpstr>
      <vt:lpstr>Linux Libertine</vt:lpstr>
      <vt:lpstr>Thème Office</vt:lpstr>
      <vt:lpstr>Présentation PowerPoint</vt:lpstr>
      <vt:lpstr>Qu'est-ce qu'un CMS ?</vt:lpstr>
      <vt:lpstr>Comment ça marche ?</vt:lpstr>
      <vt:lpstr>Qu'est-ce qu'une Plateforme E-learning ?</vt:lpstr>
      <vt:lpstr>Qu'est-ce qu'une Plateforme E-learning ?</vt:lpstr>
      <vt:lpstr>Qu'est-ce qu'une Plateforme E-learning ?</vt:lpstr>
      <vt:lpstr>Qu'est-ce qu'une Plateforme E-learning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Pourquoi le CMS MOODLE ?</vt:lpstr>
      <vt:lpstr>Pourquoi le CMS MOODLE ?</vt:lpstr>
      <vt:lpstr>Pourquoi le CMS MOODLE?</vt:lpstr>
      <vt:lpstr>Pourquoi le CMS MOODLE?</vt:lpstr>
      <vt:lpstr>Pourquoi le CMS MOODLE?</vt:lpstr>
      <vt:lpstr>Pourquoi le CMS MOODLE?</vt:lpstr>
      <vt:lpstr>Comment procéder  pour installer le CMS Moodle?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dc:title>
  <dc:creator>ELABED</dc:creator>
  <cp:lastModifiedBy>RAMZI</cp:lastModifiedBy>
  <cp:revision>51</cp:revision>
  <dcterms:created xsi:type="dcterms:W3CDTF">2017-04-12T11:50:50Z</dcterms:created>
  <dcterms:modified xsi:type="dcterms:W3CDTF">2019-02-01T13:44:03Z</dcterms:modified>
</cp:coreProperties>
</file>