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725" r:id="rId1"/>
  </p:sldMasterIdLst>
  <p:notesMasterIdLst>
    <p:notesMasterId r:id="rId45"/>
  </p:notesMasterIdLst>
  <p:handoutMasterIdLst>
    <p:handoutMasterId r:id="rId46"/>
  </p:handoutMasterIdLst>
  <p:sldIdLst>
    <p:sldId id="256" r:id="rId2"/>
    <p:sldId id="296" r:id="rId3"/>
    <p:sldId id="257" r:id="rId4"/>
    <p:sldId id="258" r:id="rId5"/>
    <p:sldId id="259" r:id="rId6"/>
    <p:sldId id="260" r:id="rId7"/>
    <p:sldId id="261" r:id="rId8"/>
    <p:sldId id="262" r:id="rId9"/>
    <p:sldId id="263" r:id="rId10"/>
    <p:sldId id="264" r:id="rId11"/>
    <p:sldId id="297" r:id="rId12"/>
    <p:sldId id="298"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9" r:id="rId41"/>
    <p:sldId id="292" r:id="rId42"/>
    <p:sldId id="293" r:id="rId43"/>
    <p:sldId id="300" r:id="rId44"/>
  </p:sldIdLst>
  <p:sldSz cx="9144000" cy="6858000" type="screen4x3"/>
  <p:notesSz cx="6858000" cy="9144000"/>
  <p:custDataLst>
    <p:tags r:id="rId47"/>
  </p:custDataLst>
  <p:defaultTextStyle>
    <a:defPPr>
      <a:defRPr lang="en-GB"/>
    </a:defPPr>
    <a:lvl1pPr algn="l" rtl="0" eaLnBrk="0" fontAlgn="base" hangingPunct="0">
      <a:spcBef>
        <a:spcPct val="0"/>
      </a:spcBef>
      <a:spcAft>
        <a:spcPct val="0"/>
      </a:spcAft>
      <a:defRPr sz="2400" kern="1200">
        <a:solidFill>
          <a:schemeClr val="bg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bg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bg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bg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bg1"/>
        </a:solidFill>
        <a:latin typeface="Times New Roman" pitchFamily="18" charset="0"/>
        <a:ea typeface="+mn-ea"/>
        <a:cs typeface="+mn-cs"/>
      </a:defRPr>
    </a:lvl5pPr>
    <a:lvl6pPr marL="2286000" algn="l" defTabSz="914400" rtl="0" eaLnBrk="1" latinLnBrk="0" hangingPunct="1">
      <a:defRPr sz="2400" kern="1200">
        <a:solidFill>
          <a:schemeClr val="bg1"/>
        </a:solidFill>
        <a:latin typeface="Times New Roman" pitchFamily="18" charset="0"/>
        <a:ea typeface="+mn-ea"/>
        <a:cs typeface="+mn-cs"/>
      </a:defRPr>
    </a:lvl6pPr>
    <a:lvl7pPr marL="2743200" algn="l" defTabSz="914400" rtl="0" eaLnBrk="1" latinLnBrk="0" hangingPunct="1">
      <a:defRPr sz="2400" kern="1200">
        <a:solidFill>
          <a:schemeClr val="bg1"/>
        </a:solidFill>
        <a:latin typeface="Times New Roman" pitchFamily="18" charset="0"/>
        <a:ea typeface="+mn-ea"/>
        <a:cs typeface="+mn-cs"/>
      </a:defRPr>
    </a:lvl7pPr>
    <a:lvl8pPr marL="3200400" algn="l" defTabSz="914400" rtl="0" eaLnBrk="1" latinLnBrk="0" hangingPunct="1">
      <a:defRPr sz="2400" kern="1200">
        <a:solidFill>
          <a:schemeClr val="bg1"/>
        </a:solidFill>
        <a:latin typeface="Times New Roman" pitchFamily="18" charset="0"/>
        <a:ea typeface="+mn-ea"/>
        <a:cs typeface="+mn-cs"/>
      </a:defRPr>
    </a:lvl8pPr>
    <a:lvl9pPr marL="3657600" algn="l" defTabSz="914400" rtl="0" eaLnBrk="1" latinLnBrk="0" hangingPunct="1">
      <a:defRPr sz="2400"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0AD00"/>
    <a:srgbClr val="53548A"/>
    <a:srgbClr val="406F8D"/>
    <a:srgbClr val="FF3300"/>
    <a:srgbClr val="FFFF66"/>
  </p:clrMru>
</p:presentationPr>
</file>

<file path=ppt/tableStyles.xml><?xml version="1.0" encoding="utf-8"?>
<a:tblStyleLst xmlns:a="http://schemas.openxmlformats.org/drawingml/2006/main" def="{5C22544A-7EE6-4342-B048-85BDC9FD1C3A}">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110"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gs" Target="tags/tag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pPr>
              <a:defRPr/>
            </a:pPr>
            <a:endParaRPr lang="fr-FR"/>
          </a:p>
        </p:txBody>
      </p:sp>
      <p:sp>
        <p:nvSpPr>
          <p:cNvPr id="1003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pPr>
              <a:defRPr/>
            </a:pPr>
            <a:endParaRPr lang="fr-FR"/>
          </a:p>
        </p:txBody>
      </p:sp>
      <p:sp>
        <p:nvSpPr>
          <p:cNvPr id="1003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pPr>
              <a:defRPr/>
            </a:pPr>
            <a:endParaRPr lang="fr-FR"/>
          </a:p>
        </p:txBody>
      </p:sp>
      <p:sp>
        <p:nvSpPr>
          <p:cNvPr id="1003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pPr>
              <a:defRPr/>
            </a:pPr>
            <a:fld id="{C7B24B83-CE60-4383-A9D4-A50A1AF12542}" type="slidenum">
              <a:rPr lang="fr-FR"/>
              <a:pPr>
                <a:defRP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p:spPr>
        <p:txBody>
          <a:bodyPr wrap="none" anchor="ctr"/>
          <a:lstStyle/>
          <a:p>
            <a:pPr>
              <a:defRPr/>
            </a:pPr>
            <a:endParaRPr lang="fr-FR"/>
          </a:p>
        </p:txBody>
      </p:sp>
      <p:sp>
        <p:nvSpPr>
          <p:cNvPr id="50179" name="Rectangle 2"/>
          <p:cNvSpPr>
            <a:spLocks noGrp="1" noRot="1" noChangeAspect="1" noChangeArrowheads="1" noTextEdit="1"/>
          </p:cNvSpPr>
          <p:nvPr>
            <p:ph type="sldImg"/>
          </p:nvPr>
        </p:nvSpPr>
        <p:spPr bwMode="auto">
          <a:xfrm>
            <a:off x="1143000" y="685800"/>
            <a:ext cx="4572000" cy="3429000"/>
          </a:xfrm>
          <a:prstGeom prst="rect">
            <a:avLst/>
          </a:prstGeom>
          <a:solidFill>
            <a:srgbClr val="FFFFFF"/>
          </a:solidFill>
          <a:ln w="9525">
            <a:solidFill>
              <a:srgbClr val="000000"/>
            </a:solidFill>
            <a:miter lim="800000"/>
            <a:headEnd/>
            <a:tailEnd/>
          </a:ln>
        </p:spPr>
      </p:sp>
      <p:sp>
        <p:nvSpPr>
          <p:cNvPr id="3075" name="Rectangle 3"/>
          <p:cNvSpPr txBox="1">
            <a:spLocks noGrp="1" noChangeArrowheads="1"/>
          </p:cNvSpPr>
          <p:nvPr>
            <p:ph type="body" idx="1"/>
          </p:nvPr>
        </p:nvSpPr>
        <p:spPr bwMode="auto">
          <a:xfrm>
            <a:off x="914400" y="4343400"/>
            <a:ext cx="5029200" cy="4114800"/>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endParaRPr lang="fr-FR" noProof="0" smtClean="0"/>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1"/>
          <p:cNvSpPr>
            <a:spLocks noGrp="1" noRot="1" noChangeAspect="1" noChangeArrowheads="1" noTextEdit="1"/>
          </p:cNvSpPr>
          <p:nvPr>
            <p:ph type="sldImg"/>
          </p:nvPr>
        </p:nvSpPr>
        <p:spPr>
          <a:ln/>
        </p:spPr>
      </p:sp>
      <p:sp>
        <p:nvSpPr>
          <p:cNvPr id="51203"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1"/>
          <p:cNvSpPr>
            <a:spLocks noGrp="1" noRot="1" noChangeAspect="1" noChangeArrowheads="1" noTextEdit="1"/>
          </p:cNvSpPr>
          <p:nvPr>
            <p:ph type="sldImg"/>
          </p:nvPr>
        </p:nvSpPr>
        <p:spPr>
          <a:ln/>
        </p:spPr>
      </p:sp>
      <p:sp>
        <p:nvSpPr>
          <p:cNvPr id="60419"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ln/>
        </p:spPr>
      </p:sp>
      <p:sp>
        <p:nvSpPr>
          <p:cNvPr id="61443" name="Rectangle 3"/>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1"/>
          <p:cNvSpPr>
            <a:spLocks noGrp="1" noRot="1" noChangeAspect="1" noChangeArrowheads="1" noTextEdit="1"/>
          </p:cNvSpPr>
          <p:nvPr>
            <p:ph type="sldImg"/>
          </p:nvPr>
        </p:nvSpPr>
        <p:spPr>
          <a:ln/>
        </p:spPr>
      </p:sp>
      <p:sp>
        <p:nvSpPr>
          <p:cNvPr id="62467" name="Text Box 2"/>
          <p:cNvSpPr txBox="1">
            <a:spLocks noGrp="1" noChangeArrowheads="1"/>
          </p:cNvSpPr>
          <p:nvPr>
            <p:ph type="body" idx="1"/>
          </p:nvPr>
        </p:nvSpPr>
        <p:spPr>
          <a:solidFill>
            <a:srgbClr val="FFFFFF"/>
          </a:solidFill>
          <a:ln w="9360">
            <a:solidFill>
              <a:srgbClr val="000000"/>
            </a:solidFill>
          </a:ln>
        </p:spPr>
        <p:txBody>
          <a:bodyPr>
            <a:spAutoFit/>
          </a:bodyPr>
          <a:lstStyle/>
          <a:p>
            <a:pPr eaLnBrk="1" hangingPunct="1">
              <a:lnSpc>
                <a:spcPct val="95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What is this?</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3490" name="Rectangle 1"/>
          <p:cNvSpPr>
            <a:spLocks noGrp="1" noRot="1" noChangeAspect="1" noChangeArrowheads="1" noTextEdit="1"/>
          </p:cNvSpPr>
          <p:nvPr>
            <p:ph type="sldImg"/>
          </p:nvPr>
        </p:nvSpPr>
        <p:spPr>
          <a:ln/>
        </p:spPr>
      </p:sp>
      <p:sp>
        <p:nvSpPr>
          <p:cNvPr id="63491" name="Text Box 2"/>
          <p:cNvSpPr txBox="1">
            <a:spLocks noGrp="1" noChangeArrowheads="1"/>
          </p:cNvSpPr>
          <p:nvPr>
            <p:ph type="body" idx="1"/>
          </p:nvPr>
        </p:nvSpPr>
        <p:spPr>
          <a:solidFill>
            <a:srgbClr val="FFFFFF"/>
          </a:solidFill>
          <a:ln w="9360">
            <a:solidFill>
              <a:srgbClr val="000000"/>
            </a:solidFill>
          </a:ln>
        </p:spPr>
        <p:txBody>
          <a:bodyPr>
            <a:spAutoFit/>
          </a:bodyPr>
          <a:lstStyle/>
          <a:p>
            <a:pPr eaLnBrk="1" hangingPunct="1">
              <a:lnSpc>
                <a:spcPct val="95000"/>
              </a:lnSpc>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What is this?</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4514" name="Rectangle 1"/>
          <p:cNvSpPr>
            <a:spLocks noGrp="1" noRot="1" noChangeAspect="1" noChangeArrowheads="1" noTextEdit="1"/>
          </p:cNvSpPr>
          <p:nvPr>
            <p:ph type="sldImg"/>
          </p:nvPr>
        </p:nvSpPr>
        <p:spPr>
          <a:ln/>
        </p:spPr>
      </p:sp>
      <p:sp>
        <p:nvSpPr>
          <p:cNvPr id="64515"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5538" name="Rectangle 1"/>
          <p:cNvSpPr>
            <a:spLocks noGrp="1" noRot="1" noChangeAspect="1" noChangeArrowheads="1" noTextEdit="1"/>
          </p:cNvSpPr>
          <p:nvPr>
            <p:ph type="sldImg"/>
          </p:nvPr>
        </p:nvSpPr>
        <p:spPr>
          <a:ln/>
        </p:spPr>
      </p:sp>
      <p:sp>
        <p:nvSpPr>
          <p:cNvPr id="65539"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6562" name="Rectangle 1"/>
          <p:cNvSpPr>
            <a:spLocks noGrp="1" noRot="1" noChangeAspect="1" noChangeArrowheads="1" noTextEdit="1"/>
          </p:cNvSpPr>
          <p:nvPr>
            <p:ph type="sldImg"/>
          </p:nvPr>
        </p:nvSpPr>
        <p:spPr>
          <a:ln/>
        </p:spPr>
      </p:sp>
      <p:sp>
        <p:nvSpPr>
          <p:cNvPr id="66563"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7586" name="Rectangle 1"/>
          <p:cNvSpPr>
            <a:spLocks noGrp="1" noRot="1" noChangeAspect="1" noChangeArrowheads="1" noTextEdit="1"/>
          </p:cNvSpPr>
          <p:nvPr>
            <p:ph type="sldImg"/>
          </p:nvPr>
        </p:nvSpPr>
        <p:spPr>
          <a:ln/>
        </p:spPr>
      </p:sp>
      <p:sp>
        <p:nvSpPr>
          <p:cNvPr id="67587"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8610" name="Rectangle 1"/>
          <p:cNvSpPr>
            <a:spLocks noGrp="1" noRot="1" noChangeAspect="1" noChangeArrowheads="1" noTextEdit="1"/>
          </p:cNvSpPr>
          <p:nvPr>
            <p:ph type="sldImg"/>
          </p:nvPr>
        </p:nvSpPr>
        <p:spPr>
          <a:ln/>
        </p:spPr>
      </p:sp>
      <p:sp>
        <p:nvSpPr>
          <p:cNvPr id="68611"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9634" name="Rectangle 1"/>
          <p:cNvSpPr>
            <a:spLocks noGrp="1" noRot="1" noChangeAspect="1" noChangeArrowheads="1" noTextEdit="1"/>
          </p:cNvSpPr>
          <p:nvPr>
            <p:ph type="sldImg"/>
          </p:nvPr>
        </p:nvSpPr>
        <p:spPr>
          <a:ln/>
        </p:spPr>
      </p:sp>
      <p:sp>
        <p:nvSpPr>
          <p:cNvPr id="69635"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noFill/>
          <a:ln/>
        </p:spPr>
      </p:sp>
      <p:sp>
        <p:nvSpPr>
          <p:cNvPr id="52227" name="Rectangle 3"/>
          <p:cNvSpPr txBox="1">
            <a:spLocks noGrp="1" noChangeArrowheads="1"/>
          </p:cNvSpPr>
          <p:nvPr>
            <p:ph type="body" idx="1"/>
          </p:nvPr>
        </p:nvSpPr>
        <p:spPr>
          <a:noFill/>
          <a:ln/>
        </p:spPr>
        <p:txBody>
          <a:bodyPr/>
          <a:lstStyle/>
          <a:p>
            <a:pPr eaLnBrk="1" hangingPunct="1"/>
            <a:endParaRPr lang="fr-F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0658" name="Rectangle 1"/>
          <p:cNvSpPr>
            <a:spLocks noGrp="1" noRot="1" noChangeAspect="1" noChangeArrowheads="1" noTextEdit="1"/>
          </p:cNvSpPr>
          <p:nvPr>
            <p:ph type="sldImg"/>
          </p:nvPr>
        </p:nvSpPr>
        <p:spPr>
          <a:ln/>
        </p:spPr>
      </p:sp>
      <p:sp>
        <p:nvSpPr>
          <p:cNvPr id="70659"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1682" name="Rectangle 1"/>
          <p:cNvSpPr>
            <a:spLocks noGrp="1" noRot="1" noChangeAspect="1" noChangeArrowheads="1" noTextEdit="1"/>
          </p:cNvSpPr>
          <p:nvPr>
            <p:ph type="sldImg"/>
          </p:nvPr>
        </p:nvSpPr>
        <p:spPr>
          <a:ln/>
        </p:spPr>
      </p:sp>
      <p:sp>
        <p:nvSpPr>
          <p:cNvPr id="71683"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2706" name="Rectangle 1"/>
          <p:cNvSpPr>
            <a:spLocks noGrp="1" noRot="1" noChangeAspect="1" noChangeArrowheads="1" noTextEdit="1"/>
          </p:cNvSpPr>
          <p:nvPr>
            <p:ph type="sldImg"/>
          </p:nvPr>
        </p:nvSpPr>
        <p:spPr>
          <a:ln/>
        </p:spPr>
      </p:sp>
      <p:sp>
        <p:nvSpPr>
          <p:cNvPr id="72707"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
          <p:cNvSpPr>
            <a:spLocks noGrp="1" noRot="1" noChangeAspect="1" noChangeArrowheads="1" noTextEdit="1"/>
          </p:cNvSpPr>
          <p:nvPr>
            <p:ph type="sldImg"/>
          </p:nvPr>
        </p:nvSpPr>
        <p:spPr>
          <a:ln/>
        </p:spPr>
      </p:sp>
      <p:sp>
        <p:nvSpPr>
          <p:cNvPr id="73731"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1"/>
          <p:cNvSpPr>
            <a:spLocks noGrp="1" noRot="1" noChangeAspect="1" noChangeArrowheads="1" noTextEdit="1"/>
          </p:cNvSpPr>
          <p:nvPr>
            <p:ph type="sldImg"/>
          </p:nvPr>
        </p:nvSpPr>
        <p:spPr>
          <a:ln/>
        </p:spPr>
      </p:sp>
      <p:sp>
        <p:nvSpPr>
          <p:cNvPr id="74755"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1"/>
          <p:cNvSpPr>
            <a:spLocks noGrp="1" noRot="1" noChangeAspect="1" noChangeArrowheads="1" noTextEdit="1"/>
          </p:cNvSpPr>
          <p:nvPr>
            <p:ph type="sldImg"/>
          </p:nvPr>
        </p:nvSpPr>
        <p:spPr>
          <a:ln/>
        </p:spPr>
      </p:sp>
      <p:sp>
        <p:nvSpPr>
          <p:cNvPr id="75779"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1"/>
          <p:cNvSpPr>
            <a:spLocks noGrp="1" noRot="1" noChangeAspect="1" noChangeArrowheads="1" noTextEdit="1"/>
          </p:cNvSpPr>
          <p:nvPr>
            <p:ph type="sldImg"/>
          </p:nvPr>
        </p:nvSpPr>
        <p:spPr>
          <a:ln/>
        </p:spPr>
      </p:sp>
      <p:sp>
        <p:nvSpPr>
          <p:cNvPr id="76803"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7826" name="Rectangle 1"/>
          <p:cNvSpPr>
            <a:spLocks noGrp="1" noRot="1" noChangeAspect="1" noChangeArrowheads="1" noTextEdit="1"/>
          </p:cNvSpPr>
          <p:nvPr>
            <p:ph type="sldImg"/>
          </p:nvPr>
        </p:nvSpPr>
        <p:spPr>
          <a:ln/>
        </p:spPr>
      </p:sp>
      <p:sp>
        <p:nvSpPr>
          <p:cNvPr id="77827"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
          <p:cNvSpPr>
            <a:spLocks noGrp="1" noRot="1" noChangeAspect="1" noChangeArrowheads="1" noTextEdit="1"/>
          </p:cNvSpPr>
          <p:nvPr>
            <p:ph type="sldImg"/>
          </p:nvPr>
        </p:nvSpPr>
        <p:spPr>
          <a:ln/>
        </p:spPr>
      </p:sp>
      <p:sp>
        <p:nvSpPr>
          <p:cNvPr id="78851"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9874" name="Rectangle 1"/>
          <p:cNvSpPr>
            <a:spLocks noGrp="1" noRot="1" noChangeAspect="1" noChangeArrowheads="1" noTextEdit="1"/>
          </p:cNvSpPr>
          <p:nvPr>
            <p:ph type="sldImg"/>
          </p:nvPr>
        </p:nvSpPr>
        <p:spPr>
          <a:ln/>
        </p:spPr>
      </p:sp>
      <p:sp>
        <p:nvSpPr>
          <p:cNvPr id="79875"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1"/>
          <p:cNvSpPr>
            <a:spLocks noGrp="1" noRot="1" noChangeAspect="1" noChangeArrowheads="1" noTextEdit="1"/>
          </p:cNvSpPr>
          <p:nvPr>
            <p:ph type="sldImg"/>
          </p:nvPr>
        </p:nvSpPr>
        <p:spPr>
          <a:ln/>
        </p:spPr>
      </p:sp>
      <p:sp>
        <p:nvSpPr>
          <p:cNvPr id="53251"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0898" name="Rectangle 1"/>
          <p:cNvSpPr>
            <a:spLocks noGrp="1" noRot="1" noChangeAspect="1" noChangeArrowheads="1" noTextEdit="1"/>
          </p:cNvSpPr>
          <p:nvPr>
            <p:ph type="sldImg"/>
          </p:nvPr>
        </p:nvSpPr>
        <p:spPr>
          <a:ln/>
        </p:spPr>
      </p:sp>
      <p:sp>
        <p:nvSpPr>
          <p:cNvPr id="80899"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1"/>
          <p:cNvSpPr>
            <a:spLocks noGrp="1" noRot="1" noChangeAspect="1" noChangeArrowheads="1" noTextEdit="1"/>
          </p:cNvSpPr>
          <p:nvPr>
            <p:ph type="sldImg"/>
          </p:nvPr>
        </p:nvSpPr>
        <p:spPr>
          <a:ln/>
        </p:spPr>
      </p:sp>
      <p:sp>
        <p:nvSpPr>
          <p:cNvPr id="81923"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1"/>
          <p:cNvSpPr>
            <a:spLocks noGrp="1" noRot="1" noChangeAspect="1" noChangeArrowheads="1" noTextEdit="1"/>
          </p:cNvSpPr>
          <p:nvPr>
            <p:ph type="sldImg"/>
          </p:nvPr>
        </p:nvSpPr>
        <p:spPr>
          <a:ln/>
        </p:spPr>
      </p:sp>
      <p:sp>
        <p:nvSpPr>
          <p:cNvPr id="82947"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3970" name="Rectangle 1"/>
          <p:cNvSpPr>
            <a:spLocks noGrp="1" noRot="1" noChangeAspect="1" noChangeArrowheads="1" noTextEdit="1"/>
          </p:cNvSpPr>
          <p:nvPr>
            <p:ph type="sldImg"/>
          </p:nvPr>
        </p:nvSpPr>
        <p:spPr>
          <a:ln/>
        </p:spPr>
      </p:sp>
      <p:sp>
        <p:nvSpPr>
          <p:cNvPr id="83971"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4994" name="Rectangle 1"/>
          <p:cNvSpPr>
            <a:spLocks noGrp="1" noRot="1" noChangeAspect="1" noChangeArrowheads="1" noTextEdit="1"/>
          </p:cNvSpPr>
          <p:nvPr>
            <p:ph type="sldImg"/>
          </p:nvPr>
        </p:nvSpPr>
        <p:spPr>
          <a:ln/>
        </p:spPr>
      </p:sp>
      <p:sp>
        <p:nvSpPr>
          <p:cNvPr id="84995"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6018" name="Rectangle 1"/>
          <p:cNvSpPr>
            <a:spLocks noGrp="1" noRot="1" noChangeAspect="1" noChangeArrowheads="1" noTextEdit="1"/>
          </p:cNvSpPr>
          <p:nvPr>
            <p:ph type="sldImg"/>
          </p:nvPr>
        </p:nvSpPr>
        <p:spPr>
          <a:ln/>
        </p:spPr>
      </p:sp>
      <p:sp>
        <p:nvSpPr>
          <p:cNvPr id="86019"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7042" name="Rectangle 1"/>
          <p:cNvSpPr>
            <a:spLocks noGrp="1" noRot="1" noChangeAspect="1" noChangeArrowheads="1" noTextEdit="1"/>
          </p:cNvSpPr>
          <p:nvPr>
            <p:ph type="sldImg"/>
          </p:nvPr>
        </p:nvSpPr>
        <p:spPr>
          <a:ln/>
        </p:spPr>
      </p:sp>
      <p:sp>
        <p:nvSpPr>
          <p:cNvPr id="87043"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8066" name="Rectangle 1"/>
          <p:cNvSpPr>
            <a:spLocks noGrp="1" noRot="1" noChangeAspect="1" noChangeArrowheads="1" noTextEdit="1"/>
          </p:cNvSpPr>
          <p:nvPr>
            <p:ph type="sldImg"/>
          </p:nvPr>
        </p:nvSpPr>
        <p:spPr>
          <a:ln/>
        </p:spPr>
      </p:sp>
      <p:sp>
        <p:nvSpPr>
          <p:cNvPr id="88067"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9090" name="Rectangle 1"/>
          <p:cNvSpPr>
            <a:spLocks noGrp="1" noRot="1" noChangeAspect="1" noChangeArrowheads="1" noTextEdit="1"/>
          </p:cNvSpPr>
          <p:nvPr>
            <p:ph type="sldImg"/>
          </p:nvPr>
        </p:nvSpPr>
        <p:spPr>
          <a:ln/>
        </p:spPr>
      </p:sp>
      <p:sp>
        <p:nvSpPr>
          <p:cNvPr id="89091"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p:cNvSpPr>
            <a:spLocks noGrp="1" noRot="1" noChangeAspect="1" noChangeArrowheads="1" noTextEdit="1"/>
          </p:cNvSpPr>
          <p:nvPr>
            <p:ph type="sldImg"/>
          </p:nvPr>
        </p:nvSpPr>
        <p:spPr>
          <a:ln/>
        </p:spPr>
      </p:sp>
      <p:sp>
        <p:nvSpPr>
          <p:cNvPr id="91139"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1"/>
          <p:cNvSpPr>
            <a:spLocks noGrp="1" noRot="1" noChangeAspect="1" noChangeArrowheads="1" noTextEdit="1"/>
          </p:cNvSpPr>
          <p:nvPr>
            <p:ph type="sldImg"/>
          </p:nvPr>
        </p:nvSpPr>
        <p:spPr>
          <a:ln/>
        </p:spPr>
      </p:sp>
      <p:sp>
        <p:nvSpPr>
          <p:cNvPr id="54275"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0114" name="Rectangle 1"/>
          <p:cNvSpPr>
            <a:spLocks noGrp="1" noRot="1" noChangeAspect="1" noChangeArrowheads="1" noTextEdit="1"/>
          </p:cNvSpPr>
          <p:nvPr>
            <p:ph type="sldImg"/>
          </p:nvPr>
        </p:nvSpPr>
        <p:spPr>
          <a:ln/>
        </p:spPr>
      </p:sp>
      <p:sp>
        <p:nvSpPr>
          <p:cNvPr id="90115"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p:cNvSpPr>
            <a:spLocks noGrp="1" noRot="1" noChangeAspect="1" noChangeArrowheads="1" noTextEdit="1"/>
          </p:cNvSpPr>
          <p:nvPr>
            <p:ph type="sldImg"/>
          </p:nvPr>
        </p:nvSpPr>
        <p:spPr>
          <a:ln/>
        </p:spPr>
      </p:sp>
      <p:sp>
        <p:nvSpPr>
          <p:cNvPr id="91139"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1138" name="Rectangle 1"/>
          <p:cNvSpPr>
            <a:spLocks noGrp="1" noRot="1" noChangeAspect="1" noChangeArrowheads="1" noTextEdit="1"/>
          </p:cNvSpPr>
          <p:nvPr>
            <p:ph type="sldImg"/>
          </p:nvPr>
        </p:nvSpPr>
        <p:spPr>
          <a:ln/>
        </p:spPr>
      </p:sp>
      <p:sp>
        <p:nvSpPr>
          <p:cNvPr id="91139" name="Rectangle 2"/>
          <p:cNvSpPr txBox="1">
            <a:spLocks noGrp="1" noChangeArrowheads="1"/>
          </p:cNvSpPr>
          <p:nvPr>
            <p:ph type="body" idx="1"/>
          </p:nvPr>
        </p:nvSpPr>
        <p:spPr>
          <a:solidFill>
            <a:srgbClr val="FFFFFF"/>
          </a:solidFill>
          <a:ln w="9360">
            <a:solidFill>
              <a:srgbClr val="000000"/>
            </a:solidFill>
          </a:ln>
        </p:spPr>
        <p:txBody>
          <a:bodyPr wrap="none" anchor="ctr"/>
          <a:lstStyle/>
          <a:p>
            <a:pPr eaLnBrk="1" hangingPunct="1"/>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1"/>
          <p:cNvSpPr>
            <a:spLocks noGrp="1" noRot="1" noChangeAspect="1" noChangeArrowheads="1" noTextEdit="1"/>
          </p:cNvSpPr>
          <p:nvPr>
            <p:ph type="sldImg"/>
          </p:nvPr>
        </p:nvSpPr>
        <p:spPr>
          <a:ln/>
        </p:spPr>
      </p:sp>
      <p:sp>
        <p:nvSpPr>
          <p:cNvPr id="55299"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1"/>
          <p:cNvSpPr>
            <a:spLocks noGrp="1" noRot="1" noChangeAspect="1" noChangeArrowheads="1" noTextEdit="1"/>
          </p:cNvSpPr>
          <p:nvPr>
            <p:ph type="sldImg"/>
          </p:nvPr>
        </p:nvSpPr>
        <p:spPr>
          <a:ln/>
        </p:spPr>
      </p:sp>
      <p:sp>
        <p:nvSpPr>
          <p:cNvPr id="56323"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1"/>
          <p:cNvSpPr>
            <a:spLocks noGrp="1" noRot="1" noChangeAspect="1" noChangeArrowheads="1" noTextEdit="1"/>
          </p:cNvSpPr>
          <p:nvPr>
            <p:ph type="sldImg"/>
          </p:nvPr>
        </p:nvSpPr>
        <p:spPr>
          <a:ln/>
        </p:spPr>
      </p:sp>
      <p:sp>
        <p:nvSpPr>
          <p:cNvPr id="57347"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1"/>
          <p:cNvSpPr>
            <a:spLocks noGrp="1" noRot="1" noChangeAspect="1" noChangeArrowheads="1" noTextEdit="1"/>
          </p:cNvSpPr>
          <p:nvPr>
            <p:ph type="sldImg"/>
          </p:nvPr>
        </p:nvSpPr>
        <p:spPr>
          <a:ln/>
        </p:spPr>
      </p:sp>
      <p:sp>
        <p:nvSpPr>
          <p:cNvPr id="58371"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1"/>
          <p:cNvSpPr>
            <a:spLocks noGrp="1" noRot="1" noChangeAspect="1" noChangeArrowheads="1" noTextEdit="1"/>
          </p:cNvSpPr>
          <p:nvPr>
            <p:ph type="sldImg"/>
          </p:nvPr>
        </p:nvSpPr>
        <p:spPr>
          <a:ln/>
        </p:spPr>
      </p:sp>
      <p:sp>
        <p:nvSpPr>
          <p:cNvPr id="59395" name="Rectangle 2"/>
          <p:cNvSpPr txBox="1">
            <a:spLocks noGrp="1" noChangeArrowheads="1"/>
          </p:cNvSpPr>
          <p:nvPr>
            <p:ph type="body" idx="1"/>
          </p:nvPr>
        </p:nvSpPr>
        <p:spPr>
          <a:noFill/>
          <a:ln/>
        </p:spPr>
        <p:txBody>
          <a:bodyPr wrap="none" anchor="ctr"/>
          <a:lstStyle/>
          <a:p>
            <a:pPr eaLnBrk="1" hangingPunct="1"/>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invGray">
          <a:xfrm>
            <a:off x="0" y="5127625"/>
            <a:ext cx="9144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re 1"/>
          <p:cNvSpPr>
            <a:spLocks noGrp="1"/>
          </p:cNvSpPr>
          <p:nvPr>
            <p:ph type="ctrTitle"/>
          </p:nvPr>
        </p:nvSpPr>
        <p:spPr>
          <a:xfrm>
            <a:off x="685800" y="3355848"/>
            <a:ext cx="8077200" cy="1673352"/>
          </a:xfrm>
        </p:spPr>
        <p:txBody>
          <a:bodyPr tIns="0" bIns="0" anchor="t"/>
          <a:lstStyle>
            <a:lvl1pPr algn="l">
              <a:defRPr sz="4700" b="1"/>
            </a:lvl1pPr>
            <a:extLst/>
          </a:lstStyle>
          <a:p>
            <a:r>
              <a:rPr lang="fr-FR" smtClean="0"/>
              <a:t>Cliquez pour modifier le style du titre</a:t>
            </a:r>
            <a:endParaRPr lang="en-US"/>
          </a:p>
        </p:txBody>
      </p:sp>
      <p:sp>
        <p:nvSpPr>
          <p:cNvPr id="3" name="Sous-titr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fr-FR" smtClean="0"/>
              <a:t>Cliquez pour modifier le style des sous-titres du masque</a:t>
            </a:r>
            <a:endParaRPr lang="en-US"/>
          </a:p>
        </p:txBody>
      </p:sp>
      <p:sp>
        <p:nvSpPr>
          <p:cNvPr id="6" name="Espace réservé de la date 3"/>
          <p:cNvSpPr>
            <a:spLocks noGrp="1"/>
          </p:cNvSpPr>
          <p:nvPr>
            <p:ph type="dt" sz="half" idx="10"/>
          </p:nvPr>
        </p:nvSpPr>
        <p:spPr/>
        <p:txBody>
          <a:bodyPr/>
          <a:lstStyle>
            <a:lvl1pPr>
              <a:defRPr/>
            </a:lvl1pPr>
          </a:lstStyle>
          <a:p>
            <a:pPr>
              <a:defRPr/>
            </a:pPr>
            <a:r>
              <a:rPr lang="en-US"/>
              <a:t>16 November 2002</a:t>
            </a:r>
          </a:p>
        </p:txBody>
      </p:sp>
      <p:sp>
        <p:nvSpPr>
          <p:cNvPr id="7" name="Espace réservé du pied de page 4"/>
          <p:cNvSpPr>
            <a:spLocks noGrp="1"/>
          </p:cNvSpPr>
          <p:nvPr>
            <p:ph type="ftr" sz="quarter" idx="11"/>
          </p:nvPr>
        </p:nvSpPr>
        <p:spPr/>
        <p:txBody>
          <a:bodyPr/>
          <a:lstStyle>
            <a:lvl1pPr>
              <a:defRPr/>
            </a:lvl1pPr>
          </a:lstStyle>
          <a:p>
            <a:pPr>
              <a:defRPr/>
            </a:pPr>
            <a:r>
              <a:rPr lang="en-US"/>
              <a:t>Presented at AECT 2002, Dallas TX</a:t>
            </a:r>
          </a:p>
        </p:txBody>
      </p:sp>
      <p:sp>
        <p:nvSpPr>
          <p:cNvPr id="8" name="Espace réservé du numéro de diapositive 5"/>
          <p:cNvSpPr>
            <a:spLocks noGrp="1"/>
          </p:cNvSpPr>
          <p:nvPr>
            <p:ph type="sldNum" sz="quarter" idx="12"/>
          </p:nvPr>
        </p:nvSpPr>
        <p:spPr/>
        <p:txBody>
          <a:bodyPr/>
          <a:lstStyle>
            <a:lvl1pPr>
              <a:defRPr/>
            </a:lvl1pPr>
          </a:lstStyle>
          <a:p>
            <a:pPr>
              <a:defRPr/>
            </a:pPr>
            <a:fld id="{3D859779-F09D-4469-ADD2-E985BA64E013}" type="slidenum">
              <a:rPr lang="en-US"/>
              <a:pPr>
                <a:defRPr/>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pPr>
              <a:defRPr/>
            </a:pPr>
            <a:r>
              <a:rPr lang="en-US"/>
              <a:t>16 November, 2002</a:t>
            </a:r>
          </a:p>
        </p:txBody>
      </p:sp>
      <p:sp>
        <p:nvSpPr>
          <p:cNvPr id="5"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6" name="Espace réservé du numéro de diapositive 5"/>
          <p:cNvSpPr>
            <a:spLocks noGrp="1"/>
          </p:cNvSpPr>
          <p:nvPr>
            <p:ph type="sldNum" sz="quarter" idx="12"/>
          </p:nvPr>
        </p:nvSpPr>
        <p:spPr/>
        <p:txBody>
          <a:bodyPr/>
          <a:lstStyle>
            <a:lvl1pPr>
              <a:defRPr/>
            </a:lvl1pPr>
          </a:lstStyle>
          <a:p>
            <a:pPr>
              <a:defRPr/>
            </a:pPr>
            <a:fld id="{477C793B-B50C-49A2-8603-5825BEC1894C}"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4" name="Rectangle 3"/>
          <p:cNvSpPr/>
          <p:nvPr/>
        </p:nvSpPr>
        <p:spPr bwMode="invGray">
          <a:xfrm>
            <a:off x="6599238" y="0"/>
            <a:ext cx="46037"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ltGray">
          <a:xfrm>
            <a:off x="6648450" y="0"/>
            <a:ext cx="25146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re vertical 1"/>
          <p:cNvSpPr>
            <a:spLocks noGrp="1"/>
          </p:cNvSpPr>
          <p:nvPr>
            <p:ph type="title" orient="vert"/>
          </p:nvPr>
        </p:nvSpPr>
        <p:spPr>
          <a:xfrm>
            <a:off x="6781800" y="274640"/>
            <a:ext cx="1905000" cy="5851525"/>
          </a:xfrm>
        </p:spPr>
        <p:txBody>
          <a:bodyPr vert="eaVert"/>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304800"/>
            <a:ext cx="6019800" cy="5851525"/>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e la date 3"/>
          <p:cNvSpPr>
            <a:spLocks noGrp="1"/>
          </p:cNvSpPr>
          <p:nvPr>
            <p:ph type="dt" sz="half" idx="10"/>
          </p:nvPr>
        </p:nvSpPr>
        <p:spPr/>
        <p:txBody>
          <a:bodyPr/>
          <a:lstStyle>
            <a:lvl1pPr>
              <a:defRPr/>
            </a:lvl1pPr>
          </a:lstStyle>
          <a:p>
            <a:pPr>
              <a:defRPr/>
            </a:pPr>
            <a:r>
              <a:rPr lang="en-US"/>
              <a:t>16 November, 2002</a:t>
            </a:r>
          </a:p>
        </p:txBody>
      </p:sp>
      <p:sp>
        <p:nvSpPr>
          <p:cNvPr id="7" name="Espace réservé du pied de page 4"/>
          <p:cNvSpPr>
            <a:spLocks noGrp="1"/>
          </p:cNvSpPr>
          <p:nvPr>
            <p:ph type="ftr" sz="quarter" idx="11"/>
          </p:nvPr>
        </p:nvSpPr>
        <p:spPr>
          <a:xfrm>
            <a:off x="2640013" y="6376988"/>
            <a:ext cx="3836987" cy="365125"/>
          </a:xfrm>
        </p:spPr>
        <p:txBody>
          <a:bodyPr/>
          <a:lstStyle>
            <a:lvl1pPr>
              <a:defRPr/>
            </a:lvl1pPr>
          </a:lstStyle>
          <a:p>
            <a:pPr>
              <a:defRPr/>
            </a:pPr>
            <a:r>
              <a:rPr lang="en-US"/>
              <a:t>Branon &amp; Beatty</a:t>
            </a:r>
            <a:br>
              <a:rPr lang="en-US"/>
            </a:br>
            <a:r>
              <a:rPr lang="en-US"/>
              <a:t>AECT 2002, Dallas TX</a:t>
            </a:r>
          </a:p>
        </p:txBody>
      </p:sp>
      <p:sp>
        <p:nvSpPr>
          <p:cNvPr id="8" name="Espace réservé du numéro de diapositive 5"/>
          <p:cNvSpPr>
            <a:spLocks noGrp="1"/>
          </p:cNvSpPr>
          <p:nvPr>
            <p:ph type="sldNum" sz="quarter" idx="12"/>
          </p:nvPr>
        </p:nvSpPr>
        <p:spPr/>
        <p:txBody>
          <a:bodyPr/>
          <a:lstStyle>
            <a:lvl1pPr>
              <a:defRPr/>
            </a:lvl1pPr>
          </a:lstStyle>
          <a:p>
            <a:pPr>
              <a:defRPr/>
            </a:pPr>
            <a:fld id="{6D45B67A-1BF4-44B6-9442-7E847F0271BE}" type="slidenum">
              <a:rPr lang="en-US"/>
              <a:pPr>
                <a:defRPr/>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re et tableau">
    <p:spTree>
      <p:nvGrpSpPr>
        <p:cNvPr id="1" name=""/>
        <p:cNvGrpSpPr/>
        <p:nvPr/>
      </p:nvGrpSpPr>
      <p:grpSpPr>
        <a:xfrm>
          <a:off x="0" y="0"/>
          <a:ext cx="0" cy="0"/>
          <a:chOff x="0" y="0"/>
          <a:chExt cx="0" cy="0"/>
        </a:xfrm>
      </p:grpSpPr>
      <p:sp>
        <p:nvSpPr>
          <p:cNvPr id="2" name="Titre 1"/>
          <p:cNvSpPr>
            <a:spLocks noGrp="1"/>
          </p:cNvSpPr>
          <p:nvPr>
            <p:ph type="title"/>
          </p:nvPr>
        </p:nvSpPr>
        <p:spPr>
          <a:xfrm>
            <a:off x="457200" y="457200"/>
            <a:ext cx="8229600" cy="1371600"/>
          </a:xfrm>
        </p:spPr>
        <p:txBody>
          <a:bodyPr/>
          <a:lstStyle/>
          <a:p>
            <a:r>
              <a:rPr lang="fr-FR" smtClean="0"/>
              <a:t>Cliquez pour modifier le style du titre</a:t>
            </a:r>
            <a:endParaRPr lang="fr-FR"/>
          </a:p>
        </p:txBody>
      </p:sp>
      <p:sp>
        <p:nvSpPr>
          <p:cNvPr id="3" name="Espace réservé du tableau 2"/>
          <p:cNvSpPr>
            <a:spLocks noGrp="1"/>
          </p:cNvSpPr>
          <p:nvPr>
            <p:ph type="tbl" idx="1"/>
          </p:nvPr>
        </p:nvSpPr>
        <p:spPr>
          <a:xfrm>
            <a:off x="457200" y="1981200"/>
            <a:ext cx="8229600" cy="3886200"/>
          </a:xfrm>
        </p:spPr>
        <p:txBody>
          <a:bodyPr rtlCol="0">
            <a:normAutofit/>
          </a:bodyPr>
          <a:lstStyle/>
          <a:p>
            <a:pPr lvl="0"/>
            <a:endParaRPr lang="fr-FR" noProof="0" smtClean="0"/>
          </a:p>
        </p:txBody>
      </p:sp>
      <p:sp>
        <p:nvSpPr>
          <p:cNvPr id="4" name="Espace réservé de la date 3"/>
          <p:cNvSpPr>
            <a:spLocks noGrp="1"/>
          </p:cNvSpPr>
          <p:nvPr>
            <p:ph type="dt" sz="half" idx="10"/>
          </p:nvPr>
        </p:nvSpPr>
        <p:spPr/>
        <p:txBody>
          <a:bodyPr/>
          <a:lstStyle>
            <a:lvl1pPr>
              <a:defRPr/>
            </a:lvl1pPr>
          </a:lstStyle>
          <a:p>
            <a:pPr>
              <a:defRPr/>
            </a:pPr>
            <a:r>
              <a:rPr lang="en-US"/>
              <a:t>16 November, 2002</a:t>
            </a:r>
          </a:p>
        </p:txBody>
      </p:sp>
      <p:sp>
        <p:nvSpPr>
          <p:cNvPr id="5"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6" name="Espace réservé du numéro de diapositive 5"/>
          <p:cNvSpPr>
            <a:spLocks noGrp="1"/>
          </p:cNvSpPr>
          <p:nvPr>
            <p:ph type="sldNum" sz="quarter" idx="12"/>
          </p:nvPr>
        </p:nvSpPr>
        <p:spPr/>
        <p:txBody>
          <a:bodyPr/>
          <a:lstStyle>
            <a:lvl1pPr>
              <a:defRPr/>
            </a:lvl1pPr>
          </a:lstStyle>
          <a:p>
            <a:pPr>
              <a:defRPr/>
            </a:pPr>
            <a:fld id="{02418096-B1E8-4828-B2A3-5D3005E78C74}"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457200" y="155448"/>
            <a:ext cx="8229600" cy="1252728"/>
          </a:xfrm>
        </p:spPr>
        <p:txBody>
          <a:bodyPr/>
          <a:lstStyle>
            <a:extLst/>
          </a:lstStyle>
          <a:p>
            <a:r>
              <a:rPr lang="fr-FR" smtClean="0"/>
              <a:t>Cliquez pour modifier le style du titre</a:t>
            </a:r>
            <a:endParaRPr lang="en-US"/>
          </a:p>
        </p:txBody>
      </p:sp>
      <p:sp>
        <p:nvSpPr>
          <p:cNvPr id="3" name="Espace réservé du contenu 2"/>
          <p:cNvSpPr>
            <a:spLocks noGrp="1"/>
          </p:cNvSpPr>
          <p:nvPr>
            <p:ph idx="1"/>
          </p:nvPr>
        </p:nvSpPr>
        <p:spPr/>
        <p:txBody>
          <a:bodyPr/>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lvl1pPr>
              <a:defRPr/>
            </a:lvl1pPr>
          </a:lstStyle>
          <a:p>
            <a:pPr>
              <a:defRPr/>
            </a:pPr>
            <a:r>
              <a:rPr lang="en-US"/>
              <a:t>16 November, 2002</a:t>
            </a:r>
          </a:p>
        </p:txBody>
      </p:sp>
      <p:sp>
        <p:nvSpPr>
          <p:cNvPr id="5"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6" name="Espace réservé du numéro de diapositive 5"/>
          <p:cNvSpPr>
            <a:spLocks noGrp="1"/>
          </p:cNvSpPr>
          <p:nvPr>
            <p:ph type="sldNum" sz="quarter" idx="12"/>
          </p:nvPr>
        </p:nvSpPr>
        <p:spPr/>
        <p:txBody>
          <a:bodyPr/>
          <a:lstStyle>
            <a:lvl1pPr>
              <a:defRPr/>
            </a:lvl1pPr>
          </a:lstStyle>
          <a:p>
            <a:pPr>
              <a:defRPr/>
            </a:pPr>
            <a:fld id="{C49EB4D2-8E1A-4EA7-83FB-EDCC2F02A6B3}"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bwMode="ltGray">
          <a:xfrm>
            <a:off x="0" y="0"/>
            <a:ext cx="9144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5" name="Rectangle 4"/>
          <p:cNvSpPr/>
          <p:nvPr/>
        </p:nvSpPr>
        <p:spPr bwMode="invGray">
          <a:xfrm>
            <a:off x="0" y="2601913"/>
            <a:ext cx="9144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re 1"/>
          <p:cNvSpPr>
            <a:spLocks noGrp="1"/>
          </p:cNvSpPr>
          <p:nvPr>
            <p:ph type="title"/>
          </p:nvPr>
        </p:nvSpPr>
        <p:spPr>
          <a:xfrm>
            <a:off x="749808" y="118872"/>
            <a:ext cx="8013192" cy="1636776"/>
          </a:xfrm>
        </p:spPr>
        <p:txBody>
          <a:bodyPr tIns="0" rIns="91440" bIns="0" anchor="b"/>
          <a:lstStyle>
            <a:lvl1pPr algn="l">
              <a:defRPr sz="4700" b="1" cap="none" baseline="0"/>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740664" y="1828800"/>
            <a:ext cx="8022336"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fr-FR" smtClean="0"/>
              <a:t>Cliquez pour modifier les styles du texte du masque</a:t>
            </a:r>
          </a:p>
        </p:txBody>
      </p:sp>
      <p:sp>
        <p:nvSpPr>
          <p:cNvPr id="6" name="Espace réservé de la date 3"/>
          <p:cNvSpPr>
            <a:spLocks noGrp="1"/>
          </p:cNvSpPr>
          <p:nvPr>
            <p:ph type="dt" sz="half" idx="10"/>
          </p:nvPr>
        </p:nvSpPr>
        <p:spPr/>
        <p:txBody>
          <a:bodyPr/>
          <a:lstStyle>
            <a:lvl1pPr>
              <a:defRPr/>
            </a:lvl1pPr>
          </a:lstStyle>
          <a:p>
            <a:pPr>
              <a:defRPr/>
            </a:pPr>
            <a:r>
              <a:rPr lang="en-US"/>
              <a:t>16 November, 2002</a:t>
            </a:r>
          </a:p>
        </p:txBody>
      </p:sp>
      <p:sp>
        <p:nvSpPr>
          <p:cNvPr id="7"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8" name="Espace réservé du numéro de diapositive 5"/>
          <p:cNvSpPr>
            <a:spLocks noGrp="1"/>
          </p:cNvSpPr>
          <p:nvPr>
            <p:ph type="sldNum" sz="quarter" idx="12"/>
          </p:nvPr>
        </p:nvSpPr>
        <p:spPr/>
        <p:txBody>
          <a:bodyPr/>
          <a:lstStyle>
            <a:lvl1pPr>
              <a:defRPr/>
            </a:lvl1pPr>
          </a:lstStyle>
          <a:p>
            <a:pPr>
              <a:defRPr/>
            </a:pPr>
            <a:fld id="{6EA24952-FB1A-471F-8633-5028757BF76A}" type="slidenum">
              <a:rPr lang="en-US"/>
              <a:pPr>
                <a:defRPr/>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contenu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3"/>
          <p:cNvSpPr>
            <a:spLocks noGrp="1"/>
          </p:cNvSpPr>
          <p:nvPr>
            <p:ph type="dt" sz="half" idx="10"/>
          </p:nvPr>
        </p:nvSpPr>
        <p:spPr/>
        <p:txBody>
          <a:bodyPr/>
          <a:lstStyle>
            <a:lvl1pPr>
              <a:defRPr/>
            </a:lvl1pPr>
          </a:lstStyle>
          <a:p>
            <a:pPr>
              <a:defRPr/>
            </a:pPr>
            <a:r>
              <a:rPr lang="en-US"/>
              <a:t>16 November, 2002</a:t>
            </a:r>
          </a:p>
        </p:txBody>
      </p:sp>
      <p:sp>
        <p:nvSpPr>
          <p:cNvPr id="6"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7" name="Espace réservé du numéro de diapositive 5"/>
          <p:cNvSpPr>
            <a:spLocks noGrp="1"/>
          </p:cNvSpPr>
          <p:nvPr>
            <p:ph type="sldNum" sz="quarter" idx="12"/>
          </p:nvPr>
        </p:nvSpPr>
        <p:spPr/>
        <p:txBody>
          <a:bodyPr/>
          <a:lstStyle>
            <a:lvl1pPr>
              <a:defRPr/>
            </a:lvl1pPr>
          </a:lstStyle>
          <a:p>
            <a:pPr>
              <a:defRPr/>
            </a:pPr>
            <a:fld id="{3163DA34-710F-47F3-8F11-BCC69FCA81CE}"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fr-FR" smtClean="0"/>
              <a:t>Cliquez pour modifier les styles du texte du masque</a:t>
            </a:r>
          </a:p>
        </p:txBody>
      </p:sp>
      <p:sp>
        <p:nvSpPr>
          <p:cNvPr id="4" name="Espace réservé du contenu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3"/>
          <p:cNvSpPr>
            <a:spLocks noGrp="1"/>
          </p:cNvSpPr>
          <p:nvPr>
            <p:ph type="dt" sz="half" idx="10"/>
          </p:nvPr>
        </p:nvSpPr>
        <p:spPr/>
        <p:txBody>
          <a:bodyPr/>
          <a:lstStyle>
            <a:lvl1pPr>
              <a:defRPr/>
            </a:lvl1pPr>
          </a:lstStyle>
          <a:p>
            <a:pPr>
              <a:defRPr/>
            </a:pPr>
            <a:r>
              <a:rPr lang="en-US"/>
              <a:t>16 November, 2002</a:t>
            </a:r>
          </a:p>
        </p:txBody>
      </p:sp>
      <p:sp>
        <p:nvSpPr>
          <p:cNvPr id="8"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9" name="Espace réservé du numéro de diapositive 5"/>
          <p:cNvSpPr>
            <a:spLocks noGrp="1"/>
          </p:cNvSpPr>
          <p:nvPr>
            <p:ph type="sldNum" sz="quarter" idx="12"/>
          </p:nvPr>
        </p:nvSpPr>
        <p:spPr/>
        <p:txBody>
          <a:bodyPr/>
          <a:lstStyle>
            <a:lvl1pPr>
              <a:defRPr/>
            </a:lvl1pPr>
          </a:lstStyle>
          <a:p>
            <a:pPr>
              <a:defRPr/>
            </a:pPr>
            <a:fld id="{998D157B-461C-40E7-9A68-8D807FD7A05F}"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e la date 3"/>
          <p:cNvSpPr>
            <a:spLocks noGrp="1"/>
          </p:cNvSpPr>
          <p:nvPr>
            <p:ph type="dt" sz="half" idx="10"/>
          </p:nvPr>
        </p:nvSpPr>
        <p:spPr/>
        <p:txBody>
          <a:bodyPr/>
          <a:lstStyle>
            <a:lvl1pPr>
              <a:defRPr/>
            </a:lvl1pPr>
          </a:lstStyle>
          <a:p>
            <a:pPr>
              <a:defRPr/>
            </a:pPr>
            <a:r>
              <a:rPr lang="en-US"/>
              <a:t>16 November, 2002</a:t>
            </a:r>
          </a:p>
        </p:txBody>
      </p:sp>
      <p:sp>
        <p:nvSpPr>
          <p:cNvPr id="4" name="Espace réservé du pied de page 4"/>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5" name="Espace réservé du numéro de diapositive 5"/>
          <p:cNvSpPr>
            <a:spLocks noGrp="1"/>
          </p:cNvSpPr>
          <p:nvPr>
            <p:ph type="sldNum" sz="quarter" idx="12"/>
          </p:nvPr>
        </p:nvSpPr>
        <p:spPr/>
        <p:txBody>
          <a:bodyPr/>
          <a:lstStyle>
            <a:lvl1pPr>
              <a:defRPr/>
            </a:lvl1pPr>
          </a:lstStyle>
          <a:p>
            <a:pPr>
              <a:defRPr/>
            </a:pPr>
            <a:fld id="{67291D5D-ECD9-4B13-B1A6-566EF7CC3EEC}"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r>
              <a:rPr lang="en-US"/>
              <a:t>16 November, 2002</a:t>
            </a:r>
          </a:p>
        </p:txBody>
      </p:sp>
      <p:sp>
        <p:nvSpPr>
          <p:cNvPr id="3" name="Espace réservé du pied de page 2"/>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4" name="Espace réservé du numéro de diapositive 3"/>
          <p:cNvSpPr>
            <a:spLocks noGrp="1"/>
          </p:cNvSpPr>
          <p:nvPr>
            <p:ph type="sldNum" sz="quarter" idx="12"/>
          </p:nvPr>
        </p:nvSpPr>
        <p:spPr/>
        <p:txBody>
          <a:bodyPr/>
          <a:lstStyle>
            <a:lvl1pPr>
              <a:defRPr/>
            </a:lvl1pPr>
          </a:lstStyle>
          <a:p>
            <a:pPr>
              <a:defRPr/>
            </a:pPr>
            <a:fld id="{4DE8C83A-BC1E-41B5-BCD4-A0DBCBF7A75D}"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5" name="Rectangle 4"/>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6" name="Rectangle 5"/>
          <p:cNvSpPr/>
          <p:nvPr/>
        </p:nvSpPr>
        <p:spPr bwMode="invGray">
          <a:xfrm>
            <a:off x="2855913" y="0"/>
            <a:ext cx="46037"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re 1"/>
          <p:cNvSpPr>
            <a:spLocks noGrp="1"/>
          </p:cNvSpPr>
          <p:nvPr>
            <p:ph type="title"/>
          </p:nvPr>
        </p:nvSpPr>
        <p:spPr>
          <a:xfrm>
            <a:off x="167838" y="152400"/>
            <a:ext cx="2523744" cy="978408"/>
          </a:xfrm>
        </p:spPr>
        <p:txBody>
          <a:bodyPr lIns="73152" bIns="0" anchor="b">
            <a:sp3d prstMaterial="matte"/>
          </a:bodyPr>
          <a:lstStyle>
            <a:lvl1pPr algn="l">
              <a:defRPr sz="2000" b="0"/>
            </a:lvl1pPr>
            <a:extLst/>
          </a:lstStyle>
          <a:p>
            <a:r>
              <a:rPr lang="fr-FR" smtClean="0"/>
              <a:t>Cliquez pour modifier le style du titre</a:t>
            </a:r>
            <a:endParaRPr lang="en-US"/>
          </a:p>
        </p:txBody>
      </p:sp>
      <p:sp>
        <p:nvSpPr>
          <p:cNvPr id="3" name="Espace réservé du contenu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fr-FR" smtClean="0"/>
              <a:t>Cliquez pour modifier les styles du texte du masque</a:t>
            </a:r>
          </a:p>
        </p:txBody>
      </p:sp>
      <p:sp>
        <p:nvSpPr>
          <p:cNvPr id="7" name="Espace réservé de la date 4"/>
          <p:cNvSpPr>
            <a:spLocks noGrp="1"/>
          </p:cNvSpPr>
          <p:nvPr>
            <p:ph type="dt" sz="half" idx="10"/>
          </p:nvPr>
        </p:nvSpPr>
        <p:spPr/>
        <p:txBody>
          <a:bodyPr/>
          <a:lstStyle>
            <a:lvl1pPr>
              <a:defRPr/>
            </a:lvl1pPr>
          </a:lstStyle>
          <a:p>
            <a:pPr>
              <a:defRPr/>
            </a:pPr>
            <a:r>
              <a:rPr lang="en-US"/>
              <a:t>16 November, 2002</a:t>
            </a:r>
          </a:p>
        </p:txBody>
      </p:sp>
      <p:sp>
        <p:nvSpPr>
          <p:cNvPr id="8" name="Espace réservé du pied de page 5"/>
          <p:cNvSpPr>
            <a:spLocks noGrp="1"/>
          </p:cNvSpPr>
          <p:nvPr>
            <p:ph type="ftr" sz="quarter" idx="11"/>
          </p:nvPr>
        </p:nvSpPr>
        <p:spPr/>
        <p:txBody>
          <a:bodyPr/>
          <a:lstStyle>
            <a:lvl1pPr>
              <a:defRPr/>
            </a:lvl1pPr>
          </a:lstStyle>
          <a:p>
            <a:pPr>
              <a:defRPr/>
            </a:pPr>
            <a:r>
              <a:rPr lang="en-US"/>
              <a:t>Branon &amp; Beatty</a:t>
            </a:r>
            <a:br>
              <a:rPr lang="en-US"/>
            </a:br>
            <a:r>
              <a:rPr lang="en-US"/>
              <a:t>AECT 2002, Dallas TX</a:t>
            </a:r>
          </a:p>
        </p:txBody>
      </p:sp>
      <p:sp>
        <p:nvSpPr>
          <p:cNvPr id="9" name="Espace réservé du numéro de diapositive 6"/>
          <p:cNvSpPr>
            <a:spLocks noGrp="1"/>
          </p:cNvSpPr>
          <p:nvPr>
            <p:ph type="sldNum" sz="quarter" idx="12"/>
          </p:nvPr>
        </p:nvSpPr>
        <p:spPr/>
        <p:txBody>
          <a:bodyPr/>
          <a:lstStyle>
            <a:lvl1pPr>
              <a:defRPr/>
            </a:lvl1pPr>
          </a:lstStyle>
          <a:p>
            <a:pPr>
              <a:defRPr/>
            </a:pPr>
            <a:fld id="{6AC59CAA-942F-49E0-88C2-B9E2B755B8AE}"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bg>
      <p:bgPr>
        <a:solidFill>
          <a:schemeClr val="bg2"/>
        </a:solidFill>
        <a:effectLst/>
      </p:bgPr>
    </p:bg>
    <p:spTree>
      <p:nvGrpSpPr>
        <p:cNvPr id="1" name=""/>
        <p:cNvGrpSpPr/>
        <p:nvPr/>
      </p:nvGrpSpPr>
      <p:grpSpPr>
        <a:xfrm>
          <a:off x="0" y="0"/>
          <a:ext cx="0" cy="0"/>
          <a:chOff x="0" y="0"/>
          <a:chExt cx="0" cy="0"/>
        </a:xfrm>
      </p:grpSpPr>
      <p:sp>
        <p:nvSpPr>
          <p:cNvPr id="5" name="Rectangle 4"/>
          <p:cNvSpPr/>
          <p:nvPr/>
        </p:nvSpPr>
        <p:spPr>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6" name="Rectangle 5"/>
          <p:cNvSpPr/>
          <p:nvPr/>
        </p:nvSpPr>
        <p:spPr bwMode="invGray">
          <a:xfrm>
            <a:off x="2855913" y="0"/>
            <a:ext cx="46037"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Titr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lang="fr-FR" smtClean="0"/>
              <a:t>Cliquez pour modifier le style du titre</a:t>
            </a:r>
            <a:endParaRPr lang="en-US"/>
          </a:p>
        </p:txBody>
      </p:sp>
      <p:sp>
        <p:nvSpPr>
          <p:cNvPr id="3" name="Espace réservé pour une image  2"/>
          <p:cNvSpPr>
            <a:spLocks noGrp="1"/>
          </p:cNvSpPr>
          <p:nvPr>
            <p:ph type="pic" idx="1"/>
          </p:nvPr>
        </p:nvSpPr>
        <p:spPr>
          <a:xfrm>
            <a:off x="2903805" y="1484808"/>
            <a:ext cx="6247397"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fr-FR" noProof="0" smtClean="0"/>
              <a:t>Cliquez sur l'icône pour ajouter une image</a:t>
            </a:r>
            <a:endParaRPr lang="en-US" noProof="0" dirty="0"/>
          </a:p>
        </p:txBody>
      </p:sp>
      <p:sp>
        <p:nvSpPr>
          <p:cNvPr id="4" name="Espace réservé du texte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fr-FR" smtClean="0"/>
              <a:t>Cliquez pour modifier les styles du texte du masque</a:t>
            </a:r>
          </a:p>
        </p:txBody>
      </p:sp>
      <p:sp>
        <p:nvSpPr>
          <p:cNvPr id="7" name="Espace réservé de la date 4"/>
          <p:cNvSpPr>
            <a:spLocks noGrp="1"/>
          </p:cNvSpPr>
          <p:nvPr>
            <p:ph type="dt" sz="half" idx="10"/>
          </p:nvPr>
        </p:nvSpPr>
        <p:spPr>
          <a:xfrm>
            <a:off x="165100" y="1169988"/>
            <a:ext cx="2522538" cy="201612"/>
          </a:xfrm>
        </p:spPr>
        <p:txBody>
          <a:bodyPr/>
          <a:lstStyle>
            <a:lvl1pPr>
              <a:defRPr/>
            </a:lvl1pPr>
          </a:lstStyle>
          <a:p>
            <a:pPr>
              <a:defRPr/>
            </a:pPr>
            <a:r>
              <a:rPr lang="en-US"/>
              <a:t>16 November, 2002</a:t>
            </a:r>
          </a:p>
        </p:txBody>
      </p:sp>
      <p:sp>
        <p:nvSpPr>
          <p:cNvPr id="8" name="Espace réservé du pied de page 5"/>
          <p:cNvSpPr>
            <a:spLocks noGrp="1"/>
          </p:cNvSpPr>
          <p:nvPr>
            <p:ph type="ftr" sz="quarter" idx="11"/>
          </p:nvPr>
        </p:nvSpPr>
        <p:spPr>
          <a:xfrm>
            <a:off x="3035300" y="1169988"/>
            <a:ext cx="5194300" cy="201612"/>
          </a:xfrm>
        </p:spPr>
        <p:txBody>
          <a:bodyPr/>
          <a:lstStyle>
            <a:lvl1pPr>
              <a:defRPr>
                <a:solidFill>
                  <a:schemeClr val="bg1">
                    <a:shade val="50000"/>
                  </a:schemeClr>
                </a:solidFill>
              </a:defRPr>
            </a:lvl1pPr>
          </a:lstStyle>
          <a:p>
            <a:pPr>
              <a:defRPr/>
            </a:pPr>
            <a:r>
              <a:rPr lang="en-US"/>
              <a:t>Branon &amp; Beatty</a:t>
            </a:r>
            <a:br>
              <a:rPr lang="en-US"/>
            </a:br>
            <a:r>
              <a:rPr lang="en-US"/>
              <a:t>AECT 2002, Dallas TX</a:t>
            </a:r>
          </a:p>
        </p:txBody>
      </p:sp>
      <p:sp>
        <p:nvSpPr>
          <p:cNvPr id="9" name="Espace réservé du numéro de diapositive 6"/>
          <p:cNvSpPr>
            <a:spLocks noGrp="1"/>
          </p:cNvSpPr>
          <p:nvPr>
            <p:ph type="sldNum" sz="quarter" idx="12"/>
          </p:nvPr>
        </p:nvSpPr>
        <p:spPr>
          <a:xfrm>
            <a:off x="8339138" y="1169988"/>
            <a:ext cx="733425" cy="201612"/>
          </a:xfrm>
        </p:spPr>
        <p:txBody>
          <a:bodyPr/>
          <a:lstStyle>
            <a:lvl1pPr>
              <a:defRPr/>
            </a:lvl1pPr>
          </a:lstStyle>
          <a:p>
            <a:pPr>
              <a:defRPr/>
            </a:pPr>
            <a:fld id="{D33CC7BF-6C8B-4E13-8A01-459AC8C683D4}" type="slidenum">
              <a:rPr lang="en-US"/>
              <a:pPr>
                <a:defRPr/>
              </a:pPr>
              <a:t>‹N°›</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bwMode="invGray">
          <a:xfrm>
            <a:off x="0" y="1436688"/>
            <a:ext cx="9144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7" name="Rectangle 6"/>
          <p:cNvSpPr/>
          <p:nvPr/>
        </p:nvSpPr>
        <p:spPr bwMode="ltGray">
          <a:xfrm>
            <a:off x="0" y="0"/>
            <a:ext cx="9144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eaLnBrk="1" hangingPunct="1">
              <a:defRPr/>
            </a:pPr>
            <a:endParaRPr lang="en-US"/>
          </a:p>
        </p:txBody>
      </p:sp>
      <p:sp>
        <p:nvSpPr>
          <p:cNvPr id="2" name="Espace réservé du titre 1"/>
          <p:cNvSpPr>
            <a:spLocks noGrp="1"/>
          </p:cNvSpPr>
          <p:nvPr>
            <p:ph type="title"/>
          </p:nvPr>
        </p:nvSpPr>
        <p:spPr>
          <a:xfrm>
            <a:off x="457200" y="152400"/>
            <a:ext cx="82296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fr-FR" smtClean="0"/>
              <a:t>Cliquez pour modifier le style du titre</a:t>
            </a:r>
            <a:endParaRPr lang="en-US"/>
          </a:p>
        </p:txBody>
      </p:sp>
      <p:sp>
        <p:nvSpPr>
          <p:cNvPr id="1029" name="Espace réservé du texte 2"/>
          <p:cNvSpPr>
            <a:spLocks noGrp="1"/>
          </p:cNvSpPr>
          <p:nvPr>
            <p:ph type="body" idx="1"/>
          </p:nvPr>
        </p:nvSpPr>
        <p:spPr bwMode="auto">
          <a:xfrm>
            <a:off x="457200" y="1774825"/>
            <a:ext cx="8229600" cy="4625975"/>
          </a:xfrm>
          <a:prstGeom prst="rect">
            <a:avLst/>
          </a:prstGeom>
          <a:noFill/>
          <a:ln w="9525">
            <a:noFill/>
            <a:miter lim="800000"/>
            <a:headEnd/>
            <a:tailEnd/>
          </a:ln>
        </p:spPr>
        <p:txBody>
          <a:bodyPr vert="horz" wrap="square" lIns="54864" tIns="9144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4" name="Espace réservé de la date 3"/>
          <p:cNvSpPr>
            <a:spLocks noGrp="1"/>
          </p:cNvSpPr>
          <p:nvPr>
            <p:ph type="dt" sz="half" idx="2"/>
          </p:nvPr>
        </p:nvSpPr>
        <p:spPr>
          <a:xfrm>
            <a:off x="457200" y="6477000"/>
            <a:ext cx="2133600" cy="274638"/>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defRPr/>
            </a:pPr>
            <a:r>
              <a:rPr lang="en-US"/>
              <a:t>16 November, 2002</a:t>
            </a:r>
          </a:p>
        </p:txBody>
      </p:sp>
      <p:sp>
        <p:nvSpPr>
          <p:cNvPr id="5" name="Espace réservé du pied de page 4"/>
          <p:cNvSpPr>
            <a:spLocks noGrp="1"/>
          </p:cNvSpPr>
          <p:nvPr>
            <p:ph type="ftr" sz="quarter" idx="3"/>
          </p:nvPr>
        </p:nvSpPr>
        <p:spPr>
          <a:xfrm>
            <a:off x="2640013" y="6477000"/>
            <a:ext cx="5508625" cy="274638"/>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defRPr/>
            </a:pPr>
            <a:r>
              <a:rPr lang="en-US"/>
              <a:t>Branon &amp; Beatty</a:t>
            </a:r>
            <a:br>
              <a:rPr lang="en-US"/>
            </a:br>
            <a:r>
              <a:rPr lang="en-US"/>
              <a:t>AECT 2002, Dallas TX</a:t>
            </a:r>
          </a:p>
        </p:txBody>
      </p:sp>
      <p:sp>
        <p:nvSpPr>
          <p:cNvPr id="6" name="Espace réservé du numéro de diapositive 5"/>
          <p:cNvSpPr>
            <a:spLocks noGrp="1"/>
          </p:cNvSpPr>
          <p:nvPr>
            <p:ph type="sldNum" sz="quarter" idx="4"/>
          </p:nvPr>
        </p:nvSpPr>
        <p:spPr>
          <a:xfrm>
            <a:off x="8204200" y="6477000"/>
            <a:ext cx="733425" cy="274638"/>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6590E502-099C-4486-BC93-F41A81FA753E}"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787" r:id="rId1"/>
    <p:sldLayoutId id="2147483786" r:id="rId2"/>
    <p:sldLayoutId id="2147483788" r:id="rId3"/>
    <p:sldLayoutId id="2147483785" r:id="rId4"/>
    <p:sldLayoutId id="2147483784" r:id="rId5"/>
    <p:sldLayoutId id="2147483783" r:id="rId6"/>
    <p:sldLayoutId id="2147483789" r:id="rId7"/>
    <p:sldLayoutId id="2147483790" r:id="rId8"/>
    <p:sldLayoutId id="2147483791" r:id="rId9"/>
    <p:sldLayoutId id="2147483782" r:id="rId10"/>
    <p:sldLayoutId id="2147483792" r:id="rId11"/>
    <p:sldLayoutId id="2147483781" r:id="rId12"/>
  </p:sldLayoutIdLst>
  <p:hf hdr="0" ftr="0" dt="0"/>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itchFamily="34" charset="0"/>
        </a:defRPr>
      </a:lvl2pPr>
      <a:lvl3pPr algn="l" rtl="0" eaLnBrk="0" fontAlgn="base" hangingPunct="0">
        <a:spcBef>
          <a:spcPct val="0"/>
        </a:spcBef>
        <a:spcAft>
          <a:spcPct val="0"/>
        </a:spcAft>
        <a:defRPr sz="4500" b="1">
          <a:solidFill>
            <a:srgbClr val="FFC800"/>
          </a:solidFill>
          <a:latin typeface="Corbel" pitchFamily="34" charset="0"/>
        </a:defRPr>
      </a:lvl3pPr>
      <a:lvl4pPr algn="l" rtl="0" eaLnBrk="0" fontAlgn="base" hangingPunct="0">
        <a:spcBef>
          <a:spcPct val="0"/>
        </a:spcBef>
        <a:spcAft>
          <a:spcPct val="0"/>
        </a:spcAft>
        <a:defRPr sz="4500" b="1">
          <a:solidFill>
            <a:srgbClr val="FFC800"/>
          </a:solidFill>
          <a:latin typeface="Corbel" pitchFamily="34" charset="0"/>
        </a:defRPr>
      </a:lvl4pPr>
      <a:lvl5pPr algn="l" rtl="0" eaLnBrk="0" fontAlgn="base" hangingPunct="0">
        <a:spcBef>
          <a:spcPct val="0"/>
        </a:spcBef>
        <a:spcAft>
          <a:spcPct val="0"/>
        </a:spcAft>
        <a:defRPr sz="4500" b="1">
          <a:solidFill>
            <a:srgbClr val="FFC800"/>
          </a:solidFill>
          <a:latin typeface="Corbel" pitchFamily="34" charset="0"/>
        </a:defRPr>
      </a:lvl5pPr>
      <a:lvl6pPr marL="457200" algn="l" rtl="0" fontAlgn="base">
        <a:spcBef>
          <a:spcPct val="0"/>
        </a:spcBef>
        <a:spcAft>
          <a:spcPct val="0"/>
        </a:spcAft>
        <a:defRPr sz="4500" b="1">
          <a:solidFill>
            <a:srgbClr val="FFC800"/>
          </a:solidFill>
          <a:latin typeface="Corbel" pitchFamily="34" charset="0"/>
        </a:defRPr>
      </a:lvl6pPr>
      <a:lvl7pPr marL="914400" algn="l" rtl="0" fontAlgn="base">
        <a:spcBef>
          <a:spcPct val="0"/>
        </a:spcBef>
        <a:spcAft>
          <a:spcPct val="0"/>
        </a:spcAft>
        <a:defRPr sz="4500" b="1">
          <a:solidFill>
            <a:srgbClr val="FFC800"/>
          </a:solidFill>
          <a:latin typeface="Corbel" pitchFamily="34" charset="0"/>
        </a:defRPr>
      </a:lvl7pPr>
      <a:lvl8pPr marL="1371600" algn="l" rtl="0" fontAlgn="base">
        <a:spcBef>
          <a:spcPct val="0"/>
        </a:spcBef>
        <a:spcAft>
          <a:spcPct val="0"/>
        </a:spcAft>
        <a:defRPr sz="4500" b="1">
          <a:solidFill>
            <a:srgbClr val="FFC800"/>
          </a:solidFill>
          <a:latin typeface="Corbel" pitchFamily="34" charset="0"/>
        </a:defRPr>
      </a:lvl8pPr>
      <a:lvl9pPr marL="1828800" algn="l" rtl="0" fontAlgn="base">
        <a:spcBef>
          <a:spcPct val="0"/>
        </a:spcBef>
        <a:spcAft>
          <a:spcPct val="0"/>
        </a:spcAft>
        <a:defRPr sz="4500" b="1">
          <a:solidFill>
            <a:srgbClr val="FFC800"/>
          </a:solidFill>
          <a:latin typeface="Corbel"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nu.org/copyleft/fdl.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11"/>
          <p:cNvSpPr>
            <a:spLocks noChangeArrowheads="1"/>
          </p:cNvSpPr>
          <p:nvPr/>
        </p:nvSpPr>
        <p:spPr bwMode="auto">
          <a:xfrm>
            <a:off x="571500" y="2000250"/>
            <a:ext cx="8124825" cy="1152525"/>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defRPr/>
            </a:pPr>
            <a:r>
              <a:rPr lang="fr-FR" sz="3200" dirty="0">
                <a:solidFill>
                  <a:schemeClr val="tx1">
                    <a:lumMod val="85000"/>
                  </a:schemeClr>
                </a:solidFill>
                <a:latin typeface="Arial" charset="0"/>
              </a:rPr>
              <a:t>Atelier Transfer 3.2</a:t>
            </a:r>
          </a:p>
          <a:p>
            <a:pPr algn="ctr" eaLnBrk="1" hangingPunct="1">
              <a:spcBef>
                <a:spcPct val="20000"/>
              </a:spcBef>
              <a:buClr>
                <a:schemeClr val="bg2"/>
              </a:buClr>
              <a:buSzPct val="75000"/>
              <a:buFont typeface="Wingdings" pitchFamily="2" charset="2"/>
              <a:buNone/>
              <a:defRPr/>
            </a:pPr>
            <a:r>
              <a:rPr lang="fr-FR" sz="3200" dirty="0">
                <a:solidFill>
                  <a:schemeClr val="tx1">
                    <a:lumMod val="85000"/>
                  </a:schemeClr>
                </a:solidFill>
                <a:latin typeface="Arial" charset="0"/>
              </a:rPr>
              <a:t>« Conception, Développement et utilisation d’un cours en ligne »</a:t>
            </a:r>
          </a:p>
        </p:txBody>
      </p:sp>
      <p:sp>
        <p:nvSpPr>
          <p:cNvPr id="8195" name="Rectangle 12"/>
          <p:cNvSpPr>
            <a:spLocks noChangeArrowheads="1"/>
          </p:cNvSpPr>
          <p:nvPr/>
        </p:nvSpPr>
        <p:spPr bwMode="auto">
          <a:xfrm>
            <a:off x="755650" y="3933825"/>
            <a:ext cx="7789863" cy="647700"/>
          </a:xfrm>
          <a:prstGeom prst="rect">
            <a:avLst/>
          </a:prstGeom>
          <a:noFill/>
          <a:ln w="9525">
            <a:noFill/>
            <a:miter lim="800000"/>
            <a:headEnd/>
            <a:tailEnd/>
          </a:ln>
        </p:spPr>
        <p:txBody>
          <a:bodyPr/>
          <a:lstStyle/>
          <a:p>
            <a:pPr algn="ctr" eaLnBrk="1" hangingPunct="1">
              <a:spcBef>
                <a:spcPct val="20000"/>
              </a:spcBef>
              <a:buClr>
                <a:schemeClr val="bg2"/>
              </a:buClr>
              <a:buSzPct val="75000"/>
              <a:buFont typeface="Wingdings" pitchFamily="2" charset="2"/>
              <a:buNone/>
            </a:pPr>
            <a:r>
              <a:rPr lang="fr-FR">
                <a:solidFill>
                  <a:schemeClr val="tx1"/>
                </a:solidFill>
                <a:latin typeface="Arial" charset="0"/>
              </a:rPr>
              <a:t>Les constituants d’un cours en ligne</a:t>
            </a:r>
          </a:p>
        </p:txBody>
      </p:sp>
      <p:sp>
        <p:nvSpPr>
          <p:cNvPr id="8196" name="Text Box 16"/>
          <p:cNvSpPr txBox="1">
            <a:spLocks noChangeArrowheads="1"/>
          </p:cNvSpPr>
          <p:nvPr/>
        </p:nvSpPr>
        <p:spPr bwMode="auto">
          <a:xfrm>
            <a:off x="1187450" y="5661025"/>
            <a:ext cx="6769100" cy="947738"/>
          </a:xfrm>
          <a:prstGeom prst="rect">
            <a:avLst/>
          </a:prstGeom>
          <a:noFill/>
          <a:ln w="9525">
            <a:noFill/>
            <a:miter lim="800000"/>
            <a:headEnd/>
            <a:tailEnd/>
          </a:ln>
        </p:spPr>
        <p:txBody>
          <a:bodyPr>
            <a:spAutoFit/>
          </a:bodyPr>
          <a:lstStyle/>
          <a:p>
            <a:pPr algn="ctr" eaLnBrk="1" hangingPunct="1">
              <a:spcBef>
                <a:spcPct val="50000"/>
              </a:spcBef>
            </a:pPr>
            <a:r>
              <a:rPr lang="fr-FR" sz="1600">
                <a:solidFill>
                  <a:schemeClr val="tx1"/>
                </a:solidFill>
                <a:latin typeface="Verdana" pitchFamily="34" charset="0"/>
              </a:rPr>
              <a:t>Le contenu de ce document est soumis à la Licence de Documentation Libre</a:t>
            </a:r>
          </a:p>
          <a:p>
            <a:pPr algn="ctr" eaLnBrk="1" hangingPunct="1">
              <a:spcBef>
                <a:spcPct val="50000"/>
              </a:spcBef>
            </a:pPr>
            <a:r>
              <a:rPr lang="fr-FR" sz="1600">
                <a:solidFill>
                  <a:schemeClr val="tx1"/>
                </a:solidFill>
                <a:latin typeface="Verdana" pitchFamily="34" charset="0"/>
                <a:hlinkClick r:id="rId3"/>
              </a:rPr>
              <a:t>GNU Free Documentation License</a:t>
            </a:r>
            <a:endParaRPr lang="fr-FR" sz="1600">
              <a:solidFill>
                <a:schemeClr val="tx1"/>
              </a:solidFill>
              <a:latin typeface="Verdana" pitchFamily="34" charset="0"/>
            </a:endParaRPr>
          </a:p>
        </p:txBody>
      </p:sp>
      <p:sp>
        <p:nvSpPr>
          <p:cNvPr id="8197" name="Text Box 17"/>
          <p:cNvSpPr txBox="1">
            <a:spLocks noChangeArrowheads="1"/>
          </p:cNvSpPr>
          <p:nvPr/>
        </p:nvSpPr>
        <p:spPr bwMode="auto">
          <a:xfrm>
            <a:off x="2627313" y="5229225"/>
            <a:ext cx="4465637" cy="274638"/>
          </a:xfrm>
          <a:prstGeom prst="rect">
            <a:avLst/>
          </a:prstGeom>
          <a:noFill/>
          <a:ln w="9525">
            <a:noFill/>
            <a:miter lim="800000"/>
            <a:headEnd/>
            <a:tailEnd/>
          </a:ln>
        </p:spPr>
        <p:txBody>
          <a:bodyPr>
            <a:spAutoFit/>
          </a:bodyPr>
          <a:lstStyle/>
          <a:p>
            <a:pPr algn="ctr" eaLnBrk="1" hangingPunct="1">
              <a:spcBef>
                <a:spcPct val="50000"/>
              </a:spcBef>
            </a:pPr>
            <a:endParaRPr lang="fr-FR" sz="1200">
              <a:solidFill>
                <a:schemeClr val="tx1"/>
              </a:solidFill>
              <a:latin typeface="Verdana" pitchFamily="34" charset="0"/>
            </a:endParaRPr>
          </a:p>
        </p:txBody>
      </p:sp>
      <p:sp>
        <p:nvSpPr>
          <p:cNvPr id="8200" name="Text Box 8"/>
          <p:cNvSpPr txBox="1">
            <a:spLocks noChangeArrowheads="1"/>
          </p:cNvSpPr>
          <p:nvPr/>
        </p:nvSpPr>
        <p:spPr bwMode="auto">
          <a:xfrm>
            <a:off x="5903913" y="4724400"/>
            <a:ext cx="3240087" cy="366713"/>
          </a:xfrm>
          <a:prstGeom prst="rect">
            <a:avLst/>
          </a:prstGeom>
          <a:noFill/>
          <a:ln w="9525">
            <a:noFill/>
            <a:miter lim="800000"/>
            <a:headEnd/>
            <a:tailEnd/>
          </a:ln>
          <a:effectLst/>
        </p:spPr>
        <p:txBody>
          <a:bodyPr>
            <a:spAutoFit/>
          </a:bodyPr>
          <a:lstStyle/>
          <a:p>
            <a:pPr>
              <a:spcBef>
                <a:spcPct val="50000"/>
              </a:spcBef>
            </a:pPr>
            <a:r>
              <a:rPr lang="fr-FR" sz="1800" dirty="0" smtClean="0">
                <a:solidFill>
                  <a:schemeClr val="hlink"/>
                </a:solidFill>
              </a:rPr>
              <a:t>Oran </a:t>
            </a:r>
            <a:r>
              <a:rPr lang="fr-FR" sz="1800" dirty="0">
                <a:solidFill>
                  <a:schemeClr val="hlink"/>
                </a:solidFill>
              </a:rPr>
              <a:t>du </a:t>
            </a:r>
            <a:r>
              <a:rPr lang="fr-FR" sz="1800" dirty="0" smtClean="0">
                <a:solidFill>
                  <a:schemeClr val="hlink"/>
                </a:solidFill>
              </a:rPr>
              <a:t>22 </a:t>
            </a:r>
            <a:r>
              <a:rPr lang="fr-FR" sz="1800" dirty="0">
                <a:solidFill>
                  <a:schemeClr val="hlink"/>
                </a:solidFill>
              </a:rPr>
              <a:t>au </a:t>
            </a:r>
            <a:r>
              <a:rPr lang="fr-FR" sz="1800" dirty="0" smtClean="0">
                <a:solidFill>
                  <a:schemeClr val="hlink"/>
                </a:solidFill>
              </a:rPr>
              <a:t>24/01/2018</a:t>
            </a:r>
            <a:endParaRPr lang="fr-FR" sz="1800" dirty="0">
              <a:solidFill>
                <a:schemeClr val="hlink"/>
              </a:solidFill>
            </a:endParaRPr>
          </a:p>
        </p:txBody>
      </p:sp>
      <p:pic>
        <p:nvPicPr>
          <p:cNvPr id="8" name="Image 7" descr="Logo_AUF.png"/>
          <p:cNvPicPr>
            <a:picLocks noChangeAspect="1"/>
          </p:cNvPicPr>
          <p:nvPr/>
        </p:nvPicPr>
        <p:blipFill>
          <a:blip r:embed="rId4" cstate="print"/>
          <a:stretch>
            <a:fillRect/>
          </a:stretch>
        </p:blipFill>
        <p:spPr>
          <a:xfrm>
            <a:off x="7380312" y="188640"/>
            <a:ext cx="1620000" cy="1145595"/>
          </a:xfrm>
          <a:prstGeom prst="rect">
            <a:avLst/>
          </a:prstGeom>
        </p:spPr>
      </p:pic>
      <p:pic>
        <p:nvPicPr>
          <p:cNvPr id="9" name="Image 8" descr="Logo-Oran.png"/>
          <p:cNvPicPr>
            <a:picLocks noChangeAspect="1"/>
          </p:cNvPicPr>
          <p:nvPr/>
        </p:nvPicPr>
        <p:blipFill>
          <a:blip r:embed="rId5" cstate="print"/>
          <a:stretch>
            <a:fillRect/>
          </a:stretch>
        </p:blipFill>
        <p:spPr>
          <a:xfrm>
            <a:off x="215808" y="116632"/>
            <a:ext cx="2628000" cy="1252391"/>
          </a:xfrm>
          <a:prstGeom prst="rect">
            <a:avLst/>
          </a:prstGeom>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1"/>
          <p:cNvSpPr>
            <a:spLocks noGrp="1" noChangeArrowheads="1"/>
          </p:cNvSpPr>
          <p:nvPr>
            <p:ph type="title"/>
          </p:nvPr>
        </p:nvSpPr>
        <p:spPr>
          <a:xfrm>
            <a:off x="428596" y="214290"/>
            <a:ext cx="7643866" cy="1223963"/>
          </a:xfrm>
        </p:spPr>
        <p:txBody>
          <a:bodyPr lIns="90000" tIns="46800" rIns="90000" bIns="46800" anchor="t"/>
          <a:lstStyle/>
          <a:p>
            <a:pPr eaLnBrk="1" fontAlgn="auto" hangingPunct="1">
              <a:lnSpc>
                <a:spcPct val="93000"/>
              </a:lnSpc>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600" dirty="0" err="1" smtClean="0">
                <a:solidFill>
                  <a:schemeClr val="bg2"/>
                </a:solidFill>
                <a:cs typeface="Arial" charset="0"/>
              </a:rPr>
              <a:t>Capacités</a:t>
            </a:r>
            <a:r>
              <a:rPr lang="en-GB" sz="3600" dirty="0" smtClean="0">
                <a:solidFill>
                  <a:schemeClr val="bg2"/>
                </a:solidFill>
                <a:cs typeface="Arial" charset="0"/>
              </a:rPr>
              <a:t> </a:t>
            </a:r>
            <a:r>
              <a:rPr lang="en-GB" sz="3600" dirty="0" err="1" smtClean="0">
                <a:solidFill>
                  <a:schemeClr val="bg2"/>
                </a:solidFill>
                <a:cs typeface="Arial" charset="0"/>
              </a:rPr>
              <a:t>cognitives</a:t>
            </a:r>
            <a:r>
              <a:rPr lang="en-GB" sz="3600" dirty="0" smtClean="0">
                <a:solidFill>
                  <a:schemeClr val="bg2"/>
                </a:solidFill>
                <a:cs typeface="Arial" charset="0"/>
              </a:rPr>
              <a:t> de la </a:t>
            </a:r>
            <a:r>
              <a:rPr lang="en-GB" sz="3600" dirty="0" err="1" smtClean="0">
                <a:solidFill>
                  <a:schemeClr val="bg2"/>
                </a:solidFill>
                <a:cs typeface="Arial" charset="0"/>
              </a:rPr>
              <a:t>taxonomie</a:t>
            </a:r>
            <a:r>
              <a:rPr lang="en-GB" sz="3600" dirty="0" smtClean="0">
                <a:solidFill>
                  <a:schemeClr val="bg2"/>
                </a:solidFill>
                <a:cs typeface="Arial" charset="0"/>
              </a:rPr>
              <a:t> de Bloom.</a:t>
            </a:r>
          </a:p>
        </p:txBody>
      </p:sp>
      <p:graphicFrame>
        <p:nvGraphicFramePr>
          <p:cNvPr id="12375" name="Group 87"/>
          <p:cNvGraphicFramePr>
            <a:graphicFrameLocks noGrp="1"/>
          </p:cNvGraphicFramePr>
          <p:nvPr>
            <p:ph type="tbl" idx="1"/>
          </p:nvPr>
        </p:nvGraphicFramePr>
        <p:xfrm>
          <a:off x="714375" y="2349500"/>
          <a:ext cx="8055002" cy="3739838"/>
        </p:xfrm>
        <a:graphic>
          <a:graphicData uri="http://schemas.openxmlformats.org/drawingml/2006/table">
            <a:tbl>
              <a:tblPr>
                <a:tableStyleId>{D7AC3CCA-C797-4891-BE02-D94E43425B78}</a:tableStyleId>
              </a:tblPr>
              <a:tblGrid>
                <a:gridCol w="1979566"/>
                <a:gridCol w="6075436"/>
              </a:tblGrid>
              <a:tr h="45720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2400" u="none" strike="noStrike" cap="none" normalizeH="0" baseline="0" dirty="0" smtClean="0">
                          <a:ln>
                            <a:noFill/>
                          </a:ln>
                          <a:effectLst/>
                        </a:rPr>
                        <a:t>Niveau</a:t>
                      </a:r>
                      <a:endParaRPr kumimoji="0" lang="fr-FR" sz="24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2400" u="none" strike="noStrike" cap="none" normalizeH="0" baseline="0" smtClean="0">
                          <a:ln>
                            <a:noFill/>
                          </a:ln>
                          <a:effectLst/>
                        </a:rPr>
                        <a:t>Signification</a:t>
                      </a:r>
                      <a:endParaRPr kumimoji="0" lang="fr-FR" sz="2400" b="0" i="0" u="none" strike="noStrike" cap="none" normalizeH="0" baseline="0" smtClean="0">
                        <a:ln>
                          <a:noFill/>
                        </a:ln>
                        <a:solidFill>
                          <a:schemeClr val="bg2"/>
                        </a:solidFill>
                        <a:effectLst/>
                        <a:latin typeface="Arial" charset="0"/>
                      </a:endParaRPr>
                    </a:p>
                  </a:txBody>
                  <a:tcPr horzOverflow="overflow"/>
                </a:tc>
              </a:tr>
              <a:tr h="4619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Connaître</a:t>
                      </a:r>
                      <a:endParaRPr kumimoji="0" lang="fr-FR" sz="1800" b="0" i="0" u="none" strike="noStrike" cap="none" normalizeH="0" baseline="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Assimiler/mémoriser les informations fournies</a:t>
                      </a:r>
                      <a:endParaRPr kumimoji="0" lang="fr-FR" sz="1800" b="0" i="0" u="none" strike="noStrike" cap="none" normalizeH="0" baseline="0" dirty="0" smtClean="0">
                        <a:ln>
                          <a:noFill/>
                        </a:ln>
                        <a:solidFill>
                          <a:schemeClr val="bg2"/>
                        </a:solidFill>
                        <a:effectLst/>
                        <a:latin typeface="Arial" charset="0"/>
                      </a:endParaRPr>
                    </a:p>
                  </a:txBody>
                  <a:tcPr horzOverflow="overflow"/>
                </a:tc>
              </a:tr>
              <a:tr h="43338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Comprendre</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u="none" strike="noStrike" cap="none" normalizeH="0" baseline="0" smtClean="0">
                          <a:ln>
                            <a:noFill/>
                          </a:ln>
                          <a:effectLst/>
                        </a:rPr>
                        <a:t>Interpréter/élaborer les informations fournies</a:t>
                      </a:r>
                      <a:endParaRPr kumimoji="0" lang="fr-FR" sz="1800" b="0" i="0" u="none" strike="noStrike" cap="none" normalizeH="0" baseline="0" smtClean="0">
                        <a:ln>
                          <a:noFill/>
                        </a:ln>
                        <a:solidFill>
                          <a:schemeClr val="bg2"/>
                        </a:solidFill>
                        <a:effectLst/>
                        <a:latin typeface="Arial" charset="0"/>
                      </a:endParaRPr>
                    </a:p>
                  </a:txBody>
                  <a:tcPr horzOverflow="overflow"/>
                </a:tc>
              </a:tr>
              <a:tr h="512767">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Appliquer</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25000"/>
                        </a:lnSpc>
                        <a:spcBef>
                          <a:spcPct val="50000"/>
                        </a:spcBef>
                        <a:spcAft>
                          <a:spcPct val="0"/>
                        </a:spcAft>
                        <a:buClrTx/>
                        <a:buSzTx/>
                        <a:buFontTx/>
                        <a:buNone/>
                        <a:tabLst/>
                      </a:pPr>
                      <a:r>
                        <a:rPr kumimoji="0" lang="fr-FR" sz="1800" u="none" strike="noStrike" cap="none" normalizeH="0" baseline="0" dirty="0" smtClean="0">
                          <a:ln>
                            <a:noFill/>
                          </a:ln>
                          <a:effectLst/>
                        </a:rPr>
                        <a:t>Capacité d’appliquer un principe acquit à un autre contexte</a:t>
                      </a:r>
                      <a:endParaRPr kumimoji="0" lang="fr-FR" sz="1800" b="0" i="0" u="none" strike="noStrike" cap="none" normalizeH="0" baseline="0" dirty="0" smtClean="0">
                        <a:ln>
                          <a:noFill/>
                        </a:ln>
                        <a:solidFill>
                          <a:schemeClr val="bg2"/>
                        </a:solidFill>
                        <a:effectLst/>
                        <a:latin typeface="Arial" charset="0"/>
                      </a:endParaRPr>
                    </a:p>
                  </a:txBody>
                  <a:tcPr horzOverflow="overflow"/>
                </a:tc>
              </a:tr>
              <a:tr h="6143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Analyser</a:t>
                      </a:r>
                      <a:endParaRPr kumimoji="0" lang="fr-FR" sz="1800" b="0" i="0" u="none" strike="noStrike" cap="none" normalizeH="0" baseline="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Capacité de décomposer les connaissances acquises et de comprendre les relations qui existent entre elles</a:t>
                      </a:r>
                      <a:endParaRPr kumimoji="0" lang="fr-FR" sz="1800" b="0" i="0" u="none" strike="noStrike" cap="none" normalizeH="0" baseline="0" smtClean="0">
                        <a:ln>
                          <a:noFill/>
                        </a:ln>
                        <a:solidFill>
                          <a:schemeClr val="bg2"/>
                        </a:solidFill>
                        <a:effectLst/>
                        <a:latin typeface="Arial" charset="0"/>
                      </a:endParaRPr>
                    </a:p>
                  </a:txBody>
                  <a:tcPr horzOverflow="overflow"/>
                </a:tc>
              </a:tr>
              <a:tr h="712788">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Synthétiser</a:t>
                      </a:r>
                      <a:endParaRPr kumimoji="0" lang="fr-FR" sz="1800" b="0" i="0" u="none" strike="noStrike" cap="none" normalizeH="0" baseline="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25000"/>
                        </a:lnSpc>
                        <a:spcBef>
                          <a:spcPct val="50000"/>
                        </a:spcBef>
                        <a:spcAft>
                          <a:spcPct val="0"/>
                        </a:spcAft>
                        <a:buClrTx/>
                        <a:buSzTx/>
                        <a:buFontTx/>
                        <a:buNone/>
                        <a:tabLst/>
                      </a:pPr>
                      <a:r>
                        <a:rPr kumimoji="0" lang="fr-FR" sz="1800" u="none" strike="noStrike" cap="none" normalizeH="0" baseline="0" smtClean="0">
                          <a:ln>
                            <a:noFill/>
                          </a:ln>
                          <a:effectLst/>
                        </a:rPr>
                        <a:t>Capacité de regrouper les connaissances acquises et de comprendre les relations qui existent entre elles </a:t>
                      </a:r>
                      <a:endParaRPr kumimoji="0" lang="fr-FR" sz="1800" b="0" i="0" u="none" strike="noStrike" cap="none" normalizeH="0" baseline="0" smtClean="0">
                        <a:ln>
                          <a:noFill/>
                        </a:ln>
                        <a:solidFill>
                          <a:schemeClr val="bg2"/>
                        </a:solidFill>
                        <a:effectLst/>
                        <a:latin typeface="Arial" charset="0"/>
                      </a:endParaRPr>
                    </a:p>
                  </a:txBody>
                  <a:tcPr horzOverflow="overflow"/>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Evaluer</a:t>
                      </a:r>
                      <a:endParaRPr kumimoji="0" lang="fr-FR" sz="1800" b="0" i="0" u="none" strike="noStrike" cap="none" normalizeH="0" baseline="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25000"/>
                        </a:lnSpc>
                        <a:spcBef>
                          <a:spcPct val="50000"/>
                        </a:spcBef>
                        <a:spcAft>
                          <a:spcPct val="0"/>
                        </a:spcAft>
                        <a:buClrTx/>
                        <a:buSzTx/>
                        <a:buFontTx/>
                        <a:buNone/>
                        <a:tabLst/>
                      </a:pPr>
                      <a:r>
                        <a:rPr kumimoji="0" lang="fr-FR" sz="1800" u="none" strike="noStrike" cap="none" normalizeH="0" baseline="0" dirty="0" smtClean="0">
                          <a:ln>
                            <a:noFill/>
                          </a:ln>
                          <a:effectLst/>
                        </a:rPr>
                        <a:t>Capacité d’analyser et d’exprimer un jugement </a:t>
                      </a:r>
                      <a:endParaRPr kumimoji="0" lang="fr-FR" sz="1800" b="0" i="0" u="none" strike="noStrike" cap="none" normalizeH="0" baseline="0" dirty="0" smtClean="0">
                        <a:ln>
                          <a:noFill/>
                        </a:ln>
                        <a:solidFill>
                          <a:schemeClr val="bg2"/>
                        </a:solidFill>
                        <a:effectLst/>
                        <a:latin typeface="Arial" charset="0"/>
                      </a:endParaRPr>
                    </a:p>
                  </a:txBody>
                  <a:tcPr horzOverflow="overflow"/>
                </a:tc>
              </a:tr>
            </a:tbl>
          </a:graphicData>
        </a:graphic>
      </p:graphicFrame>
      <p:sp>
        <p:nvSpPr>
          <p:cNvPr id="14338" name="Espace réservé du numéro de diapositive 4"/>
          <p:cNvSpPr>
            <a:spLocks noGrp="1"/>
          </p:cNvSpPr>
          <p:nvPr>
            <p:ph type="sldNum" sz="quarter" idx="12"/>
          </p:nvPr>
        </p:nvSpPr>
        <p:spPr/>
        <p:txBody>
          <a:bodyPr/>
          <a:lstStyle/>
          <a:p>
            <a:pPr>
              <a:defRPr/>
            </a:pPr>
            <a:fld id="{9EED9185-4F99-4269-9305-4BC65051FAFB}" type="slidenum">
              <a:rPr lang="en-US"/>
              <a:pPr>
                <a:defRPr/>
              </a:pPr>
              <a:t>10</a:t>
            </a:fld>
            <a:endParaRPr lang="en-US"/>
          </a:p>
        </p:txBody>
      </p:sp>
      <p:sp>
        <p:nvSpPr>
          <p:cNvPr id="7" name="Bulle ronde 6"/>
          <p:cNvSpPr/>
          <p:nvPr/>
        </p:nvSpPr>
        <p:spPr>
          <a:xfrm>
            <a:off x="785813" y="1571625"/>
            <a:ext cx="4214812" cy="785813"/>
          </a:xfrm>
          <a:prstGeom prst="wedgeEllipseCallout">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6 niveaux cognitifs</a:t>
            </a:r>
          </a:p>
        </p:txBody>
      </p:sp>
      <p:sp>
        <p:nvSpPr>
          <p:cNvPr id="8" name="Bulle ronde 7"/>
          <p:cNvSpPr/>
          <p:nvPr/>
        </p:nvSpPr>
        <p:spPr>
          <a:xfrm>
            <a:off x="71438" y="2786063"/>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1</a:t>
            </a:r>
          </a:p>
        </p:txBody>
      </p:sp>
      <p:sp>
        <p:nvSpPr>
          <p:cNvPr id="9" name="Bulle ronde 8"/>
          <p:cNvSpPr/>
          <p:nvPr/>
        </p:nvSpPr>
        <p:spPr>
          <a:xfrm>
            <a:off x="71438" y="3214688"/>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2</a:t>
            </a:r>
          </a:p>
        </p:txBody>
      </p:sp>
      <p:sp>
        <p:nvSpPr>
          <p:cNvPr id="10" name="Bulle ronde 9"/>
          <p:cNvSpPr/>
          <p:nvPr/>
        </p:nvSpPr>
        <p:spPr>
          <a:xfrm>
            <a:off x="71438" y="3643313"/>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3</a:t>
            </a:r>
          </a:p>
        </p:txBody>
      </p:sp>
      <p:sp>
        <p:nvSpPr>
          <p:cNvPr id="11" name="Bulle ronde 10"/>
          <p:cNvSpPr/>
          <p:nvPr/>
        </p:nvSpPr>
        <p:spPr>
          <a:xfrm>
            <a:off x="71438" y="4214813"/>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4</a:t>
            </a:r>
          </a:p>
        </p:txBody>
      </p:sp>
      <p:sp>
        <p:nvSpPr>
          <p:cNvPr id="12" name="Bulle ronde 11"/>
          <p:cNvSpPr/>
          <p:nvPr/>
        </p:nvSpPr>
        <p:spPr>
          <a:xfrm>
            <a:off x="71438" y="4929188"/>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5</a:t>
            </a:r>
          </a:p>
        </p:txBody>
      </p:sp>
      <p:sp>
        <p:nvSpPr>
          <p:cNvPr id="13" name="Bulle ronde 12"/>
          <p:cNvSpPr/>
          <p:nvPr/>
        </p:nvSpPr>
        <p:spPr>
          <a:xfrm>
            <a:off x="71438" y="5500688"/>
            <a:ext cx="571500" cy="428625"/>
          </a:xfrm>
          <a:prstGeom prst="wedgeEllipseCallout">
            <a:avLst>
              <a:gd name="adj1" fmla="val 68056"/>
              <a:gd name="adj2" fmla="val 33529"/>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dirty="0"/>
              <a:t>6</a:t>
            </a:r>
          </a:p>
        </p:txBody>
      </p:sp>
      <p:sp>
        <p:nvSpPr>
          <p:cNvPr id="14" name="Rectangle 13"/>
          <p:cNvSpPr/>
          <p:nvPr/>
        </p:nvSpPr>
        <p:spPr>
          <a:xfrm>
            <a:off x="2714625" y="2786063"/>
            <a:ext cx="6072188" cy="500062"/>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5" name="Rectangle 14"/>
          <p:cNvSpPr/>
          <p:nvPr/>
        </p:nvSpPr>
        <p:spPr>
          <a:xfrm>
            <a:off x="2714625" y="3286125"/>
            <a:ext cx="6072188" cy="42862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Rectangle 15"/>
          <p:cNvSpPr/>
          <p:nvPr/>
        </p:nvSpPr>
        <p:spPr>
          <a:xfrm>
            <a:off x="2714625" y="3714750"/>
            <a:ext cx="6072188" cy="500063"/>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7" name="Rectangle 16"/>
          <p:cNvSpPr/>
          <p:nvPr/>
        </p:nvSpPr>
        <p:spPr>
          <a:xfrm>
            <a:off x="2714625" y="4214813"/>
            <a:ext cx="6072188" cy="642937"/>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8" name="Rectangle 17"/>
          <p:cNvSpPr/>
          <p:nvPr/>
        </p:nvSpPr>
        <p:spPr>
          <a:xfrm>
            <a:off x="2714625" y="4857750"/>
            <a:ext cx="6072188" cy="785813"/>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9" name="Rectangle 18"/>
          <p:cNvSpPr/>
          <p:nvPr/>
        </p:nvSpPr>
        <p:spPr>
          <a:xfrm>
            <a:off x="2714625" y="5643563"/>
            <a:ext cx="6072188" cy="42862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0" name="Ellipse 19"/>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95C03C7A-A9C5-4B3A-A1D8-38C67E78DB7F}" type="slidenum">
              <a:rPr lang="fr-FR"/>
              <a:pPr algn="ctr">
                <a:defRPr/>
              </a:pPr>
              <a:t>10</a:t>
            </a:fld>
            <a:endParaRPr lang="fr-FR" dirty="0"/>
          </a:p>
        </p:txBody>
      </p:sp>
      <p:sp>
        <p:nvSpPr>
          <p:cNvPr id="22" name="Flèche vers le bas 21"/>
          <p:cNvSpPr/>
          <p:nvPr/>
        </p:nvSpPr>
        <p:spPr>
          <a:xfrm>
            <a:off x="2000250" y="2786063"/>
            <a:ext cx="714375" cy="321468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3" name="Organigramme : Processus 22"/>
          <p:cNvSpPr/>
          <p:nvPr/>
        </p:nvSpPr>
        <p:spPr>
          <a:xfrm>
            <a:off x="1357313" y="6143625"/>
            <a:ext cx="2071687" cy="50006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800" dirty="0"/>
              <a:t>Niveau le plus haut</a:t>
            </a:r>
          </a:p>
        </p:txBody>
      </p:sp>
      <p:sp>
        <p:nvSpPr>
          <p:cNvPr id="24" name="Organigramme : Processus 23"/>
          <p:cNvSpPr/>
          <p:nvPr/>
        </p:nvSpPr>
        <p:spPr>
          <a:xfrm>
            <a:off x="1214438" y="2286000"/>
            <a:ext cx="2286000" cy="500063"/>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fr-FR" sz="1800" dirty="0"/>
              <a:t>Niveau le plus bas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4)">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4)">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heel(4)">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4)">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heel(4)">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4)">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heel(4)">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heel(4)">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4)">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heel(4)">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heel(4)">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heel(4)">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wheel(4)">
                                      <p:cBhvr>
                                        <p:cTn id="67" dur="500"/>
                                        <p:tgtEl>
                                          <p:spTgt spid="19"/>
                                        </p:tgtEl>
                                      </p:cBhvr>
                                    </p:animEffect>
                                  </p:childTnLst>
                                </p:cTn>
                              </p:par>
                            </p:childTnLst>
                          </p:cTn>
                        </p:par>
                      </p:childTnLst>
                    </p:cTn>
                  </p:par>
                  <p:par>
                    <p:cTn id="68" fill="hold">
                      <p:stCondLst>
                        <p:cond delay="indefinite"/>
                      </p:stCondLst>
                      <p:childTnLst>
                        <p:par>
                          <p:cTn id="69" fill="hold">
                            <p:stCondLst>
                              <p:cond delay="0"/>
                            </p:stCondLst>
                            <p:childTnLst>
                              <p:par>
                                <p:cTn id="70" presetID="8" presetClass="exit" presetSubtype="16" fill="hold" grpId="1" nodeType="clickEffect">
                                  <p:stCondLst>
                                    <p:cond delay="0"/>
                                  </p:stCondLst>
                                  <p:childTnLst>
                                    <p:animEffect transition="out" filter="diamond(in)">
                                      <p:cBhvr>
                                        <p:cTn id="71" dur="500"/>
                                        <p:tgtEl>
                                          <p:spTgt spid="7"/>
                                        </p:tgtEl>
                                      </p:cBhvr>
                                    </p:animEffect>
                                    <p:set>
                                      <p:cBhvr>
                                        <p:cTn id="72" dur="1" fill="hold">
                                          <p:stCondLst>
                                            <p:cond delay="499"/>
                                          </p:stCondLst>
                                        </p:cTn>
                                        <p:tgtEl>
                                          <p:spTgt spid="7"/>
                                        </p:tgtEl>
                                        <p:attrNameLst>
                                          <p:attrName>style.visibility</p:attrName>
                                        </p:attrNameLst>
                                      </p:cBhvr>
                                      <p:to>
                                        <p:strVal val="hidden"/>
                                      </p:to>
                                    </p:set>
                                  </p:childTnLst>
                                </p:cTn>
                              </p:par>
                            </p:childTnLst>
                          </p:cTn>
                        </p:par>
                      </p:childTnLst>
                    </p:cTn>
                  </p:par>
                  <p:par>
                    <p:cTn id="73" fill="hold">
                      <p:stCondLst>
                        <p:cond delay="indefinite"/>
                      </p:stCondLst>
                      <p:childTnLst>
                        <p:par>
                          <p:cTn id="74" fill="hold">
                            <p:stCondLst>
                              <p:cond delay="0"/>
                            </p:stCondLst>
                            <p:childTnLst>
                              <p:par>
                                <p:cTn id="75" presetID="21" presetClass="entr" presetSubtype="4"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Effect transition="in" filter="wheel(4)">
                                      <p:cBhvr>
                                        <p:cTn id="77" dur="500"/>
                                        <p:tgtEl>
                                          <p:spTgt spid="23"/>
                                        </p:tgtEl>
                                      </p:cBhvr>
                                    </p:animEffect>
                                  </p:childTnLst>
                                </p:cTn>
                              </p:par>
                              <p:par>
                                <p:cTn id="78" presetID="21" presetClass="entr" presetSubtype="4"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wheel(4)">
                                      <p:cBhvr>
                                        <p:cTn id="80" dur="500"/>
                                        <p:tgtEl>
                                          <p:spTgt spid="22"/>
                                        </p:tgtEl>
                                      </p:cBhvr>
                                    </p:animEffect>
                                  </p:childTnLst>
                                </p:cTn>
                              </p:par>
                              <p:par>
                                <p:cTn id="81" presetID="21" presetClass="entr" presetSubtype="4" fill="hold" grpId="0" nodeType="with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wheel(4)">
                                      <p:cBhvr>
                                        <p:cTn id="83"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2" grpId="0" animBg="1"/>
      <p:bldP spid="23" grpId="0" animBg="1"/>
      <p:bldP spid="24"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3" name="Rectangle 2"/>
          <p:cNvSpPr>
            <a:spLocks noGrp="1" noChangeArrowheads="1"/>
          </p:cNvSpPr>
          <p:nvPr>
            <p:ph type="title"/>
          </p:nvPr>
        </p:nvSpPr>
        <p:spPr>
          <a:xfrm>
            <a:off x="285720" y="142852"/>
            <a:ext cx="7786742" cy="1223963"/>
          </a:xfrm>
        </p:spPr>
        <p:txBody>
          <a:bodyPr lIns="90000" tIns="46800" rIns="90000" bIns="46800" anchor="t"/>
          <a:lstStyle/>
          <a:p>
            <a:pPr eaLnBrk="1" fontAlgn="auto" hangingPunct="1">
              <a:lnSpc>
                <a:spcPct val="93000"/>
              </a:lnSpc>
              <a:spcAft>
                <a:spcPts val="0"/>
              </a:spcAft>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600" dirty="0" err="1" smtClean="0">
                <a:solidFill>
                  <a:schemeClr val="bg2"/>
                </a:solidFill>
                <a:cs typeface="Arial" charset="0"/>
              </a:rPr>
              <a:t>Capacités</a:t>
            </a:r>
            <a:r>
              <a:rPr lang="en-GB" sz="3600" dirty="0" smtClean="0">
                <a:solidFill>
                  <a:schemeClr val="bg2"/>
                </a:solidFill>
                <a:cs typeface="Arial" charset="0"/>
              </a:rPr>
              <a:t> </a:t>
            </a:r>
            <a:r>
              <a:rPr lang="en-GB" sz="3600" dirty="0" err="1" smtClean="0">
                <a:solidFill>
                  <a:schemeClr val="bg2"/>
                </a:solidFill>
                <a:cs typeface="Arial" charset="0"/>
              </a:rPr>
              <a:t>cognitives</a:t>
            </a:r>
            <a:r>
              <a:rPr lang="en-GB" sz="3600" dirty="0" smtClean="0">
                <a:solidFill>
                  <a:schemeClr val="bg2"/>
                </a:solidFill>
                <a:cs typeface="Arial" charset="0"/>
              </a:rPr>
              <a:t> de la </a:t>
            </a:r>
            <a:r>
              <a:rPr lang="en-GB" sz="3600" dirty="0" err="1" smtClean="0">
                <a:solidFill>
                  <a:schemeClr val="bg2"/>
                </a:solidFill>
                <a:cs typeface="Arial" charset="0"/>
              </a:rPr>
              <a:t>taxonomie</a:t>
            </a:r>
            <a:r>
              <a:rPr lang="en-GB" sz="3600" dirty="0" smtClean="0">
                <a:solidFill>
                  <a:schemeClr val="bg2"/>
                </a:solidFill>
                <a:cs typeface="Arial" charset="0"/>
              </a:rPr>
              <a:t> de Bloom.</a:t>
            </a:r>
          </a:p>
        </p:txBody>
      </p:sp>
      <p:graphicFrame>
        <p:nvGraphicFramePr>
          <p:cNvPr id="102459" name="Group 59"/>
          <p:cNvGraphicFramePr>
            <a:graphicFrameLocks noGrp="1"/>
          </p:cNvGraphicFramePr>
          <p:nvPr>
            <p:ph type="tbl" idx="1"/>
          </p:nvPr>
        </p:nvGraphicFramePr>
        <p:xfrm>
          <a:off x="468313" y="2308225"/>
          <a:ext cx="8229600" cy="3906839"/>
        </p:xfrm>
        <a:graphic>
          <a:graphicData uri="http://schemas.openxmlformats.org/drawingml/2006/table">
            <a:tbl>
              <a:tblPr>
                <a:tableStyleId>{D7AC3CCA-C797-4891-BE02-D94E43425B78}</a:tableStyleId>
              </a:tblPr>
              <a:tblGrid>
                <a:gridCol w="2074862"/>
                <a:gridCol w="6154738"/>
              </a:tblGrid>
              <a:tr h="43180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2400" u="none" strike="noStrike" cap="none" normalizeH="0" baseline="0" dirty="0" smtClean="0">
                          <a:ln>
                            <a:noFill/>
                          </a:ln>
                          <a:effectLst/>
                        </a:rPr>
                        <a:t>Verbe</a:t>
                      </a:r>
                      <a:endParaRPr kumimoji="0" lang="fr-FR" sz="24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2400" u="none" strike="noStrike" cap="none" normalizeH="0" baseline="0" dirty="0" smtClean="0">
                          <a:ln>
                            <a:noFill/>
                          </a:ln>
                          <a:effectLst/>
                        </a:rPr>
                        <a:t>Exemples de verbes d’action</a:t>
                      </a:r>
                      <a:endParaRPr kumimoji="0" lang="fr-FR" sz="2400" b="0" i="0" u="none" strike="noStrike" cap="none" normalizeH="0" baseline="0" dirty="0" smtClean="0">
                        <a:ln>
                          <a:noFill/>
                        </a:ln>
                        <a:solidFill>
                          <a:schemeClr val="bg2"/>
                        </a:solidFill>
                        <a:effectLst/>
                        <a:latin typeface="Arial" charset="0"/>
                      </a:endParaRPr>
                    </a:p>
                  </a:txBody>
                  <a:tcPr horzOverflow="overflow"/>
                </a:tc>
              </a:tr>
              <a:tr h="44767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Connaître</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Définir, étiqueter, nommer, cerner, répéter, ...</a:t>
                      </a:r>
                      <a:endParaRPr kumimoji="0" lang="fr-FR" sz="1800" b="0" i="0" u="none" strike="noStrike" cap="none" normalizeH="0" baseline="0" dirty="0" smtClean="0">
                        <a:ln>
                          <a:noFill/>
                        </a:ln>
                        <a:solidFill>
                          <a:schemeClr val="bg2"/>
                        </a:solidFill>
                        <a:effectLst/>
                        <a:latin typeface="Arial" charset="0"/>
                      </a:endParaRPr>
                    </a:p>
                  </a:txBody>
                  <a:tcPr horzOverflow="overflow"/>
                </a:tc>
              </a:tr>
              <a:tr h="6858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Comprendre</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Prévoir, associer, estimer, différencier, extrapoler, résumer, décrire, interpréter, ...</a:t>
                      </a:r>
                      <a:endParaRPr kumimoji="0" lang="fr-FR" sz="1800" b="0" i="0" u="none" strike="noStrike" cap="none" normalizeH="0" baseline="0" smtClean="0">
                        <a:ln>
                          <a:noFill/>
                        </a:ln>
                        <a:solidFill>
                          <a:schemeClr val="bg2"/>
                        </a:solidFill>
                        <a:effectLst/>
                        <a:latin typeface="Arial" charset="0"/>
                      </a:endParaRPr>
                    </a:p>
                  </a:txBody>
                  <a:tcPr horzOverflow="overflow"/>
                </a:tc>
              </a:tr>
              <a:tr h="5000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Appliquer</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Démontrer, compléter, illustrer, montrer, examiner, ...</a:t>
                      </a:r>
                      <a:endParaRPr kumimoji="0" lang="fr-FR" sz="1800" b="0" i="0" u="none" strike="noStrike" cap="none" normalizeH="0" baseline="0" smtClean="0">
                        <a:ln>
                          <a:noFill/>
                        </a:ln>
                        <a:solidFill>
                          <a:schemeClr val="bg2"/>
                        </a:solidFill>
                        <a:effectLst/>
                        <a:latin typeface="Arial" charset="0"/>
                      </a:endParaRPr>
                    </a:p>
                  </a:txBody>
                  <a:tcPr horzOverflow="overflow"/>
                </a:tc>
              </a:tr>
              <a:tr h="68421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Analyser</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Séparer, mettre en ordre, expliquer, établir des rapports, diviser, comparer, ...</a:t>
                      </a:r>
                      <a:endParaRPr kumimoji="0" lang="fr-FR" sz="1800" b="0" i="0" u="none" strike="noStrike" cap="none" normalizeH="0" baseline="0" smtClean="0">
                        <a:ln>
                          <a:noFill/>
                        </a:ln>
                        <a:solidFill>
                          <a:schemeClr val="bg2"/>
                        </a:solidFill>
                        <a:effectLst/>
                        <a:latin typeface="Arial" charset="0"/>
                      </a:endParaRPr>
                    </a:p>
                  </a:txBody>
                  <a:tcPr horzOverflow="overflow"/>
                </a:tc>
              </a:tr>
              <a:tr h="682625">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Synthétiser</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smtClean="0">
                          <a:ln>
                            <a:noFill/>
                          </a:ln>
                          <a:effectLst/>
                        </a:rPr>
                        <a:t>Conjuguer, intégrer, réarranger, substituer, planifier, créer, ...</a:t>
                      </a:r>
                      <a:endParaRPr kumimoji="0" lang="fr-FR" sz="1800" b="0" i="0" u="none" strike="noStrike" cap="none" normalizeH="0" baseline="0" smtClean="0">
                        <a:ln>
                          <a:noFill/>
                        </a:ln>
                        <a:solidFill>
                          <a:schemeClr val="bg2"/>
                        </a:solidFill>
                        <a:effectLst/>
                        <a:latin typeface="Arial" charset="0"/>
                      </a:endParaRPr>
                    </a:p>
                  </a:txBody>
                  <a:tcPr horzOverflow="overflow"/>
                </a:tc>
              </a:tr>
              <a:tr h="449263">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          Evaluer</a:t>
                      </a:r>
                      <a:endParaRPr kumimoji="0" lang="fr-FR" sz="1800" b="0" i="0" u="none" strike="noStrike" cap="none" normalizeH="0" baseline="0" dirty="0" smtClean="0">
                        <a:ln>
                          <a:noFill/>
                        </a:ln>
                        <a:solidFill>
                          <a:schemeClr val="bg2"/>
                        </a:solidFill>
                        <a:effectLst/>
                        <a:latin typeface="Arial" charset="0"/>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fr-FR" sz="1800" u="none" strike="noStrike" cap="none" normalizeH="0" baseline="0" dirty="0" smtClean="0">
                          <a:ln>
                            <a:noFill/>
                          </a:ln>
                          <a:effectLst/>
                        </a:rPr>
                        <a:t>Décider, noter, tester, mesurer, recommander, ...</a:t>
                      </a:r>
                      <a:endParaRPr kumimoji="0" lang="fr-FR" sz="1800" b="0" i="0" u="none" strike="noStrike" cap="none" normalizeH="0" baseline="0" dirty="0" smtClean="0">
                        <a:ln>
                          <a:noFill/>
                        </a:ln>
                        <a:solidFill>
                          <a:schemeClr val="bg2"/>
                        </a:solidFill>
                        <a:effectLst/>
                        <a:latin typeface="Arial" charset="0"/>
                      </a:endParaRPr>
                    </a:p>
                  </a:txBody>
                  <a:tcPr horzOverflow="overflow"/>
                </a:tc>
              </a:tr>
            </a:tbl>
          </a:graphicData>
        </a:graphic>
      </p:graphicFrame>
      <p:sp>
        <p:nvSpPr>
          <p:cNvPr id="15362" name="Espace réservé du numéro de diapositive 4"/>
          <p:cNvSpPr>
            <a:spLocks noGrp="1"/>
          </p:cNvSpPr>
          <p:nvPr>
            <p:ph type="sldNum" sz="quarter" idx="12"/>
          </p:nvPr>
        </p:nvSpPr>
        <p:spPr/>
        <p:txBody>
          <a:bodyPr/>
          <a:lstStyle/>
          <a:p>
            <a:pPr>
              <a:defRPr/>
            </a:pPr>
            <a:fld id="{05327933-7BCE-46A7-9674-9C1218D52CF0}" type="slidenum">
              <a:rPr lang="en-US"/>
              <a:pPr>
                <a:defRPr/>
              </a:pPr>
              <a:t>11</a:t>
            </a:fld>
            <a:endParaRPr lang="en-US"/>
          </a:p>
        </p:txBody>
      </p:sp>
      <p:sp>
        <p:nvSpPr>
          <p:cNvPr id="7" name="Bulle ronde 6"/>
          <p:cNvSpPr/>
          <p:nvPr/>
        </p:nvSpPr>
        <p:spPr>
          <a:xfrm>
            <a:off x="785813" y="1571625"/>
            <a:ext cx="5429250" cy="785813"/>
          </a:xfrm>
          <a:prstGeom prst="wedgeEllipseCallout">
            <a:avLst>
              <a:gd name="adj1" fmla="val -37467"/>
              <a:gd name="adj2" fmla="val 55317"/>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r>
              <a:rPr lang="fr-FR" sz="1800" dirty="0"/>
              <a:t>Les capacités cognitives peuvent être exprimées à l’aide de verbe d’action</a:t>
            </a:r>
          </a:p>
        </p:txBody>
      </p:sp>
      <p:sp>
        <p:nvSpPr>
          <p:cNvPr id="8" name="Flèche droite à entaille 7"/>
          <p:cNvSpPr/>
          <p:nvPr/>
        </p:nvSpPr>
        <p:spPr>
          <a:xfrm>
            <a:off x="500063" y="2857500"/>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9" name="Flèche droite à entaille 8"/>
          <p:cNvSpPr/>
          <p:nvPr/>
        </p:nvSpPr>
        <p:spPr>
          <a:xfrm>
            <a:off x="500063" y="3286125"/>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0" name="Flèche droite à entaille 9"/>
          <p:cNvSpPr/>
          <p:nvPr/>
        </p:nvSpPr>
        <p:spPr>
          <a:xfrm>
            <a:off x="500063" y="3929063"/>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1" name="Flèche droite à entaille 10"/>
          <p:cNvSpPr/>
          <p:nvPr/>
        </p:nvSpPr>
        <p:spPr>
          <a:xfrm>
            <a:off x="500063" y="4429125"/>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2" name="Flèche droite à entaille 11"/>
          <p:cNvSpPr/>
          <p:nvPr/>
        </p:nvSpPr>
        <p:spPr>
          <a:xfrm>
            <a:off x="500063" y="5143500"/>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3" name="Flèche droite à entaille 12"/>
          <p:cNvSpPr/>
          <p:nvPr/>
        </p:nvSpPr>
        <p:spPr>
          <a:xfrm>
            <a:off x="500063" y="5786438"/>
            <a:ext cx="428625" cy="285750"/>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14" name="Rectangle 13"/>
          <p:cNvSpPr/>
          <p:nvPr/>
        </p:nvSpPr>
        <p:spPr>
          <a:xfrm>
            <a:off x="2571750" y="2786063"/>
            <a:ext cx="6143625" cy="42862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5" name="Rectangle 14"/>
          <p:cNvSpPr/>
          <p:nvPr/>
        </p:nvSpPr>
        <p:spPr>
          <a:xfrm>
            <a:off x="2571750" y="3214688"/>
            <a:ext cx="6143625" cy="71437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6" name="Rectangle 15"/>
          <p:cNvSpPr/>
          <p:nvPr/>
        </p:nvSpPr>
        <p:spPr>
          <a:xfrm>
            <a:off x="2571750" y="3929063"/>
            <a:ext cx="6143625" cy="42862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7" name="Rectangle 16"/>
          <p:cNvSpPr/>
          <p:nvPr/>
        </p:nvSpPr>
        <p:spPr>
          <a:xfrm>
            <a:off x="2571750" y="4357688"/>
            <a:ext cx="6143625" cy="71437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8" name="Rectangle 17"/>
          <p:cNvSpPr/>
          <p:nvPr/>
        </p:nvSpPr>
        <p:spPr>
          <a:xfrm>
            <a:off x="2571750" y="5072063"/>
            <a:ext cx="6143625" cy="71437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19" name="Rectangle 18"/>
          <p:cNvSpPr/>
          <p:nvPr/>
        </p:nvSpPr>
        <p:spPr>
          <a:xfrm>
            <a:off x="2571750" y="5786438"/>
            <a:ext cx="6143625" cy="428625"/>
          </a:xfrm>
          <a:prstGeom prst="rect">
            <a:avLst/>
          </a:prstGeom>
          <a:solidFill>
            <a:srgbClr val="53548A">
              <a:alpha val="25882"/>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0" name="Ellipse 19"/>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31656E11-0773-4AFE-A69E-07C38F6352F2}" type="slidenum">
              <a:rPr lang="fr-FR"/>
              <a:pPr algn="ctr">
                <a:defRPr/>
              </a:pPr>
              <a:t>11</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4)">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heel(4)">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wheel(4)">
                                      <p:cBhvr>
                                        <p:cTn id="17" dur="500"/>
                                        <p:tgtEl>
                                          <p:spTgt spid="1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heel(4)">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animEffect transition="in" filter="wheel(4)">
                                      <p:cBhvr>
                                        <p:cTn id="27" dur="500"/>
                                        <p:tgtEl>
                                          <p:spTgt spid="15"/>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heel(4)">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wheel(4)">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wheel(4)">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4"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wheel(4)">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21" presetClass="entr" presetSubtype="4"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wheel(4)">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21" presetClass="entr" presetSubtype="4"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wheel(4)">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21" presetClass="entr" presetSubtype="4" fill="hold" grpId="0" nodeType="click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wheel(4)">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21" presetClass="entr" presetSubtype="4" fill="hold" grpId="0" nodeType="clickEffect">
                                  <p:stCondLst>
                                    <p:cond delay="0"/>
                                  </p:stCondLst>
                                  <p:childTnLst>
                                    <p:set>
                                      <p:cBhvr>
                                        <p:cTn id="66" dur="1" fill="hold">
                                          <p:stCondLst>
                                            <p:cond delay="0"/>
                                          </p:stCondLst>
                                        </p:cTn>
                                        <p:tgtEl>
                                          <p:spTgt spid="19"/>
                                        </p:tgtEl>
                                        <p:attrNameLst>
                                          <p:attrName>style.visibility</p:attrName>
                                        </p:attrNameLst>
                                      </p:cBhvr>
                                      <p:to>
                                        <p:strVal val="visible"/>
                                      </p:to>
                                    </p:set>
                                    <p:animEffect transition="in" filter="wheel(4)">
                                      <p:cBhvr>
                                        <p:cTn id="67"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428596" y="285728"/>
            <a:ext cx="8229600" cy="992187"/>
          </a:xfrm>
        </p:spPr>
        <p:txBody>
          <a:bodyPr/>
          <a:lstStyle/>
          <a:p>
            <a:pPr eaLnBrk="1" fontAlgn="auto" hangingPunct="1">
              <a:spcAft>
                <a:spcPts val="0"/>
              </a:spcAft>
              <a:defRPr/>
            </a:pPr>
            <a:r>
              <a:rPr lang="fr-FR" dirty="0" smtClean="0">
                <a:solidFill>
                  <a:schemeClr val="bg2"/>
                </a:solidFill>
              </a:rPr>
              <a:t>Erreurs à éviter</a:t>
            </a:r>
          </a:p>
        </p:txBody>
      </p:sp>
      <p:sp>
        <p:nvSpPr>
          <p:cNvPr id="16388" name="Rectangle 3"/>
          <p:cNvSpPr>
            <a:spLocks noGrp="1" noChangeArrowheads="1"/>
          </p:cNvSpPr>
          <p:nvPr>
            <p:ph idx="1"/>
          </p:nvPr>
        </p:nvSpPr>
        <p:spPr>
          <a:xfrm>
            <a:off x="485775" y="2160588"/>
            <a:ext cx="8229600" cy="4625975"/>
          </a:xfrm>
        </p:spPr>
        <p:txBody>
          <a:bodyPr/>
          <a:lstStyle/>
          <a:p>
            <a:pPr eaLnBrk="1" hangingPunct="1">
              <a:lnSpc>
                <a:spcPct val="90000"/>
              </a:lnSpc>
            </a:pPr>
            <a:r>
              <a:rPr lang="fr-FR" sz="2400" smtClean="0"/>
              <a:t>Ne pas focaliser l’objectif sur le processus d’apprentissage (exemple: l’étudiant apprendra les concepts liés à …)</a:t>
            </a:r>
          </a:p>
          <a:p>
            <a:pPr eaLnBrk="1" hangingPunct="1">
              <a:lnSpc>
                <a:spcPct val="90000"/>
              </a:lnSpc>
            </a:pPr>
            <a:endParaRPr lang="fr-FR" sz="2400" smtClean="0"/>
          </a:p>
          <a:p>
            <a:pPr eaLnBrk="1" hangingPunct="1">
              <a:lnSpc>
                <a:spcPct val="90000"/>
              </a:lnSpc>
            </a:pPr>
            <a:r>
              <a:rPr lang="fr-FR" sz="2400" smtClean="0"/>
              <a:t>Ne pas substituer l’objectif d’apprentissage avec le   titre du sujet traité (exemple: «La photosynthèse»)</a:t>
            </a:r>
          </a:p>
          <a:p>
            <a:pPr eaLnBrk="1" hangingPunct="1">
              <a:lnSpc>
                <a:spcPct val="90000"/>
              </a:lnSpc>
            </a:pPr>
            <a:endParaRPr lang="fr-FR" sz="2400" smtClean="0"/>
          </a:p>
          <a:p>
            <a:pPr eaLnBrk="1" hangingPunct="1">
              <a:lnSpc>
                <a:spcPct val="90000"/>
              </a:lnSpc>
            </a:pPr>
            <a:r>
              <a:rPr lang="fr-FR" sz="2400" smtClean="0"/>
              <a:t>Ne jamais inclure deux objectifs dans la même affirmation (exemple : L’étudiant sera capable de   reconnaître et d’appliquer le principe…)</a:t>
            </a:r>
          </a:p>
        </p:txBody>
      </p:sp>
      <p:sp>
        <p:nvSpPr>
          <p:cNvPr id="16386" name="Espace réservé du numéro de diapositive 4"/>
          <p:cNvSpPr>
            <a:spLocks noGrp="1"/>
          </p:cNvSpPr>
          <p:nvPr>
            <p:ph type="sldNum" sz="quarter" idx="12"/>
          </p:nvPr>
        </p:nvSpPr>
        <p:spPr/>
        <p:txBody>
          <a:bodyPr/>
          <a:lstStyle/>
          <a:p>
            <a:pPr>
              <a:defRPr/>
            </a:pPr>
            <a:fld id="{74285753-EC9C-41FF-BEEE-8CBEA0473EA8}" type="slidenum">
              <a:rPr lang="en-US"/>
              <a:pPr>
                <a:defRPr/>
              </a:pPr>
              <a:t>12</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3EDC828D-9E01-4B0B-B06F-EE1F0CD0AD3C}" type="slidenum">
              <a:rPr lang="fr-FR"/>
              <a:pPr algn="ctr">
                <a:defRPr/>
              </a:pPr>
              <a:t>12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6388">
                                            <p:txEl>
                                              <p:pRg st="0" end="0"/>
                                            </p:txEl>
                                          </p:spTgt>
                                        </p:tgtEl>
                                        <p:attrNameLst>
                                          <p:attrName>style.visibility</p:attrName>
                                        </p:attrNameLst>
                                      </p:cBhvr>
                                      <p:to>
                                        <p:strVal val="visible"/>
                                      </p:to>
                                    </p:set>
                                    <p:animEffect transition="in" filter="wheel(4)">
                                      <p:cBhvr>
                                        <p:cTn id="7" dur="500"/>
                                        <p:tgtEl>
                                          <p:spTgt spid="163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6388">
                                            <p:txEl>
                                              <p:pRg st="2" end="2"/>
                                            </p:txEl>
                                          </p:spTgt>
                                        </p:tgtEl>
                                        <p:attrNameLst>
                                          <p:attrName>style.visibility</p:attrName>
                                        </p:attrNameLst>
                                      </p:cBhvr>
                                      <p:to>
                                        <p:strVal val="visible"/>
                                      </p:to>
                                    </p:set>
                                    <p:animEffect transition="in" filter="wheel(4)">
                                      <p:cBhvr>
                                        <p:cTn id="12" dur="500"/>
                                        <p:tgtEl>
                                          <p:spTgt spid="16388">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6388">
                                            <p:txEl>
                                              <p:pRg st="4" end="4"/>
                                            </p:txEl>
                                          </p:spTgt>
                                        </p:tgtEl>
                                        <p:attrNameLst>
                                          <p:attrName>style.visibility</p:attrName>
                                        </p:attrNameLst>
                                      </p:cBhvr>
                                      <p:to>
                                        <p:strVal val="visible"/>
                                      </p:to>
                                    </p:set>
                                    <p:animEffect transition="in" filter="wheel(4)">
                                      <p:cBhvr>
                                        <p:cTn id="17" dur="500"/>
                                        <p:tgtEl>
                                          <p:spTgt spid="1638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8"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7" name="Rectangle 5"/>
          <p:cNvSpPr>
            <a:spLocks noGrp="1" noChangeArrowheads="1"/>
          </p:cNvSpPr>
          <p:nvPr>
            <p:ph type="title"/>
          </p:nvPr>
        </p:nvSpPr>
        <p:spPr>
          <a:xfrm>
            <a:off x="285720" y="285728"/>
            <a:ext cx="8193087" cy="1004888"/>
          </a:xfrm>
        </p:spPr>
        <p:txBody>
          <a:bodyPr lIns="90000" tIns="46800" rIns="90000" bIns="46800"/>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400" dirty="0" smtClean="0">
                <a:solidFill>
                  <a:schemeClr val="bg2"/>
                </a:solidFill>
                <a:latin typeface="Gill Sans" pitchFamily="32" charset="0"/>
              </a:rPr>
              <a:t>Fonctions des </a:t>
            </a:r>
            <a:r>
              <a:rPr lang="en-GB" sz="4400" dirty="0" err="1" smtClean="0">
                <a:solidFill>
                  <a:schemeClr val="bg2"/>
                </a:solidFill>
                <a:latin typeface="Gill Sans" pitchFamily="32" charset="0"/>
              </a:rPr>
              <a:t>objectifs</a:t>
            </a:r>
            <a:r>
              <a:rPr lang="en-GB" sz="4400" dirty="0" smtClean="0">
                <a:solidFill>
                  <a:schemeClr val="bg2"/>
                </a:solidFill>
                <a:latin typeface="Gill Sans" pitchFamily="32" charset="0"/>
              </a:rPr>
              <a:t> (1)</a:t>
            </a:r>
          </a:p>
        </p:txBody>
      </p:sp>
      <p:sp>
        <p:nvSpPr>
          <p:cNvPr id="17410" name="Espace réservé du numéro de diapositive 5"/>
          <p:cNvSpPr>
            <a:spLocks noGrp="1"/>
          </p:cNvSpPr>
          <p:nvPr>
            <p:ph type="sldNum" sz="quarter" idx="12"/>
          </p:nvPr>
        </p:nvSpPr>
        <p:spPr/>
        <p:txBody>
          <a:bodyPr/>
          <a:lstStyle/>
          <a:p>
            <a:pPr>
              <a:defRPr/>
            </a:pPr>
            <a:fld id="{5E2950B9-5F4A-4EA1-ADA4-2C163742A6A3}" type="slidenum">
              <a:rPr lang="en-US"/>
              <a:pPr>
                <a:defRPr/>
              </a:pPr>
              <a:t>13</a:t>
            </a:fld>
            <a:endParaRPr lang="en-US"/>
          </a:p>
        </p:txBody>
      </p:sp>
      <p:sp>
        <p:nvSpPr>
          <p:cNvPr id="17412" name="Rectangle 16"/>
          <p:cNvSpPr>
            <a:spLocks noChangeArrowheads="1"/>
          </p:cNvSpPr>
          <p:nvPr/>
        </p:nvSpPr>
        <p:spPr bwMode="auto">
          <a:xfrm>
            <a:off x="457200" y="1981200"/>
            <a:ext cx="8229600" cy="3886200"/>
          </a:xfrm>
          <a:prstGeom prst="rect">
            <a:avLst/>
          </a:prstGeom>
          <a:noFill/>
          <a:ln w="9525">
            <a:noFill/>
            <a:miter lim="800000"/>
            <a:headEnd/>
            <a:tailEnd/>
          </a:ln>
        </p:spPr>
        <p:txBody>
          <a:bodyPr/>
          <a:lstStyle/>
          <a:p>
            <a:pPr marL="342900" indent="-342900" eaLnBrk="1" hangingPunct="1">
              <a:spcBef>
                <a:spcPct val="20000"/>
              </a:spcBef>
              <a:buClr>
                <a:schemeClr val="bg2"/>
              </a:buClr>
              <a:buSzPct val="75000"/>
              <a:buFont typeface="Wingdings" pitchFamily="2" charset="2"/>
              <a:buChar char="n"/>
              <a:defRPr/>
            </a:pPr>
            <a:r>
              <a:rPr lang="fr-FR" b="1" dirty="0">
                <a:solidFill>
                  <a:schemeClr val="tx1"/>
                </a:solidFill>
                <a:latin typeface="Arial" charset="0"/>
              </a:rPr>
              <a:t>Une fonction d’</a:t>
            </a:r>
            <a:r>
              <a:rPr lang="fr-FR" b="1" dirty="0">
                <a:solidFill>
                  <a:schemeClr val="accent5"/>
                </a:solidFill>
                <a:latin typeface="Arial" charset="0"/>
              </a:rPr>
              <a:t>orientation</a:t>
            </a:r>
            <a:br>
              <a:rPr lang="fr-FR" b="1" dirty="0">
                <a:solidFill>
                  <a:schemeClr val="accent5"/>
                </a:solidFill>
                <a:latin typeface="Arial" charset="0"/>
              </a:rPr>
            </a:br>
            <a:endParaRPr lang="fr-FR" b="1" dirty="0">
              <a:solidFill>
                <a:schemeClr val="accent5"/>
              </a:solidFill>
              <a:latin typeface="Arial" charset="0"/>
            </a:endParaRPr>
          </a:p>
          <a:p>
            <a:pPr marL="742950" lvl="1" indent="-285750" eaLnBrk="1" hangingPunct="1">
              <a:spcBef>
                <a:spcPct val="20000"/>
              </a:spcBef>
              <a:buClr>
                <a:schemeClr val="accent2"/>
              </a:buClr>
              <a:buSzPct val="80000"/>
              <a:buFont typeface="Wingdings" pitchFamily="2" charset="2"/>
              <a:buChar char="¨"/>
              <a:defRPr/>
            </a:pPr>
            <a:r>
              <a:rPr lang="fr-FR" dirty="0">
                <a:solidFill>
                  <a:schemeClr val="tx1"/>
                </a:solidFill>
                <a:latin typeface="Arial" charset="0"/>
              </a:rPr>
              <a:t>Le </a:t>
            </a:r>
            <a:r>
              <a:rPr lang="fr-FR" b="1" dirty="0">
                <a:solidFill>
                  <a:schemeClr val="accent5"/>
                </a:solidFill>
                <a:latin typeface="Arial" charset="0"/>
              </a:rPr>
              <a:t>prescripteur</a:t>
            </a:r>
            <a:r>
              <a:rPr lang="fr-FR" dirty="0">
                <a:solidFill>
                  <a:schemeClr val="bg2"/>
                </a:solidFill>
                <a:latin typeface="Arial" charset="0"/>
              </a:rPr>
              <a:t> </a:t>
            </a:r>
            <a:r>
              <a:rPr lang="fr-FR" dirty="0">
                <a:solidFill>
                  <a:schemeClr val="tx1"/>
                </a:solidFill>
                <a:latin typeface="Arial" charset="0"/>
              </a:rPr>
              <a:t>se base sur cette présentation pour décider si les objectifs du module correspondent aux besoins de l’apprenant.</a:t>
            </a:r>
          </a:p>
          <a:p>
            <a:pPr marL="742950" lvl="1" indent="-285750" eaLnBrk="1" hangingPunct="1">
              <a:spcBef>
                <a:spcPct val="20000"/>
              </a:spcBef>
              <a:buClr>
                <a:schemeClr val="accent2"/>
              </a:buClr>
              <a:buSzPct val="80000"/>
              <a:buFont typeface="Wingdings" pitchFamily="2" charset="2"/>
              <a:buChar char="¨"/>
              <a:defRPr/>
            </a:pPr>
            <a:r>
              <a:rPr lang="fr-FR" b="1" dirty="0">
                <a:solidFill>
                  <a:schemeClr val="tx1"/>
                </a:solidFill>
                <a:latin typeface="Arial" charset="0"/>
              </a:rPr>
              <a:t>L’</a:t>
            </a:r>
            <a:r>
              <a:rPr lang="fr-FR" b="1" dirty="0">
                <a:solidFill>
                  <a:schemeClr val="accent5"/>
                </a:solidFill>
                <a:latin typeface="Arial" charset="0"/>
              </a:rPr>
              <a:t>apprenant</a:t>
            </a:r>
            <a:r>
              <a:rPr lang="fr-FR" dirty="0">
                <a:solidFill>
                  <a:schemeClr val="bg2"/>
                </a:solidFill>
                <a:latin typeface="Arial" charset="0"/>
              </a:rPr>
              <a:t> </a:t>
            </a:r>
            <a:r>
              <a:rPr lang="fr-FR" dirty="0">
                <a:solidFill>
                  <a:schemeClr val="tx1"/>
                </a:solidFill>
                <a:latin typeface="Arial" charset="0"/>
              </a:rPr>
              <a:t>lui-même se base sur cette présentation pour choisir de suivre ou de ne pas suivre un module.</a:t>
            </a:r>
          </a:p>
          <a:p>
            <a:pPr marL="342900" indent="-342900" eaLnBrk="1" hangingPunct="1">
              <a:spcBef>
                <a:spcPct val="20000"/>
              </a:spcBef>
              <a:buClr>
                <a:schemeClr val="bg2"/>
              </a:buClr>
              <a:buSzPct val="75000"/>
              <a:buFontTx/>
              <a:buChar char="•"/>
              <a:defRPr/>
            </a:pPr>
            <a:endParaRPr lang="fr-FR" b="1" dirty="0">
              <a:solidFill>
                <a:schemeClr val="bg2"/>
              </a:solidFill>
              <a:latin typeface="Arial" charset="0"/>
            </a:endParaRPr>
          </a:p>
          <a:p>
            <a:pPr marL="342900" indent="-342900" eaLnBrk="1" hangingPunct="1">
              <a:lnSpc>
                <a:spcPct val="90000"/>
              </a:lnSpc>
              <a:spcBef>
                <a:spcPct val="20000"/>
              </a:spcBef>
              <a:buClr>
                <a:schemeClr val="bg2"/>
              </a:buClr>
              <a:buSzPct val="75000"/>
              <a:buFont typeface="Wingdings" pitchFamily="2" charset="2"/>
              <a:buChar char="n"/>
              <a:defRPr/>
            </a:pPr>
            <a:endParaRPr lang="fr-FR" dirty="0">
              <a:solidFill>
                <a:schemeClr val="tx1"/>
              </a:solidFill>
              <a:latin typeface="Arial" charset="0"/>
            </a:endParaRPr>
          </a:p>
        </p:txBody>
      </p:sp>
      <p:sp>
        <p:nvSpPr>
          <p:cNvPr id="7" name="Flèche droite à entaille 6"/>
          <p:cNvSpPr/>
          <p:nvPr/>
        </p:nvSpPr>
        <p:spPr>
          <a:xfrm>
            <a:off x="714375" y="2857500"/>
            <a:ext cx="571500" cy="357188"/>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8" name="Flèche droite à entaille 7"/>
          <p:cNvSpPr/>
          <p:nvPr/>
        </p:nvSpPr>
        <p:spPr>
          <a:xfrm>
            <a:off x="714375" y="4000500"/>
            <a:ext cx="571500" cy="357188"/>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4D00FAFE-0471-4B66-AD49-E0D5BA7F587B}" type="slidenum">
              <a:rPr lang="fr-FR"/>
              <a:pPr algn="ctr">
                <a:defRPr/>
              </a:pPr>
              <a:t>13</a:t>
            </a:fld>
            <a:endParaRPr lang="fr-FR" dirty="0"/>
          </a:p>
        </p:txBody>
      </p:sp>
      <p:sp>
        <p:nvSpPr>
          <p:cNvPr id="10" name="Organigramme : Processus 9"/>
          <p:cNvSpPr/>
          <p:nvPr/>
        </p:nvSpPr>
        <p:spPr>
          <a:xfrm>
            <a:off x="571500" y="1857375"/>
            <a:ext cx="4286250" cy="714375"/>
          </a:xfrm>
          <a:prstGeom prst="flowChartProcess">
            <a:avLst/>
          </a:prstGeom>
          <a:solidFill>
            <a:srgbClr val="F0AD00">
              <a:alpha val="12941"/>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4)">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4)">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4)">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4" name="Rectangle 8"/>
          <p:cNvSpPr>
            <a:spLocks noGrp="1" noChangeArrowheads="1"/>
          </p:cNvSpPr>
          <p:nvPr>
            <p:ph type="title"/>
          </p:nvPr>
        </p:nvSpPr>
        <p:spPr>
          <a:xfrm>
            <a:off x="285720" y="285728"/>
            <a:ext cx="7772400" cy="936625"/>
          </a:xfrm>
        </p:spPr>
        <p:txBody>
          <a:bodyPr lIns="92160" tIns="46080" rIns="92160" bIns="46080"/>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400" dirty="0" smtClean="0">
                <a:solidFill>
                  <a:schemeClr val="bg2"/>
                </a:solidFill>
                <a:latin typeface="Gill Sans" pitchFamily="32" charset="0"/>
              </a:rPr>
              <a:t>Fonctions des </a:t>
            </a:r>
            <a:r>
              <a:rPr lang="en-GB" sz="4400" dirty="0" err="1" smtClean="0">
                <a:solidFill>
                  <a:schemeClr val="bg2"/>
                </a:solidFill>
                <a:latin typeface="Gill Sans" pitchFamily="32" charset="0"/>
              </a:rPr>
              <a:t>objectifs</a:t>
            </a:r>
            <a:r>
              <a:rPr lang="en-GB" sz="4400" dirty="0" smtClean="0">
                <a:solidFill>
                  <a:schemeClr val="bg2"/>
                </a:solidFill>
                <a:latin typeface="Gill Sans" pitchFamily="32" charset="0"/>
              </a:rPr>
              <a:t> (2)</a:t>
            </a:r>
          </a:p>
        </p:txBody>
      </p:sp>
      <p:sp>
        <p:nvSpPr>
          <p:cNvPr id="14343" name="Rectangle 7"/>
          <p:cNvSpPr>
            <a:spLocks noGrp="1" noChangeArrowheads="1"/>
          </p:cNvSpPr>
          <p:nvPr>
            <p:ph sz="half" idx="1"/>
          </p:nvPr>
        </p:nvSpPr>
        <p:spPr>
          <a:xfrm>
            <a:off x="471488" y="2117725"/>
            <a:ext cx="7845425" cy="2751138"/>
          </a:xfrm>
        </p:spPr>
        <p:txBody>
          <a:bodyPr lIns="92160" tIns="46080" rIns="92160" bIns="46080" rtlCol="0">
            <a:normAutofit lnSpcReduction="10000"/>
          </a:bodyPr>
          <a:lstStyle/>
          <a:p>
            <a:pPr marL="438912" indent="-320040" eaLnBrk="1" fontAlgn="auto" hangingPunct="1">
              <a:lnSpc>
                <a:spcPct val="93000"/>
              </a:lnSpc>
              <a:spcBef>
                <a:spcPct val="20000"/>
              </a:spcBef>
              <a:spcAft>
                <a:spcPts val="0"/>
              </a:spcAft>
              <a:buClr>
                <a:schemeClr val="bg2"/>
              </a:buClr>
              <a:buSzPct val="75000"/>
              <a:buFont typeface="Wingdings 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400" b="1" dirty="0" smtClean="0"/>
              <a:t> </a:t>
            </a:r>
            <a:r>
              <a:rPr lang="fr-FR" sz="2400" b="1" dirty="0" smtClean="0"/>
              <a:t>Une</a:t>
            </a:r>
            <a:r>
              <a:rPr lang="en-GB" sz="2400" b="1" dirty="0" smtClean="0"/>
              <a:t> </a:t>
            </a:r>
            <a:r>
              <a:rPr lang="en-GB" sz="2400" b="1" dirty="0" err="1" smtClean="0"/>
              <a:t>fonction</a:t>
            </a:r>
            <a:r>
              <a:rPr lang="en-GB" sz="2400" b="1" dirty="0" smtClean="0"/>
              <a:t> </a:t>
            </a:r>
            <a:r>
              <a:rPr lang="en-GB" sz="2400" b="1" dirty="0" err="1" smtClean="0"/>
              <a:t>d’</a:t>
            </a:r>
            <a:r>
              <a:rPr lang="en-GB" sz="2400" b="1" dirty="0" err="1" smtClean="0">
                <a:solidFill>
                  <a:schemeClr val="accent5"/>
                </a:solidFill>
              </a:rPr>
              <a:t>apprentissage</a:t>
            </a:r>
            <a:r>
              <a:rPr lang="en-GB" sz="2400" b="1" dirty="0" smtClean="0">
                <a:solidFill>
                  <a:schemeClr val="accent5"/>
                </a:solidFill>
              </a:rPr>
              <a:t/>
            </a:r>
            <a:br>
              <a:rPr lang="en-GB" sz="2400" b="1" dirty="0" smtClean="0">
                <a:solidFill>
                  <a:schemeClr val="accent5"/>
                </a:solidFill>
              </a:rPr>
            </a:br>
            <a:endParaRPr lang="en-GB" sz="2400" b="1" dirty="0" smtClean="0">
              <a:solidFill>
                <a:schemeClr val="accent5"/>
              </a:solidFill>
            </a:endParaRPr>
          </a:p>
          <a:p>
            <a:pPr marL="742950" lvl="1" indent="-285750" eaLnBrk="1" fontAlgn="auto" hangingPunct="1">
              <a:lnSpc>
                <a:spcPct val="93000"/>
              </a:lnSpc>
              <a:spcAft>
                <a:spcPts val="0"/>
              </a:spcAft>
              <a:buSzPct val="80000"/>
              <a:buFont typeface="Wingdings" pitchFamily="2" charset="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dirty="0" smtClean="0"/>
              <a:t>La </a:t>
            </a:r>
            <a:r>
              <a:rPr lang="en-GB" dirty="0" err="1" smtClean="0"/>
              <a:t>présentation</a:t>
            </a:r>
            <a:r>
              <a:rPr lang="en-GB" dirty="0" smtClean="0"/>
              <a:t> </a:t>
            </a:r>
            <a:r>
              <a:rPr lang="en-GB" dirty="0" err="1" smtClean="0"/>
              <a:t>explicite</a:t>
            </a:r>
            <a:r>
              <a:rPr lang="en-GB" dirty="0" smtClean="0"/>
              <a:t> des </a:t>
            </a:r>
            <a:r>
              <a:rPr lang="en-GB" dirty="0" err="1" smtClean="0"/>
              <a:t>compétences</a:t>
            </a:r>
            <a:r>
              <a:rPr lang="en-GB" dirty="0" smtClean="0"/>
              <a:t> </a:t>
            </a:r>
            <a:r>
              <a:rPr lang="en-GB" dirty="0" err="1" smtClean="0"/>
              <a:t>attendues</a:t>
            </a:r>
            <a:r>
              <a:rPr lang="en-GB" dirty="0" smtClean="0"/>
              <a:t> de </a:t>
            </a:r>
            <a:r>
              <a:rPr lang="en-GB" dirty="0" err="1" smtClean="0"/>
              <a:t>l’apprenant</a:t>
            </a:r>
            <a:r>
              <a:rPr lang="en-GB" dirty="0" smtClean="0"/>
              <a:t> </a:t>
            </a:r>
            <a:r>
              <a:rPr lang="en-GB" dirty="0" err="1" smtClean="0"/>
              <a:t>favorise</a:t>
            </a:r>
            <a:r>
              <a:rPr lang="en-GB" dirty="0" smtClean="0"/>
              <a:t> </a:t>
            </a:r>
            <a:r>
              <a:rPr lang="en-GB" dirty="0" err="1" smtClean="0"/>
              <a:t>l’apprentissage</a:t>
            </a:r>
            <a:r>
              <a:rPr lang="en-GB" dirty="0" smtClean="0"/>
              <a:t>.</a:t>
            </a:r>
            <a:br>
              <a:rPr lang="en-GB" dirty="0" smtClean="0"/>
            </a:br>
            <a:endParaRPr lang="en-GB" dirty="0" smtClean="0"/>
          </a:p>
          <a:p>
            <a:pPr marL="742950" lvl="1" indent="-285750" eaLnBrk="1" fontAlgn="auto" hangingPunct="1">
              <a:lnSpc>
                <a:spcPct val="93000"/>
              </a:lnSpc>
              <a:spcAft>
                <a:spcPts val="0"/>
              </a:spcAft>
              <a:buSzPct val="80000"/>
              <a:buFont typeface="Wingdings" pitchFamily="2" charset="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dirty="0" smtClean="0"/>
              <a:t>Un </a:t>
            </a:r>
            <a:r>
              <a:rPr lang="en-GB" dirty="0" err="1" smtClean="0"/>
              <a:t>apprenant</a:t>
            </a:r>
            <a:r>
              <a:rPr lang="en-GB" dirty="0" smtClean="0"/>
              <a:t> </a:t>
            </a:r>
            <a:r>
              <a:rPr lang="en-GB" dirty="0" err="1" smtClean="0"/>
              <a:t>informé</a:t>
            </a:r>
            <a:r>
              <a:rPr lang="en-GB" dirty="0" smtClean="0"/>
              <a:t> de </a:t>
            </a:r>
            <a:r>
              <a:rPr lang="en-GB" dirty="0" err="1" smtClean="0"/>
              <a:t>ce</a:t>
            </a:r>
            <a:r>
              <a:rPr lang="en-GB" dirty="0" smtClean="0"/>
              <a:t> </a:t>
            </a:r>
            <a:r>
              <a:rPr lang="en-GB" dirty="0" err="1" smtClean="0"/>
              <a:t>qu'on</a:t>
            </a:r>
            <a:r>
              <a:rPr lang="en-GB" dirty="0" smtClean="0"/>
              <a:t> attend de </a:t>
            </a:r>
            <a:r>
              <a:rPr lang="en-GB" dirty="0" err="1" smtClean="0"/>
              <a:t>lui</a:t>
            </a:r>
            <a:r>
              <a:rPr lang="en-GB" dirty="0" smtClean="0"/>
              <a:t> focalise son attention </a:t>
            </a:r>
            <a:r>
              <a:rPr lang="en-GB" dirty="0" err="1" smtClean="0"/>
              <a:t>sur</a:t>
            </a:r>
            <a:r>
              <a:rPr lang="en-GB" dirty="0" smtClean="0"/>
              <a:t> les points </a:t>
            </a:r>
            <a:r>
              <a:rPr lang="en-GB" dirty="0" err="1" smtClean="0"/>
              <a:t>importants</a:t>
            </a:r>
            <a:r>
              <a:rPr lang="en-GB" dirty="0" smtClean="0"/>
              <a:t> et organise son </a:t>
            </a:r>
            <a:r>
              <a:rPr lang="en-GB" dirty="0" err="1" smtClean="0"/>
              <a:t>apprentissage</a:t>
            </a:r>
            <a:r>
              <a:rPr lang="en-GB" dirty="0" smtClean="0"/>
              <a:t> en </a:t>
            </a:r>
            <a:r>
              <a:rPr lang="en-GB" dirty="0" err="1" smtClean="0"/>
              <a:t>fonction</a:t>
            </a:r>
            <a:r>
              <a:rPr lang="en-GB" dirty="0" smtClean="0"/>
              <a:t>.</a:t>
            </a:r>
          </a:p>
          <a:p>
            <a:pPr marL="438912" indent="-320040" eaLnBrk="1" fontAlgn="auto" hangingPunct="1">
              <a:lnSpc>
                <a:spcPct val="93000"/>
              </a:lnSpc>
              <a:spcBef>
                <a:spcPct val="20000"/>
              </a:spcBef>
              <a:spcAft>
                <a:spcPts val="0"/>
              </a:spcAft>
              <a:buClr>
                <a:schemeClr val="bg2"/>
              </a:buClr>
              <a:buSzPct val="75000"/>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endParaRPr lang="en-GB" sz="2400" dirty="0" smtClean="0"/>
          </a:p>
        </p:txBody>
      </p:sp>
      <p:sp>
        <p:nvSpPr>
          <p:cNvPr id="18434" name="Espace réservé du numéro de diapositive 5"/>
          <p:cNvSpPr>
            <a:spLocks noGrp="1"/>
          </p:cNvSpPr>
          <p:nvPr>
            <p:ph type="sldNum" sz="quarter" idx="12"/>
          </p:nvPr>
        </p:nvSpPr>
        <p:spPr/>
        <p:txBody>
          <a:bodyPr/>
          <a:lstStyle/>
          <a:p>
            <a:pPr>
              <a:defRPr/>
            </a:pPr>
            <a:fld id="{E184F02B-3F9B-4B08-871A-9976AC9F5998}" type="slidenum">
              <a:rPr lang="en-US"/>
              <a:pPr>
                <a:defRPr/>
              </a:pPr>
              <a:t>14</a:t>
            </a:fld>
            <a:endParaRPr lang="en-US"/>
          </a:p>
        </p:txBody>
      </p:sp>
      <p:sp>
        <p:nvSpPr>
          <p:cNvPr id="7" name="Flèche droite à entaille 6"/>
          <p:cNvSpPr/>
          <p:nvPr/>
        </p:nvSpPr>
        <p:spPr>
          <a:xfrm>
            <a:off x="714375" y="2786063"/>
            <a:ext cx="571500" cy="357187"/>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8" name="Flèche droite à entaille 7"/>
          <p:cNvSpPr/>
          <p:nvPr/>
        </p:nvSpPr>
        <p:spPr>
          <a:xfrm>
            <a:off x="714375" y="3786188"/>
            <a:ext cx="571500" cy="357187"/>
          </a:xfrm>
          <a:prstGeom prst="notchedRightArrow">
            <a:avLst/>
          </a:prstGeom>
        </p:spPr>
        <p:style>
          <a:lnRef idx="1">
            <a:schemeClr val="accent2"/>
          </a:lnRef>
          <a:fillRef idx="3">
            <a:schemeClr val="accent2"/>
          </a:fillRef>
          <a:effectRef idx="2">
            <a:schemeClr val="accent2"/>
          </a:effectRef>
          <a:fontRef idx="minor">
            <a:schemeClr val="lt1"/>
          </a:fontRef>
        </p:style>
        <p:txBody>
          <a:bodyPr anchor="ctr"/>
          <a:lstStyle/>
          <a:p>
            <a:pPr algn="ctr">
              <a:defRPr/>
            </a:pPr>
            <a:endParaRPr lang="fr-FR"/>
          </a:p>
        </p:txBody>
      </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0D0A5029-231F-47B5-BF32-5255DA1102BB}" type="slidenum">
              <a:rPr lang="fr-FR"/>
              <a:pPr algn="ctr">
                <a:defRPr/>
              </a:pPr>
              <a:t>14</a:t>
            </a:fld>
            <a:endParaRPr lang="fr-FR" dirty="0"/>
          </a:p>
        </p:txBody>
      </p:sp>
      <p:sp>
        <p:nvSpPr>
          <p:cNvPr id="10" name="Organigramme : Processus 9"/>
          <p:cNvSpPr/>
          <p:nvPr/>
        </p:nvSpPr>
        <p:spPr>
          <a:xfrm>
            <a:off x="571500" y="1928813"/>
            <a:ext cx="4286250" cy="714375"/>
          </a:xfrm>
          <a:prstGeom prst="flowChartProcess">
            <a:avLst/>
          </a:prstGeom>
          <a:solidFill>
            <a:srgbClr val="F0AD00">
              <a:alpha val="12941"/>
            </a:srgb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heel(4)">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4)">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heel(4)">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60" name="Rectangle 3"/>
          <p:cNvSpPr>
            <a:spLocks noGrp="1" noChangeArrowheads="1"/>
          </p:cNvSpPr>
          <p:nvPr>
            <p:ph type="title"/>
          </p:nvPr>
        </p:nvSpPr>
        <p:spPr>
          <a:xfrm>
            <a:off x="571472" y="285728"/>
            <a:ext cx="7772400" cy="9144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 </a:t>
            </a:r>
            <a:r>
              <a:rPr lang="en-GB" dirty="0" err="1" smtClean="0">
                <a:solidFill>
                  <a:schemeClr val="bg2"/>
                </a:solidFill>
                <a:latin typeface="Gill Sans" pitchFamily="32" charset="0"/>
              </a:rPr>
              <a:t>prétest</a:t>
            </a:r>
            <a:endParaRPr lang="en-GB" dirty="0" smtClean="0">
              <a:solidFill>
                <a:schemeClr val="bg2"/>
              </a:solidFill>
              <a:latin typeface="Gill Sans" pitchFamily="32" charset="0"/>
            </a:endParaRPr>
          </a:p>
        </p:txBody>
      </p:sp>
      <p:sp>
        <p:nvSpPr>
          <p:cNvPr id="19458" name="Espace réservé du numéro de diapositive 4"/>
          <p:cNvSpPr>
            <a:spLocks noGrp="1"/>
          </p:cNvSpPr>
          <p:nvPr>
            <p:ph type="sldNum" sz="quarter" idx="12"/>
          </p:nvPr>
        </p:nvSpPr>
        <p:spPr/>
        <p:txBody>
          <a:bodyPr/>
          <a:lstStyle/>
          <a:p>
            <a:pPr>
              <a:defRPr/>
            </a:pPr>
            <a:fld id="{6A2CFAF4-92BE-4639-B2BE-594A03355221}" type="slidenum">
              <a:rPr lang="en-US"/>
              <a:pPr>
                <a:defRPr/>
              </a:pPr>
              <a:t>15</a:t>
            </a:fld>
            <a:endParaRPr lang="en-US"/>
          </a:p>
        </p:txBody>
      </p:sp>
      <p:sp>
        <p:nvSpPr>
          <p:cNvPr id="22532" name="Text Box 1"/>
          <p:cNvSpPr txBox="1">
            <a:spLocks noChangeArrowheads="1"/>
          </p:cNvSpPr>
          <p:nvPr/>
        </p:nvSpPr>
        <p:spPr bwMode="auto">
          <a:xfrm>
            <a:off x="323850" y="2420938"/>
            <a:ext cx="8382000" cy="2470150"/>
          </a:xfrm>
          <a:prstGeom prst="rect">
            <a:avLst/>
          </a:prstGeom>
          <a:noFill/>
          <a:ln w="9525">
            <a:noFill/>
            <a:miter lim="800000"/>
            <a:headEnd/>
            <a:tailEnd/>
          </a:ln>
        </p:spPr>
        <p:txBody>
          <a:bodyPr lIns="90000" tIns="46800" rIns="90000" bIns="46800">
            <a:spAutoFit/>
          </a:bodyPr>
          <a:lstStyle/>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latin typeface="Arial" charset="0"/>
              </a:rPr>
              <a:t>Cette épreuve consiste à tester le degré de maîtrise des compétences que le module se propose de faire acquérir à l’apprenant.</a:t>
            </a:r>
          </a:p>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solidFill>
                <a:schemeClr val="tx1"/>
              </a:solidFill>
              <a:latin typeface="Arial" charset="0"/>
            </a:endParaRPr>
          </a:p>
          <a:p>
            <a:pPr eaLnBrk="1" hangingPunct="1">
              <a:lnSpc>
                <a:spcPct val="93000"/>
              </a:lnSpc>
              <a:buClr>
                <a:srgbClr val="FFFF00"/>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latin typeface="Arial" charset="0"/>
                <a:cs typeface="Arial" charset="0"/>
              </a:rPr>
              <a:t>Attention : le prétest ne porte que sur les objectifs visés par le module.</a:t>
            </a:r>
          </a:p>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a:solidFill>
                <a:schemeClr val="tx1"/>
              </a:solidFill>
              <a:latin typeface="Arial" charset="0"/>
              <a:cs typeface="Arial" charset="0"/>
            </a:endParaRP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D19EC506-0987-4D84-BB60-1D24A7B9039B}" type="slidenum">
              <a:rPr lang="fr-FR"/>
              <a:pPr algn="ctr">
                <a:defRPr/>
              </a:pPr>
              <a:t>15</a:t>
            </a:fld>
            <a:endParaRPr lang="fr-FR"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3" name="Rectangle 7"/>
          <p:cNvSpPr>
            <a:spLocks noGrp="1" noChangeArrowheads="1"/>
          </p:cNvSpPr>
          <p:nvPr>
            <p:ph type="title"/>
          </p:nvPr>
        </p:nvSpPr>
        <p:spPr>
          <a:xfrm>
            <a:off x="285720" y="285728"/>
            <a:ext cx="8193087" cy="1004888"/>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La </a:t>
            </a:r>
            <a:r>
              <a:rPr lang="en-GB" dirty="0" err="1" smtClean="0">
                <a:solidFill>
                  <a:schemeClr val="bg2"/>
                </a:solidFill>
                <a:latin typeface="Gill Sans" pitchFamily="32" charset="0"/>
              </a:rPr>
              <a:t>fonction</a:t>
            </a:r>
            <a:r>
              <a:rPr lang="en-GB" dirty="0" smtClean="0">
                <a:solidFill>
                  <a:schemeClr val="bg2"/>
                </a:solidFill>
                <a:latin typeface="Gill Sans" pitchFamily="32" charset="0"/>
              </a:rPr>
              <a:t> du </a:t>
            </a:r>
            <a:r>
              <a:rPr lang="en-GB" dirty="0" err="1" smtClean="0">
                <a:solidFill>
                  <a:schemeClr val="bg2"/>
                </a:solidFill>
                <a:latin typeface="Gill Sans" pitchFamily="32" charset="0"/>
              </a:rPr>
              <a:t>prétest</a:t>
            </a:r>
            <a:endParaRPr lang="en-GB" dirty="0" smtClean="0">
              <a:solidFill>
                <a:schemeClr val="bg2"/>
              </a:solidFill>
              <a:latin typeface="Gill Sans" pitchFamily="32" charset="0"/>
            </a:endParaRPr>
          </a:p>
        </p:txBody>
      </p:sp>
      <p:sp>
        <p:nvSpPr>
          <p:cNvPr id="20482" name="Espace réservé du numéro de diapositive 3"/>
          <p:cNvSpPr>
            <a:spLocks noGrp="1"/>
          </p:cNvSpPr>
          <p:nvPr>
            <p:ph type="sldNum" sz="quarter" idx="12"/>
          </p:nvPr>
        </p:nvSpPr>
        <p:spPr/>
        <p:txBody>
          <a:bodyPr/>
          <a:lstStyle/>
          <a:p>
            <a:pPr>
              <a:defRPr/>
            </a:pPr>
            <a:fld id="{6A342D18-5D83-4245-97A4-5E4F61ECA5DE}" type="slidenum">
              <a:rPr lang="en-US"/>
              <a:pPr>
                <a:defRPr/>
              </a:pPr>
              <a:t>16</a:t>
            </a:fld>
            <a:endParaRPr lang="en-US"/>
          </a:p>
        </p:txBody>
      </p:sp>
      <p:grpSp>
        <p:nvGrpSpPr>
          <p:cNvPr id="23556" name="Group 8"/>
          <p:cNvGrpSpPr>
            <a:grpSpLocks/>
          </p:cNvGrpSpPr>
          <p:nvPr/>
        </p:nvGrpSpPr>
        <p:grpSpPr bwMode="auto">
          <a:xfrm>
            <a:off x="250825" y="3821113"/>
            <a:ext cx="8659813" cy="914400"/>
            <a:chOff x="192" y="1296"/>
            <a:chExt cx="5568" cy="576"/>
          </a:xfrm>
        </p:grpSpPr>
        <p:sp>
          <p:nvSpPr>
            <p:cNvPr id="23559" name="AutoShape 9"/>
            <p:cNvSpPr>
              <a:spLocks noChangeArrowheads="1"/>
            </p:cNvSpPr>
            <p:nvPr/>
          </p:nvSpPr>
          <p:spPr bwMode="auto">
            <a:xfrm>
              <a:off x="192" y="1296"/>
              <a:ext cx="5568" cy="576"/>
            </a:xfrm>
            <a:prstGeom prst="roundRect">
              <a:avLst>
                <a:gd name="adj" fmla="val 171"/>
              </a:avLst>
            </a:prstGeom>
            <a:noFill/>
            <a:ln w="9525">
              <a:noFill/>
              <a:round/>
              <a:headEnd/>
              <a:tailEnd/>
            </a:ln>
          </p:spPr>
          <p:txBody>
            <a:bodyPr wrap="none" anchor="ctr"/>
            <a:lstStyle/>
            <a:p>
              <a:endParaRPr lang="fr-FR"/>
            </a:p>
          </p:txBody>
        </p:sp>
        <p:sp>
          <p:nvSpPr>
            <p:cNvPr id="23560" name="Text Box 10"/>
            <p:cNvSpPr txBox="1">
              <a:spLocks noChangeArrowheads="1"/>
            </p:cNvSpPr>
            <p:nvPr/>
          </p:nvSpPr>
          <p:spPr bwMode="auto">
            <a:xfrm>
              <a:off x="192" y="1448"/>
              <a:ext cx="5568" cy="272"/>
            </a:xfrm>
            <a:prstGeom prst="rect">
              <a:avLst/>
            </a:prstGeom>
            <a:noFill/>
            <a:ln w="9525">
              <a:noFill/>
              <a:miter lim="800000"/>
              <a:headEnd/>
              <a:tailEnd/>
            </a:ln>
          </p:spPr>
          <p:txBody>
            <a:bodyPr lIns="92160" tIns="46080" rIns="92160" bIns="46080" anchor="ctr">
              <a:spAutoFit/>
            </a:bodyPr>
            <a:lstStyle/>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a:solidFill>
                  <a:schemeClr val="tx1"/>
                </a:solidFill>
                <a:latin typeface="Arial" charset="0"/>
                <a:cs typeface="Arial" charset="0"/>
              </a:endParaRPr>
            </a:p>
          </p:txBody>
        </p:sp>
      </p:grpSp>
      <p:sp>
        <p:nvSpPr>
          <p:cNvPr id="20485" name="Text Box 17"/>
          <p:cNvSpPr txBox="1">
            <a:spLocks noChangeArrowheads="1"/>
          </p:cNvSpPr>
          <p:nvPr/>
        </p:nvSpPr>
        <p:spPr bwMode="auto">
          <a:xfrm>
            <a:off x="357188" y="1714500"/>
            <a:ext cx="8208962" cy="4400550"/>
          </a:xfrm>
          <a:prstGeom prst="rect">
            <a:avLst/>
          </a:prstGeom>
          <a:noFill/>
          <a:ln w="9525">
            <a:noFill/>
            <a:miter lim="800000"/>
            <a:headEnd/>
            <a:tailEnd/>
          </a:ln>
        </p:spPr>
        <p:txBody>
          <a:bodyPr>
            <a:spAutoFit/>
          </a:bodyPr>
          <a:lstStyle/>
          <a:p>
            <a:pPr>
              <a:defRPr/>
            </a:pPr>
            <a:r>
              <a:rPr lang="en-GB" sz="2800" dirty="0">
                <a:solidFill>
                  <a:schemeClr val="tx1"/>
                </a:solidFill>
                <a:latin typeface="Arial" charset="0"/>
                <a:cs typeface="Arial" charset="0"/>
              </a:rPr>
              <a:t>Le </a:t>
            </a:r>
            <a:r>
              <a:rPr lang="en-GB" sz="2800" dirty="0" err="1">
                <a:solidFill>
                  <a:schemeClr val="tx1"/>
                </a:solidFill>
                <a:latin typeface="Arial" charset="0"/>
                <a:cs typeface="Arial" charset="0"/>
              </a:rPr>
              <a:t>prétest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garantit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une</a:t>
            </a:r>
            <a:r>
              <a:rPr lang="en-GB" sz="2800" dirty="0">
                <a:solidFill>
                  <a:schemeClr val="tx1"/>
                </a:solidFill>
                <a:latin typeface="Arial" charset="0"/>
                <a:cs typeface="Arial" charset="0"/>
              </a:rPr>
              <a:t> </a:t>
            </a:r>
            <a:r>
              <a:rPr lang="en-GB" sz="2800" dirty="0">
                <a:solidFill>
                  <a:schemeClr val="accent5"/>
                </a:solidFill>
                <a:latin typeface="Arial" charset="0"/>
                <a:cs typeface="Arial" charset="0"/>
              </a:rPr>
              <a:t>orientation </a:t>
            </a:r>
            <a:r>
              <a:rPr lang="en-GB" sz="2800" dirty="0" err="1">
                <a:solidFill>
                  <a:schemeClr val="accent5"/>
                </a:solidFill>
                <a:latin typeface="Arial" charset="0"/>
                <a:cs typeface="Arial" charset="0"/>
              </a:rPr>
              <a:t>précise</a:t>
            </a:r>
            <a:r>
              <a:rPr lang="en-GB" sz="2800" dirty="0">
                <a:solidFill>
                  <a:schemeClr val="accent5"/>
                </a:solidFill>
                <a:latin typeface="Arial" charset="0"/>
                <a:cs typeface="Arial" charset="0"/>
              </a:rPr>
              <a:t> </a:t>
            </a:r>
            <a:r>
              <a:rPr lang="en-GB" sz="2800" dirty="0">
                <a:solidFill>
                  <a:schemeClr val="tx1"/>
                </a:solidFill>
                <a:latin typeface="Arial" charset="0"/>
                <a:cs typeface="Arial" charset="0"/>
              </a:rPr>
              <a:t>des </a:t>
            </a:r>
            <a:r>
              <a:rPr lang="en-GB" sz="2800" dirty="0" err="1">
                <a:solidFill>
                  <a:schemeClr val="tx1"/>
                </a:solidFill>
                <a:latin typeface="Arial" charset="0"/>
                <a:cs typeface="Arial" charset="0"/>
              </a:rPr>
              <a:t>apprenants</a:t>
            </a:r>
            <a:r>
              <a:rPr lang="en-GB" sz="2800" dirty="0">
                <a:solidFill>
                  <a:schemeClr val="tx1"/>
                </a:solidFill>
                <a:latin typeface="Arial" charset="0"/>
                <a:cs typeface="Arial" charset="0"/>
              </a:rPr>
              <a:t> :</a:t>
            </a:r>
            <a:br>
              <a:rPr lang="en-GB" sz="2800" dirty="0">
                <a:solidFill>
                  <a:schemeClr val="tx1"/>
                </a:solidFill>
                <a:latin typeface="Arial" charset="0"/>
                <a:cs typeface="Arial" charset="0"/>
              </a:rPr>
            </a:br>
            <a:endParaRPr lang="en-GB" sz="2800" dirty="0">
              <a:solidFill>
                <a:schemeClr val="tx1"/>
              </a:solidFill>
              <a:latin typeface="Arial" charset="0"/>
              <a:cs typeface="Arial" charset="0"/>
            </a:endParaRPr>
          </a:p>
          <a:p>
            <a:pPr lvl="1">
              <a:buClr>
                <a:schemeClr val="bg2"/>
              </a:buClr>
              <a:buSzPct val="75000"/>
              <a:buFont typeface="Wingdings" pitchFamily="2" charset="2"/>
              <a:buChar char="n"/>
              <a:defRPr/>
            </a:pPr>
            <a:r>
              <a:rPr lang="en-GB" sz="2800" dirty="0">
                <a:solidFill>
                  <a:schemeClr val="tx1"/>
                </a:solidFill>
                <a:latin typeface="Arial" charset="0"/>
                <a:cs typeface="Arial" charset="0"/>
              </a:rPr>
              <a:t> </a:t>
            </a:r>
            <a:r>
              <a:rPr lang="en-GB" sz="2800" dirty="0" err="1">
                <a:solidFill>
                  <a:schemeClr val="accent5"/>
                </a:solidFill>
                <a:latin typeface="Arial" charset="0"/>
                <a:cs typeface="Arial" charset="0"/>
              </a:rPr>
              <a:t>soit</a:t>
            </a:r>
            <a:r>
              <a:rPr lang="en-GB" sz="2800" dirty="0">
                <a:solidFill>
                  <a:schemeClr val="accent5"/>
                </a:solidFill>
                <a:latin typeface="Arial" charset="0"/>
                <a:cs typeface="Arial" charset="0"/>
              </a:rPr>
              <a:t> </a:t>
            </a:r>
            <a:r>
              <a:rPr lang="en-GB" sz="2800" dirty="0" err="1">
                <a:solidFill>
                  <a:schemeClr val="accent5"/>
                </a:solidFill>
                <a:latin typeface="Arial" charset="0"/>
                <a:cs typeface="Arial" charset="0"/>
              </a:rPr>
              <a:t>vers</a:t>
            </a:r>
            <a:r>
              <a:rPr lang="en-GB" sz="2800" dirty="0">
                <a:solidFill>
                  <a:schemeClr val="accent5"/>
                </a:solidFill>
                <a:latin typeface="Arial" charset="0"/>
                <a:cs typeface="Arial" charset="0"/>
              </a:rPr>
              <a:t> </a:t>
            </a:r>
            <a:r>
              <a:rPr lang="en-GB" sz="2800" dirty="0" err="1">
                <a:solidFill>
                  <a:schemeClr val="accent5"/>
                </a:solidFill>
                <a:latin typeface="Arial" charset="0"/>
                <a:cs typeface="Arial" charset="0"/>
              </a:rPr>
              <a:t>d’autres</a:t>
            </a:r>
            <a:r>
              <a:rPr lang="en-GB" sz="2800" dirty="0">
                <a:solidFill>
                  <a:schemeClr val="accent5"/>
                </a:solidFill>
                <a:latin typeface="Arial" charset="0"/>
                <a:cs typeface="Arial" charset="0"/>
              </a:rPr>
              <a:t> modules </a:t>
            </a:r>
            <a:r>
              <a:rPr lang="en-GB" sz="2800" dirty="0" err="1">
                <a:solidFill>
                  <a:schemeClr val="accent5"/>
                </a:solidFill>
                <a:latin typeface="Arial" charset="0"/>
                <a:cs typeface="Arial" charset="0"/>
              </a:rPr>
              <a:t>d’apprentissage</a:t>
            </a:r>
            <a:r>
              <a:rPr lang="en-GB" sz="2800" dirty="0">
                <a:solidFill>
                  <a:schemeClr val="accent5"/>
                </a:solidFill>
                <a:latin typeface="Arial" charset="0"/>
                <a:cs typeface="Arial" charset="0"/>
              </a:rPr>
              <a:t> </a:t>
            </a:r>
            <a:r>
              <a:rPr lang="en-GB" sz="2800" dirty="0" err="1">
                <a:solidFill>
                  <a:schemeClr val="tx1"/>
                </a:solidFill>
                <a:latin typeface="Arial" charset="0"/>
                <a:cs typeface="Arial" charset="0"/>
              </a:rPr>
              <a:t>lorsque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l’apprenant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démontre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une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maîtrise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complète</a:t>
            </a:r>
            <a:r>
              <a:rPr lang="en-GB" sz="2800" dirty="0">
                <a:solidFill>
                  <a:schemeClr val="tx1"/>
                </a:solidFill>
                <a:latin typeface="Arial" charset="0"/>
                <a:cs typeface="Arial" charset="0"/>
              </a:rPr>
              <a:t> des </a:t>
            </a:r>
            <a:r>
              <a:rPr lang="en-GB" sz="2800" dirty="0" err="1">
                <a:solidFill>
                  <a:schemeClr val="tx1"/>
                </a:solidFill>
                <a:latin typeface="Arial" charset="0"/>
                <a:cs typeface="Arial" charset="0"/>
              </a:rPr>
              <a:t>objectifs</a:t>
            </a:r>
            <a:r>
              <a:rPr lang="en-GB" sz="2800" dirty="0">
                <a:solidFill>
                  <a:schemeClr val="tx1"/>
                </a:solidFill>
                <a:latin typeface="Arial" charset="0"/>
                <a:cs typeface="Arial" charset="0"/>
              </a:rPr>
              <a:t> en question</a:t>
            </a:r>
            <a:br>
              <a:rPr lang="en-GB" sz="2800" dirty="0">
                <a:solidFill>
                  <a:schemeClr val="tx1"/>
                </a:solidFill>
                <a:latin typeface="Arial" charset="0"/>
                <a:cs typeface="Arial" charset="0"/>
              </a:rPr>
            </a:br>
            <a:endParaRPr lang="en-GB" sz="2800" dirty="0">
              <a:solidFill>
                <a:schemeClr val="tx1"/>
              </a:solidFill>
              <a:latin typeface="Arial" charset="0"/>
              <a:cs typeface="Arial" charset="0"/>
            </a:endParaRPr>
          </a:p>
          <a:p>
            <a:pPr lvl="1">
              <a:buClr>
                <a:schemeClr val="bg2"/>
              </a:buClr>
              <a:buSzPct val="75000"/>
              <a:buFont typeface="Wingdings" pitchFamily="2" charset="2"/>
              <a:buChar char="n"/>
              <a:defRPr/>
            </a:pPr>
            <a:r>
              <a:rPr lang="en-GB" sz="2800" dirty="0">
                <a:solidFill>
                  <a:schemeClr val="tx1"/>
                </a:solidFill>
                <a:latin typeface="Arial" charset="0"/>
                <a:cs typeface="Arial" charset="0"/>
              </a:rPr>
              <a:t> </a:t>
            </a:r>
            <a:r>
              <a:rPr lang="en-GB" sz="2800" dirty="0" err="1">
                <a:solidFill>
                  <a:schemeClr val="accent5"/>
                </a:solidFill>
                <a:latin typeface="Arial" charset="0"/>
                <a:cs typeface="Arial" charset="0"/>
              </a:rPr>
              <a:t>soit</a:t>
            </a:r>
            <a:r>
              <a:rPr lang="en-GB" sz="2800" dirty="0">
                <a:solidFill>
                  <a:schemeClr val="accent5"/>
                </a:solidFill>
                <a:latin typeface="Arial" charset="0"/>
                <a:cs typeface="Arial" charset="0"/>
              </a:rPr>
              <a:t> à </a:t>
            </a:r>
            <a:r>
              <a:rPr lang="en-GB" sz="2800" dirty="0" err="1">
                <a:solidFill>
                  <a:schemeClr val="accent5"/>
                </a:solidFill>
                <a:latin typeface="Arial" charset="0"/>
                <a:cs typeface="Arial" charset="0"/>
              </a:rPr>
              <a:t>l’intérieur</a:t>
            </a:r>
            <a:r>
              <a:rPr lang="en-GB" sz="2800" dirty="0">
                <a:solidFill>
                  <a:schemeClr val="accent5"/>
                </a:solidFill>
                <a:latin typeface="Arial" charset="0"/>
                <a:cs typeface="Arial" charset="0"/>
              </a:rPr>
              <a:t> du </a:t>
            </a:r>
            <a:r>
              <a:rPr lang="en-GB" sz="2800" dirty="0" err="1">
                <a:solidFill>
                  <a:schemeClr val="accent5"/>
                </a:solidFill>
                <a:latin typeface="Arial" charset="0"/>
                <a:cs typeface="Arial" charset="0"/>
              </a:rPr>
              <a:t>même</a:t>
            </a:r>
            <a:r>
              <a:rPr lang="en-GB" sz="2800" dirty="0">
                <a:solidFill>
                  <a:schemeClr val="accent5"/>
                </a:solidFill>
                <a:latin typeface="Arial" charset="0"/>
                <a:cs typeface="Arial" charset="0"/>
              </a:rPr>
              <a:t> module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vers</a:t>
            </a:r>
            <a:r>
              <a:rPr lang="en-GB" sz="2800" dirty="0">
                <a:solidFill>
                  <a:schemeClr val="tx1"/>
                </a:solidFill>
                <a:latin typeface="Arial" charset="0"/>
                <a:cs typeface="Arial" charset="0"/>
              </a:rPr>
              <a:t> des </a:t>
            </a:r>
            <a:r>
              <a:rPr lang="en-GB" sz="2800" dirty="0" err="1">
                <a:solidFill>
                  <a:schemeClr val="tx1"/>
                </a:solidFill>
                <a:latin typeface="Arial" charset="0"/>
                <a:cs typeface="Arial" charset="0"/>
              </a:rPr>
              <a:t>activités</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d’apprentissage</a:t>
            </a:r>
            <a:r>
              <a:rPr lang="en-GB" sz="2800" dirty="0">
                <a:solidFill>
                  <a:schemeClr val="tx1"/>
                </a:solidFill>
                <a:latin typeface="Arial" charset="0"/>
                <a:cs typeface="Arial" charset="0"/>
              </a:rPr>
              <a:t> qui correspondent aux </a:t>
            </a:r>
            <a:r>
              <a:rPr lang="en-GB" sz="2800" dirty="0" err="1">
                <a:solidFill>
                  <a:schemeClr val="tx1"/>
                </a:solidFill>
                <a:latin typeface="Arial" charset="0"/>
                <a:cs typeface="Arial" charset="0"/>
              </a:rPr>
              <a:t>compétences</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qu’il</a:t>
            </a:r>
            <a:r>
              <a:rPr lang="en-GB" sz="2800" dirty="0">
                <a:solidFill>
                  <a:schemeClr val="tx1"/>
                </a:solidFill>
                <a:latin typeface="Arial" charset="0"/>
                <a:cs typeface="Arial" charset="0"/>
              </a:rPr>
              <a:t> ne </a:t>
            </a:r>
            <a:r>
              <a:rPr lang="en-GB" sz="2800" dirty="0" err="1">
                <a:solidFill>
                  <a:schemeClr val="tx1"/>
                </a:solidFill>
                <a:latin typeface="Arial" charset="0"/>
                <a:cs typeface="Arial" charset="0"/>
              </a:rPr>
              <a:t>maîtrise</a:t>
            </a:r>
            <a:r>
              <a:rPr lang="en-GB" sz="2800" dirty="0">
                <a:solidFill>
                  <a:schemeClr val="tx1"/>
                </a:solidFill>
                <a:latin typeface="Arial" charset="0"/>
                <a:cs typeface="Arial" charset="0"/>
              </a:rPr>
              <a:t> pas.</a:t>
            </a:r>
            <a:endParaRPr lang="fr-FR" sz="2800" dirty="0">
              <a:solidFill>
                <a:schemeClr val="tx1"/>
              </a:solidFill>
              <a:latin typeface="Arial" charset="0"/>
              <a:cs typeface="Arial" charset="0"/>
            </a:endParaRPr>
          </a:p>
        </p:txBody>
      </p:sp>
      <p:sp>
        <p:nvSpPr>
          <p:cNvPr id="10" name="Ellipse 9"/>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9C1009A7-4F4B-4ED9-B36E-61C60EC823AF}" type="slidenum">
              <a:rPr lang="fr-FR"/>
              <a:pPr algn="ctr">
                <a:defRPr/>
              </a:pPr>
              <a:t>16</a:t>
            </a:fld>
            <a:endParaRPr lang="fr-FR"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Line 44"/>
          <p:cNvSpPr>
            <a:spLocks noChangeShapeType="1"/>
          </p:cNvSpPr>
          <p:nvPr/>
        </p:nvSpPr>
        <p:spPr bwMode="auto">
          <a:xfrm>
            <a:off x="1643063" y="4514850"/>
            <a:ext cx="0" cy="415925"/>
          </a:xfrm>
          <a:prstGeom prst="line">
            <a:avLst/>
          </a:prstGeom>
          <a:noFill/>
          <a:ln w="38100">
            <a:solidFill>
              <a:schemeClr val="tx1"/>
            </a:solidFill>
            <a:round/>
            <a:headEnd/>
            <a:tailEnd type="triangle" w="med" len="med"/>
          </a:ln>
        </p:spPr>
        <p:txBody>
          <a:bodyPr/>
          <a:lstStyle/>
          <a:p>
            <a:endParaRPr lang="fr-FR"/>
          </a:p>
        </p:txBody>
      </p:sp>
      <p:sp>
        <p:nvSpPr>
          <p:cNvPr id="24579" name="Line 45"/>
          <p:cNvSpPr>
            <a:spLocks noChangeShapeType="1"/>
          </p:cNvSpPr>
          <p:nvPr/>
        </p:nvSpPr>
        <p:spPr bwMode="auto">
          <a:xfrm>
            <a:off x="7750175" y="4514850"/>
            <a:ext cx="0" cy="415925"/>
          </a:xfrm>
          <a:prstGeom prst="line">
            <a:avLst/>
          </a:prstGeom>
          <a:noFill/>
          <a:ln w="38100">
            <a:solidFill>
              <a:schemeClr val="tx1"/>
            </a:solidFill>
            <a:round/>
            <a:headEnd/>
            <a:tailEnd type="triangle" w="med" len="med"/>
          </a:ln>
        </p:spPr>
        <p:txBody>
          <a:bodyPr/>
          <a:lstStyle/>
          <a:p>
            <a:endParaRPr lang="fr-FR"/>
          </a:p>
        </p:txBody>
      </p:sp>
      <p:sp>
        <p:nvSpPr>
          <p:cNvPr id="24580" name="Line 46"/>
          <p:cNvSpPr>
            <a:spLocks noChangeShapeType="1"/>
          </p:cNvSpPr>
          <p:nvPr/>
        </p:nvSpPr>
        <p:spPr bwMode="auto">
          <a:xfrm>
            <a:off x="4876800" y="4537075"/>
            <a:ext cx="0" cy="377825"/>
          </a:xfrm>
          <a:prstGeom prst="line">
            <a:avLst/>
          </a:prstGeom>
          <a:noFill/>
          <a:ln w="38100">
            <a:solidFill>
              <a:schemeClr val="tx1"/>
            </a:solidFill>
            <a:round/>
            <a:headEnd/>
            <a:tailEnd type="triangle" w="med" len="med"/>
          </a:ln>
        </p:spPr>
        <p:txBody>
          <a:bodyPr/>
          <a:lstStyle/>
          <a:p>
            <a:endParaRPr lang="fr-FR"/>
          </a:p>
        </p:txBody>
      </p:sp>
      <p:sp>
        <p:nvSpPr>
          <p:cNvPr id="24581" name="Text Box 47"/>
          <p:cNvSpPr txBox="1">
            <a:spLocks noChangeArrowheads="1"/>
          </p:cNvSpPr>
          <p:nvPr/>
        </p:nvSpPr>
        <p:spPr bwMode="auto">
          <a:xfrm>
            <a:off x="352425" y="5014913"/>
            <a:ext cx="2505075" cy="1200150"/>
          </a:xfrm>
          <a:prstGeom prst="rect">
            <a:avLst/>
          </a:prstGeom>
          <a:noFill/>
          <a:ln w="57150" cmpd="thinThick">
            <a:solidFill>
              <a:schemeClr val="tx1"/>
            </a:solidFill>
            <a:miter lim="800000"/>
            <a:headEnd/>
            <a:tailEnd/>
          </a:ln>
        </p:spPr>
        <p:txBody>
          <a:bodyPr wrap="none">
            <a:spAutoFit/>
          </a:bodyPr>
          <a:lstStyle/>
          <a:p>
            <a:pPr algn="ctr" eaLnBrk="1" hangingPunct="1"/>
            <a:r>
              <a:rPr lang="fr-FR" sz="1800">
                <a:solidFill>
                  <a:schemeClr val="tx1"/>
                </a:solidFill>
                <a:latin typeface="Arial" charset="0"/>
              </a:rPr>
              <a:t>Orienter l’étudiant vers</a:t>
            </a:r>
          </a:p>
          <a:p>
            <a:pPr algn="ctr" eaLnBrk="1" hangingPunct="1"/>
            <a:r>
              <a:rPr lang="fr-FR" sz="1800">
                <a:solidFill>
                  <a:schemeClr val="tx1"/>
                </a:solidFill>
                <a:latin typeface="Arial" charset="0"/>
              </a:rPr>
              <a:t>un module autre que</a:t>
            </a:r>
          </a:p>
          <a:p>
            <a:pPr algn="ctr" eaLnBrk="1" hangingPunct="1"/>
            <a:r>
              <a:rPr lang="fr-FR" sz="1800">
                <a:solidFill>
                  <a:schemeClr val="tx1"/>
                </a:solidFill>
                <a:latin typeface="Arial" charset="0"/>
              </a:rPr>
              <a:t>celui pour lequel il</a:t>
            </a:r>
          </a:p>
          <a:p>
            <a:pPr algn="ctr" eaLnBrk="1" hangingPunct="1"/>
            <a:r>
              <a:rPr lang="fr-FR" sz="1800">
                <a:solidFill>
                  <a:schemeClr val="tx1"/>
                </a:solidFill>
                <a:latin typeface="Arial" charset="0"/>
              </a:rPr>
              <a:t>a passé le prétest</a:t>
            </a:r>
          </a:p>
        </p:txBody>
      </p:sp>
      <p:sp>
        <p:nvSpPr>
          <p:cNvPr id="24582" name="Text Box 48"/>
          <p:cNvSpPr txBox="1">
            <a:spLocks noChangeArrowheads="1"/>
          </p:cNvSpPr>
          <p:nvPr/>
        </p:nvSpPr>
        <p:spPr bwMode="auto">
          <a:xfrm>
            <a:off x="3452813" y="4943475"/>
            <a:ext cx="2762250" cy="1200150"/>
          </a:xfrm>
          <a:prstGeom prst="rect">
            <a:avLst/>
          </a:prstGeom>
          <a:noFill/>
          <a:ln w="57150" cmpd="thinThick">
            <a:solidFill>
              <a:schemeClr val="tx1"/>
            </a:solidFill>
            <a:miter lim="800000"/>
            <a:headEnd/>
            <a:tailEnd/>
          </a:ln>
        </p:spPr>
        <p:txBody>
          <a:bodyPr wrap="none">
            <a:spAutoFit/>
          </a:bodyPr>
          <a:lstStyle/>
          <a:p>
            <a:pPr algn="ctr" eaLnBrk="1" hangingPunct="1"/>
            <a:r>
              <a:rPr lang="fr-FR" sz="1800">
                <a:solidFill>
                  <a:schemeClr val="tx1"/>
                </a:solidFill>
                <a:latin typeface="Arial" charset="0"/>
              </a:rPr>
              <a:t>Au sein du module,</a:t>
            </a:r>
          </a:p>
          <a:p>
            <a:pPr algn="ctr" eaLnBrk="1" hangingPunct="1"/>
            <a:r>
              <a:rPr lang="fr-FR" sz="1800">
                <a:solidFill>
                  <a:schemeClr val="tx1"/>
                </a:solidFill>
                <a:latin typeface="Arial" charset="0"/>
              </a:rPr>
              <a:t>orienter l’étudiant vers</a:t>
            </a:r>
          </a:p>
          <a:p>
            <a:pPr algn="ctr" eaLnBrk="1" hangingPunct="1"/>
            <a:r>
              <a:rPr lang="fr-FR" sz="1800">
                <a:solidFill>
                  <a:schemeClr val="tx1"/>
                </a:solidFill>
                <a:latin typeface="Arial" charset="0"/>
              </a:rPr>
              <a:t>l’unité correspondant aux</a:t>
            </a:r>
          </a:p>
          <a:p>
            <a:pPr algn="ctr" eaLnBrk="1" hangingPunct="1"/>
            <a:r>
              <a:rPr lang="fr-FR" sz="1800">
                <a:solidFill>
                  <a:schemeClr val="tx1"/>
                </a:solidFill>
                <a:latin typeface="Arial" charset="0"/>
              </a:rPr>
              <a:t>objectifs non maîtrisés</a:t>
            </a:r>
          </a:p>
        </p:txBody>
      </p:sp>
      <p:sp>
        <p:nvSpPr>
          <p:cNvPr id="24583" name="Text Box 49"/>
          <p:cNvSpPr txBox="1">
            <a:spLocks noChangeArrowheads="1"/>
          </p:cNvSpPr>
          <p:nvPr/>
        </p:nvSpPr>
        <p:spPr bwMode="auto">
          <a:xfrm>
            <a:off x="6681788" y="4943475"/>
            <a:ext cx="2120900" cy="1200150"/>
          </a:xfrm>
          <a:prstGeom prst="rect">
            <a:avLst/>
          </a:prstGeom>
          <a:noFill/>
          <a:ln w="57150" cmpd="thinThick">
            <a:solidFill>
              <a:schemeClr val="tx1"/>
            </a:solidFill>
            <a:miter lim="800000"/>
            <a:headEnd/>
            <a:tailEnd/>
          </a:ln>
        </p:spPr>
        <p:txBody>
          <a:bodyPr wrap="none">
            <a:spAutoFit/>
          </a:bodyPr>
          <a:lstStyle/>
          <a:p>
            <a:pPr algn="ctr" eaLnBrk="1" hangingPunct="1"/>
            <a:r>
              <a:rPr lang="fr-FR" sz="1800">
                <a:solidFill>
                  <a:schemeClr val="tx1"/>
                </a:solidFill>
                <a:latin typeface="Arial" charset="0"/>
              </a:rPr>
              <a:t>L’apprenant pourra</a:t>
            </a:r>
          </a:p>
          <a:p>
            <a:pPr algn="ctr" eaLnBrk="1" hangingPunct="1"/>
            <a:r>
              <a:rPr lang="fr-FR" sz="1800">
                <a:solidFill>
                  <a:schemeClr val="tx1"/>
                </a:solidFill>
                <a:latin typeface="Arial" charset="0"/>
              </a:rPr>
              <a:t>suivre le module</a:t>
            </a:r>
          </a:p>
          <a:p>
            <a:pPr algn="ctr" eaLnBrk="1" hangingPunct="1"/>
            <a:r>
              <a:rPr lang="fr-FR" sz="1800">
                <a:solidFill>
                  <a:schemeClr val="tx1"/>
                </a:solidFill>
                <a:latin typeface="Arial" charset="0"/>
              </a:rPr>
              <a:t>dans sa totalité</a:t>
            </a:r>
          </a:p>
          <a:p>
            <a:pPr algn="ctr" eaLnBrk="1" hangingPunct="1"/>
            <a:endParaRPr lang="fr-FR" sz="1800">
              <a:solidFill>
                <a:schemeClr val="tx1"/>
              </a:solidFill>
              <a:latin typeface="Arial" charset="0"/>
            </a:endParaRPr>
          </a:p>
        </p:txBody>
      </p:sp>
      <p:sp>
        <p:nvSpPr>
          <p:cNvPr id="24584" name="Text Box 40"/>
          <p:cNvSpPr txBox="1">
            <a:spLocks noChangeArrowheads="1"/>
          </p:cNvSpPr>
          <p:nvPr/>
        </p:nvSpPr>
        <p:spPr bwMode="auto">
          <a:xfrm>
            <a:off x="2928938" y="1657350"/>
            <a:ext cx="3673475" cy="923925"/>
          </a:xfrm>
          <a:prstGeom prst="rect">
            <a:avLst/>
          </a:prstGeom>
          <a:solidFill>
            <a:schemeClr val="bg1"/>
          </a:solidFill>
          <a:ln w="57150" cmpd="thinThick">
            <a:solidFill>
              <a:schemeClr val="tx1"/>
            </a:solidFill>
            <a:miter lim="800000"/>
            <a:headEnd/>
            <a:tailEnd/>
          </a:ln>
        </p:spPr>
        <p:txBody>
          <a:bodyPr wrap="none">
            <a:spAutoFit/>
          </a:bodyPr>
          <a:lstStyle/>
          <a:p>
            <a:pPr algn="ctr" eaLnBrk="1" hangingPunct="1"/>
            <a:r>
              <a:rPr lang="fr-FR" sz="1800" b="1">
                <a:solidFill>
                  <a:schemeClr val="tx1"/>
                </a:solidFill>
                <a:latin typeface="Arial" charset="0"/>
              </a:rPr>
              <a:t>Prétest</a:t>
            </a:r>
          </a:p>
          <a:p>
            <a:pPr algn="ctr" eaLnBrk="1" hangingPunct="1"/>
            <a:r>
              <a:rPr lang="fr-FR" sz="1800">
                <a:solidFill>
                  <a:schemeClr val="tx1"/>
                </a:solidFill>
                <a:latin typeface="Arial" charset="0"/>
              </a:rPr>
              <a:t>porte uniquement sur les objectifs</a:t>
            </a:r>
          </a:p>
          <a:p>
            <a:pPr algn="ctr" eaLnBrk="1" hangingPunct="1"/>
            <a:r>
              <a:rPr lang="fr-FR" sz="1800">
                <a:solidFill>
                  <a:schemeClr val="tx1"/>
                </a:solidFill>
                <a:latin typeface="Arial" charset="0"/>
              </a:rPr>
              <a:t>du module et non sur son contenu</a:t>
            </a:r>
          </a:p>
        </p:txBody>
      </p:sp>
      <p:sp>
        <p:nvSpPr>
          <p:cNvPr id="24585" name="Text Box 41"/>
          <p:cNvSpPr txBox="1">
            <a:spLocks noChangeArrowheads="1"/>
          </p:cNvSpPr>
          <p:nvPr/>
        </p:nvSpPr>
        <p:spPr bwMode="auto">
          <a:xfrm>
            <a:off x="285750" y="3314700"/>
            <a:ext cx="2714625" cy="1200150"/>
          </a:xfrm>
          <a:prstGeom prst="rect">
            <a:avLst/>
          </a:prstGeom>
          <a:noFill/>
          <a:ln w="57150" cmpd="thinThick">
            <a:solidFill>
              <a:schemeClr val="tx1"/>
            </a:solidFill>
            <a:miter lim="800000"/>
            <a:headEnd/>
            <a:tailEnd/>
          </a:ln>
        </p:spPr>
        <p:txBody>
          <a:bodyPr>
            <a:spAutoFit/>
          </a:bodyPr>
          <a:lstStyle/>
          <a:p>
            <a:pPr algn="ctr" eaLnBrk="1" hangingPunct="1"/>
            <a:r>
              <a:rPr lang="fr-FR" sz="1800" b="1">
                <a:solidFill>
                  <a:schemeClr val="tx1"/>
                </a:solidFill>
                <a:latin typeface="Arial" charset="0"/>
              </a:rPr>
              <a:t>Entièrement réussi</a:t>
            </a:r>
          </a:p>
          <a:p>
            <a:pPr algn="ctr" eaLnBrk="1" hangingPunct="1"/>
            <a:r>
              <a:rPr lang="fr-FR" sz="1800">
                <a:solidFill>
                  <a:schemeClr val="tx1"/>
                </a:solidFill>
                <a:latin typeface="Arial" charset="0"/>
              </a:rPr>
              <a:t>Tous les objectifs sont </a:t>
            </a:r>
          </a:p>
          <a:p>
            <a:pPr algn="ctr" eaLnBrk="1" hangingPunct="1"/>
            <a:r>
              <a:rPr lang="fr-FR" sz="1800">
                <a:solidFill>
                  <a:schemeClr val="tx1"/>
                </a:solidFill>
                <a:latin typeface="Arial" charset="0"/>
              </a:rPr>
              <a:t>préalablement maîtrisés</a:t>
            </a:r>
          </a:p>
          <a:p>
            <a:pPr algn="ctr" eaLnBrk="1" hangingPunct="1"/>
            <a:r>
              <a:rPr lang="fr-FR" sz="1800">
                <a:solidFill>
                  <a:schemeClr val="tx1"/>
                </a:solidFill>
                <a:latin typeface="Arial" charset="0"/>
              </a:rPr>
              <a:t>par l’apprenant</a:t>
            </a:r>
          </a:p>
        </p:txBody>
      </p:sp>
      <p:sp>
        <p:nvSpPr>
          <p:cNvPr id="24586" name="Text Box 42"/>
          <p:cNvSpPr txBox="1">
            <a:spLocks noChangeArrowheads="1"/>
          </p:cNvSpPr>
          <p:nvPr/>
        </p:nvSpPr>
        <p:spPr bwMode="auto">
          <a:xfrm>
            <a:off x="3406775" y="3309938"/>
            <a:ext cx="2789238" cy="1200150"/>
          </a:xfrm>
          <a:prstGeom prst="rect">
            <a:avLst/>
          </a:prstGeom>
          <a:noFill/>
          <a:ln w="57150" cmpd="thinThick">
            <a:solidFill>
              <a:schemeClr val="tx1"/>
            </a:solidFill>
            <a:miter lim="800000"/>
            <a:headEnd/>
            <a:tailEnd/>
          </a:ln>
        </p:spPr>
        <p:txBody>
          <a:bodyPr wrap="none">
            <a:spAutoFit/>
          </a:bodyPr>
          <a:lstStyle/>
          <a:p>
            <a:pPr algn="ctr" eaLnBrk="1" hangingPunct="1"/>
            <a:r>
              <a:rPr lang="fr-FR" sz="1800" b="1">
                <a:solidFill>
                  <a:schemeClr val="tx1"/>
                </a:solidFill>
                <a:latin typeface="Arial" charset="0"/>
              </a:rPr>
              <a:t>Partiellement réussi</a:t>
            </a:r>
          </a:p>
          <a:p>
            <a:pPr algn="ctr" eaLnBrk="1" hangingPunct="1"/>
            <a:r>
              <a:rPr lang="fr-FR" sz="1800">
                <a:solidFill>
                  <a:schemeClr val="tx1"/>
                </a:solidFill>
                <a:latin typeface="Arial" charset="0"/>
              </a:rPr>
              <a:t>Certains objectifs sont</a:t>
            </a:r>
          </a:p>
          <a:p>
            <a:pPr algn="ctr" eaLnBrk="1" hangingPunct="1"/>
            <a:r>
              <a:rPr lang="fr-FR" sz="1800">
                <a:solidFill>
                  <a:schemeClr val="tx1"/>
                </a:solidFill>
                <a:latin typeface="Arial" charset="0"/>
              </a:rPr>
              <a:t>maîtrisés par l’apprenant,</a:t>
            </a:r>
          </a:p>
          <a:p>
            <a:pPr algn="ctr" eaLnBrk="1" hangingPunct="1"/>
            <a:r>
              <a:rPr lang="fr-FR" sz="1800">
                <a:solidFill>
                  <a:schemeClr val="tx1"/>
                </a:solidFill>
                <a:latin typeface="Arial" charset="0"/>
              </a:rPr>
              <a:t>d’autres pas encore</a:t>
            </a:r>
          </a:p>
        </p:txBody>
      </p:sp>
      <p:sp>
        <p:nvSpPr>
          <p:cNvPr id="24587" name="Text Box 43"/>
          <p:cNvSpPr txBox="1">
            <a:spLocks noChangeArrowheads="1"/>
          </p:cNvSpPr>
          <p:nvPr/>
        </p:nvSpPr>
        <p:spPr bwMode="auto">
          <a:xfrm>
            <a:off x="6731000" y="3306763"/>
            <a:ext cx="2198688" cy="1200150"/>
          </a:xfrm>
          <a:prstGeom prst="rect">
            <a:avLst/>
          </a:prstGeom>
          <a:noFill/>
          <a:ln w="57150" cmpd="thinThick">
            <a:solidFill>
              <a:schemeClr val="tx1"/>
            </a:solidFill>
            <a:miter lim="800000"/>
            <a:headEnd/>
            <a:tailEnd/>
          </a:ln>
        </p:spPr>
        <p:txBody>
          <a:bodyPr wrap="none">
            <a:spAutoFit/>
          </a:bodyPr>
          <a:lstStyle/>
          <a:p>
            <a:pPr algn="ctr" eaLnBrk="1" hangingPunct="1"/>
            <a:r>
              <a:rPr lang="fr-FR" sz="1800" b="1">
                <a:solidFill>
                  <a:schemeClr val="tx1"/>
                </a:solidFill>
                <a:latin typeface="Arial" charset="0"/>
              </a:rPr>
              <a:t>Non réussi</a:t>
            </a:r>
          </a:p>
          <a:p>
            <a:pPr algn="ctr" eaLnBrk="1" hangingPunct="1"/>
            <a:r>
              <a:rPr lang="fr-FR" sz="1800">
                <a:solidFill>
                  <a:schemeClr val="tx1"/>
                </a:solidFill>
                <a:latin typeface="Arial" charset="0"/>
              </a:rPr>
              <a:t>Aucun des objectifs</a:t>
            </a:r>
          </a:p>
          <a:p>
            <a:pPr algn="ctr" eaLnBrk="1" hangingPunct="1"/>
            <a:r>
              <a:rPr lang="fr-FR" sz="1800">
                <a:solidFill>
                  <a:schemeClr val="tx1"/>
                </a:solidFill>
                <a:latin typeface="Arial" charset="0"/>
              </a:rPr>
              <a:t>n’est préalablement</a:t>
            </a:r>
          </a:p>
          <a:p>
            <a:pPr algn="ctr" eaLnBrk="1" hangingPunct="1"/>
            <a:r>
              <a:rPr lang="fr-FR" sz="1800">
                <a:solidFill>
                  <a:schemeClr val="tx1"/>
                </a:solidFill>
                <a:latin typeface="Arial" charset="0"/>
              </a:rPr>
              <a:t>maîtrisé</a:t>
            </a:r>
          </a:p>
        </p:txBody>
      </p:sp>
      <p:grpSp>
        <p:nvGrpSpPr>
          <p:cNvPr id="24588" name="Group 54"/>
          <p:cNvGrpSpPr>
            <a:grpSpLocks/>
          </p:cNvGrpSpPr>
          <p:nvPr/>
        </p:nvGrpSpPr>
        <p:grpSpPr bwMode="auto">
          <a:xfrm>
            <a:off x="4962525" y="2728913"/>
            <a:ext cx="2905125" cy="528637"/>
            <a:chOff x="3072" y="903"/>
            <a:chExt cx="1830" cy="528"/>
          </a:xfrm>
        </p:grpSpPr>
        <p:sp>
          <p:nvSpPr>
            <p:cNvPr id="24602" name="Line 55"/>
            <p:cNvSpPr>
              <a:spLocks noChangeShapeType="1"/>
            </p:cNvSpPr>
            <p:nvPr/>
          </p:nvSpPr>
          <p:spPr bwMode="auto">
            <a:xfrm>
              <a:off x="4902" y="903"/>
              <a:ext cx="0" cy="528"/>
            </a:xfrm>
            <a:prstGeom prst="line">
              <a:avLst/>
            </a:prstGeom>
            <a:noFill/>
            <a:ln w="38100">
              <a:solidFill>
                <a:schemeClr val="tx1"/>
              </a:solidFill>
              <a:round/>
              <a:headEnd/>
              <a:tailEnd type="triangle" w="med" len="med"/>
            </a:ln>
          </p:spPr>
          <p:txBody>
            <a:bodyPr/>
            <a:lstStyle/>
            <a:p>
              <a:endParaRPr lang="fr-FR"/>
            </a:p>
          </p:txBody>
        </p:sp>
        <p:sp>
          <p:nvSpPr>
            <p:cNvPr id="24603" name="Line 56"/>
            <p:cNvSpPr>
              <a:spLocks noChangeShapeType="1"/>
            </p:cNvSpPr>
            <p:nvPr/>
          </p:nvSpPr>
          <p:spPr bwMode="auto">
            <a:xfrm>
              <a:off x="3072" y="912"/>
              <a:ext cx="1824" cy="0"/>
            </a:xfrm>
            <a:prstGeom prst="line">
              <a:avLst/>
            </a:prstGeom>
            <a:noFill/>
            <a:ln w="38100" cap="sq">
              <a:solidFill>
                <a:schemeClr val="tx1"/>
              </a:solidFill>
              <a:round/>
              <a:headEnd type="none" w="sm" len="sm"/>
              <a:tailEnd type="none" w="sm" len="sm"/>
            </a:ln>
          </p:spPr>
          <p:txBody>
            <a:bodyPr/>
            <a:lstStyle/>
            <a:p>
              <a:endParaRPr lang="fr-FR"/>
            </a:p>
          </p:txBody>
        </p:sp>
      </p:grpSp>
      <p:sp>
        <p:nvSpPr>
          <p:cNvPr id="24589" name="Line 50"/>
          <p:cNvSpPr>
            <a:spLocks noChangeShapeType="1"/>
          </p:cNvSpPr>
          <p:nvPr/>
        </p:nvSpPr>
        <p:spPr bwMode="auto">
          <a:xfrm>
            <a:off x="4857750" y="2751138"/>
            <a:ext cx="0" cy="481012"/>
          </a:xfrm>
          <a:prstGeom prst="line">
            <a:avLst/>
          </a:prstGeom>
          <a:noFill/>
          <a:ln w="38100">
            <a:solidFill>
              <a:schemeClr val="tx1"/>
            </a:solidFill>
            <a:round/>
            <a:headEnd/>
            <a:tailEnd type="triangle" w="med" len="med"/>
          </a:ln>
        </p:spPr>
        <p:txBody>
          <a:bodyPr/>
          <a:lstStyle/>
          <a:p>
            <a:endParaRPr lang="fr-FR"/>
          </a:p>
        </p:txBody>
      </p:sp>
      <p:grpSp>
        <p:nvGrpSpPr>
          <p:cNvPr id="24590" name="Group 51"/>
          <p:cNvGrpSpPr>
            <a:grpSpLocks/>
          </p:cNvGrpSpPr>
          <p:nvPr/>
        </p:nvGrpSpPr>
        <p:grpSpPr bwMode="auto">
          <a:xfrm>
            <a:off x="1457325" y="2738438"/>
            <a:ext cx="3505200" cy="528637"/>
            <a:chOff x="864" y="912"/>
            <a:chExt cx="2208" cy="528"/>
          </a:xfrm>
        </p:grpSpPr>
        <p:sp>
          <p:nvSpPr>
            <p:cNvPr id="24600" name="Line 52"/>
            <p:cNvSpPr>
              <a:spLocks noChangeShapeType="1"/>
            </p:cNvSpPr>
            <p:nvPr/>
          </p:nvSpPr>
          <p:spPr bwMode="auto">
            <a:xfrm>
              <a:off x="864" y="912"/>
              <a:ext cx="0" cy="528"/>
            </a:xfrm>
            <a:prstGeom prst="line">
              <a:avLst/>
            </a:prstGeom>
            <a:noFill/>
            <a:ln w="38100">
              <a:solidFill>
                <a:schemeClr val="tx1"/>
              </a:solidFill>
              <a:round/>
              <a:headEnd/>
              <a:tailEnd type="triangle" w="med" len="med"/>
            </a:ln>
          </p:spPr>
          <p:txBody>
            <a:bodyPr/>
            <a:lstStyle/>
            <a:p>
              <a:endParaRPr lang="fr-FR"/>
            </a:p>
          </p:txBody>
        </p:sp>
        <p:sp>
          <p:nvSpPr>
            <p:cNvPr id="24601" name="Line 53"/>
            <p:cNvSpPr>
              <a:spLocks noChangeShapeType="1"/>
            </p:cNvSpPr>
            <p:nvPr/>
          </p:nvSpPr>
          <p:spPr bwMode="auto">
            <a:xfrm>
              <a:off x="864" y="912"/>
              <a:ext cx="2208" cy="0"/>
            </a:xfrm>
            <a:prstGeom prst="line">
              <a:avLst/>
            </a:prstGeom>
            <a:noFill/>
            <a:ln w="38100" cap="sq">
              <a:solidFill>
                <a:schemeClr val="tx1"/>
              </a:solidFill>
              <a:round/>
              <a:headEnd type="none" w="sm" len="sm"/>
              <a:tailEnd type="none" w="sm" len="sm"/>
            </a:ln>
          </p:spPr>
          <p:txBody>
            <a:bodyPr/>
            <a:lstStyle/>
            <a:p>
              <a:endParaRPr lang="fr-FR"/>
            </a:p>
          </p:txBody>
        </p:sp>
      </p:grpSp>
      <p:sp>
        <p:nvSpPr>
          <p:cNvPr id="24" name="Titre 23"/>
          <p:cNvSpPr>
            <a:spLocks noGrp="1"/>
          </p:cNvSpPr>
          <p:nvPr>
            <p:ph type="title"/>
          </p:nvPr>
        </p:nvSpPr>
        <p:spPr/>
        <p:txBody>
          <a:bodyPr/>
          <a:lstStyle/>
          <a:p>
            <a:pPr eaLnBrk="1" fontAlgn="auto" hangingPunct="1">
              <a:spcAft>
                <a:spcPts val="0"/>
              </a:spcAft>
              <a:defRPr/>
            </a:pPr>
            <a:r>
              <a:rPr lang="en-GB" dirty="0" smtClean="0">
                <a:solidFill>
                  <a:schemeClr val="bg2"/>
                </a:solidFill>
                <a:latin typeface="Gill Sans" pitchFamily="32" charset="0"/>
              </a:rPr>
              <a:t>Le </a:t>
            </a:r>
            <a:r>
              <a:rPr lang="en-GB" dirty="0" err="1" smtClean="0">
                <a:solidFill>
                  <a:schemeClr val="bg2"/>
                </a:solidFill>
                <a:latin typeface="Gill Sans" pitchFamily="32" charset="0"/>
              </a:rPr>
              <a:t>prétest</a:t>
            </a:r>
            <a:endParaRPr lang="fr-FR" dirty="0">
              <a:solidFill>
                <a:schemeClr val="accent1">
                  <a:satMod val="150000"/>
                </a:schemeClr>
              </a:solidFill>
            </a:endParaRPr>
          </a:p>
        </p:txBody>
      </p:sp>
      <p:sp>
        <p:nvSpPr>
          <p:cNvPr id="26" name="Rectangle 25"/>
          <p:cNvSpPr/>
          <p:nvPr/>
        </p:nvSpPr>
        <p:spPr>
          <a:xfrm>
            <a:off x="2928938" y="1643063"/>
            <a:ext cx="3643312" cy="928687"/>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7" name="Rectangle 26"/>
          <p:cNvSpPr/>
          <p:nvPr/>
        </p:nvSpPr>
        <p:spPr>
          <a:xfrm>
            <a:off x="285750" y="3357563"/>
            <a:ext cx="2714625" cy="1143000"/>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8" name="Rectangle 27"/>
          <p:cNvSpPr/>
          <p:nvPr/>
        </p:nvSpPr>
        <p:spPr>
          <a:xfrm>
            <a:off x="357188" y="5000625"/>
            <a:ext cx="2500312" cy="1214438"/>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9" name="Rectangle 28"/>
          <p:cNvSpPr/>
          <p:nvPr/>
        </p:nvSpPr>
        <p:spPr>
          <a:xfrm>
            <a:off x="3357563" y="3286125"/>
            <a:ext cx="2857500" cy="1214438"/>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0" name="Rectangle 29"/>
          <p:cNvSpPr/>
          <p:nvPr/>
        </p:nvSpPr>
        <p:spPr>
          <a:xfrm>
            <a:off x="3429000" y="4929188"/>
            <a:ext cx="2786063" cy="1214437"/>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1" name="Rectangle 30"/>
          <p:cNvSpPr/>
          <p:nvPr/>
        </p:nvSpPr>
        <p:spPr>
          <a:xfrm>
            <a:off x="6715125" y="3286125"/>
            <a:ext cx="2214563" cy="1214438"/>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2" name="Rectangle 31"/>
          <p:cNvSpPr/>
          <p:nvPr/>
        </p:nvSpPr>
        <p:spPr>
          <a:xfrm>
            <a:off x="6715125" y="4929188"/>
            <a:ext cx="2071688" cy="1214437"/>
          </a:xfrm>
          <a:prstGeom prst="rect">
            <a:avLst/>
          </a:prstGeom>
          <a:solidFill>
            <a:srgbClr val="F0AD00">
              <a:alpha val="2313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3" name="Ellipse 32"/>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1514B65F-49E1-432D-B31E-66A4643BD102}" type="slidenum">
              <a:rPr lang="fr-FR"/>
              <a:pPr algn="ctr">
                <a:defRPr/>
              </a:pPr>
              <a:t>17</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heel(4)">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wheel(4)">
                                      <p:cBhvr>
                                        <p:cTn id="12" dur="500"/>
                                        <p:tgtEl>
                                          <p:spTgt spid="2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8"/>
                                        </p:tgtEl>
                                        <p:attrNameLst>
                                          <p:attrName>style.visibility</p:attrName>
                                        </p:attrNameLst>
                                      </p:cBhvr>
                                      <p:to>
                                        <p:strVal val="visible"/>
                                      </p:to>
                                    </p:set>
                                    <p:animEffect transition="in" filter="wheel(4)">
                                      <p:cBhvr>
                                        <p:cTn id="17" dur="500"/>
                                        <p:tgtEl>
                                          <p:spTgt spid="28"/>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9"/>
                                        </p:tgtEl>
                                        <p:attrNameLst>
                                          <p:attrName>style.visibility</p:attrName>
                                        </p:attrNameLst>
                                      </p:cBhvr>
                                      <p:to>
                                        <p:strVal val="visible"/>
                                      </p:to>
                                    </p:set>
                                    <p:animEffect transition="in" filter="wheel(4)">
                                      <p:cBhvr>
                                        <p:cTn id="22" dur="500"/>
                                        <p:tgtEl>
                                          <p:spTgt spid="29"/>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heel(4)">
                                      <p:cBhvr>
                                        <p:cTn id="27" dur="500"/>
                                        <p:tgtEl>
                                          <p:spTgt spid="30"/>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wheel(4)">
                                      <p:cBhvr>
                                        <p:cTn id="32" dur="500"/>
                                        <p:tgtEl>
                                          <p:spTgt spid="31"/>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32"/>
                                        </p:tgtEl>
                                        <p:attrNameLst>
                                          <p:attrName>style.visibility</p:attrName>
                                        </p:attrNameLst>
                                      </p:cBhvr>
                                      <p:to>
                                        <p:strVal val="visible"/>
                                      </p:to>
                                    </p:set>
                                    <p:animEffect transition="in" filter="wheel(4)">
                                      <p:cBhvr>
                                        <p:cTn id="37"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animBg="1"/>
      <p:bldP spid="29" grpId="0" animBg="1"/>
      <p:bldP spid="30" grpId="0" animBg="1"/>
      <p:bldP spid="31" grpId="0" animBg="1"/>
      <p:bldP spid="32"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1"/>
          <p:cNvSpPr>
            <a:spLocks noGrp="1" noChangeArrowheads="1"/>
          </p:cNvSpPr>
          <p:nvPr>
            <p:ph type="title"/>
          </p:nvPr>
        </p:nvSpPr>
        <p:spPr>
          <a:xfrm>
            <a:off x="285720" y="204773"/>
            <a:ext cx="7286676" cy="1081087"/>
          </a:xfrm>
        </p:spPr>
        <p:txBody>
          <a:bodyPr lIns="90000" tIns="46800" rIns="90000" bIns="46800" anchor="t">
            <a:noAutofit/>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600" dirty="0" smtClean="0">
                <a:solidFill>
                  <a:schemeClr val="bg2"/>
                </a:solidFill>
                <a:latin typeface="Gill Sans" pitchFamily="32" charset="0"/>
              </a:rPr>
              <a:t>Le test </a:t>
            </a:r>
            <a:r>
              <a:rPr lang="en-GB" sz="3600" dirty="0" err="1" smtClean="0">
                <a:solidFill>
                  <a:schemeClr val="bg2"/>
                </a:solidFill>
                <a:latin typeface="Gill Sans" pitchFamily="32" charset="0"/>
              </a:rPr>
              <a:t>d’entrée</a:t>
            </a:r>
            <a:r>
              <a:rPr lang="en-GB" sz="3600" dirty="0" smtClean="0">
                <a:solidFill>
                  <a:schemeClr val="bg2"/>
                </a:solidFill>
                <a:latin typeface="Gill Sans" pitchFamily="32" charset="0"/>
              </a:rPr>
              <a:t> </a:t>
            </a:r>
            <a:r>
              <a:rPr lang="en-GB" sz="3600" dirty="0" err="1" smtClean="0">
                <a:solidFill>
                  <a:schemeClr val="bg2"/>
                </a:solidFill>
                <a:latin typeface="Gill Sans" pitchFamily="32" charset="0"/>
              </a:rPr>
              <a:t>ou</a:t>
            </a:r>
            <a:r>
              <a:rPr lang="en-GB" sz="3600" dirty="0" smtClean="0">
                <a:solidFill>
                  <a:schemeClr val="bg2"/>
                </a:solidFill>
                <a:latin typeface="Gill Sans" pitchFamily="32" charset="0"/>
              </a:rPr>
              <a:t> </a:t>
            </a:r>
            <a:r>
              <a:rPr lang="en-GB" sz="3600" dirty="0" err="1" smtClean="0">
                <a:solidFill>
                  <a:schemeClr val="bg2"/>
                </a:solidFill>
                <a:latin typeface="Gill Sans" pitchFamily="32" charset="0"/>
              </a:rPr>
              <a:t>contrôle</a:t>
            </a:r>
            <a:r>
              <a:rPr lang="en-GB" sz="3600" dirty="0" smtClean="0">
                <a:solidFill>
                  <a:schemeClr val="bg2"/>
                </a:solidFill>
                <a:latin typeface="Gill Sans" pitchFamily="32" charset="0"/>
              </a:rPr>
              <a:t> des </a:t>
            </a:r>
            <a:r>
              <a:rPr lang="en-GB" sz="3600" dirty="0" err="1" smtClean="0">
                <a:solidFill>
                  <a:schemeClr val="bg2"/>
                </a:solidFill>
                <a:latin typeface="Gill Sans" pitchFamily="32" charset="0"/>
              </a:rPr>
              <a:t>prérequis</a:t>
            </a:r>
            <a:endParaRPr lang="en-GB" sz="3600" dirty="0" smtClean="0">
              <a:solidFill>
                <a:schemeClr val="bg2"/>
              </a:solidFill>
              <a:latin typeface="Gill Sans" pitchFamily="32" charset="0"/>
            </a:endParaRPr>
          </a:p>
        </p:txBody>
      </p:sp>
      <p:sp>
        <p:nvSpPr>
          <p:cNvPr id="22530" name="Espace réservé du numéro de diapositive 4"/>
          <p:cNvSpPr>
            <a:spLocks noGrp="1"/>
          </p:cNvSpPr>
          <p:nvPr>
            <p:ph type="sldNum" sz="quarter" idx="12"/>
          </p:nvPr>
        </p:nvSpPr>
        <p:spPr/>
        <p:txBody>
          <a:bodyPr/>
          <a:lstStyle/>
          <a:p>
            <a:pPr>
              <a:defRPr/>
            </a:pPr>
            <a:fld id="{858D8690-FFC3-459E-B016-F71EA93DA42C}" type="slidenum">
              <a:rPr lang="en-US"/>
              <a:pPr>
                <a:defRPr/>
              </a:pPr>
              <a:t>18</a:t>
            </a:fld>
            <a:endParaRPr lang="en-US"/>
          </a:p>
        </p:txBody>
      </p:sp>
      <p:sp>
        <p:nvSpPr>
          <p:cNvPr id="18442" name="Text Box 10"/>
          <p:cNvSpPr txBox="1">
            <a:spLocks noChangeArrowheads="1"/>
          </p:cNvSpPr>
          <p:nvPr/>
        </p:nvSpPr>
        <p:spPr bwMode="auto">
          <a:xfrm>
            <a:off x="323850" y="2000250"/>
            <a:ext cx="8424863" cy="3540125"/>
          </a:xfrm>
          <a:prstGeom prst="rect">
            <a:avLst/>
          </a:prstGeom>
          <a:noFill/>
          <a:ln w="9525">
            <a:noFill/>
            <a:miter lim="800000"/>
            <a:headEnd/>
            <a:tailEnd/>
          </a:ln>
          <a:effectLst/>
        </p:spPr>
        <p:txBody>
          <a:bodyPr>
            <a:spAutoFit/>
          </a:bodyPr>
          <a:lstStyle/>
          <a:p>
            <a:pPr>
              <a:buClr>
                <a:schemeClr val="bg2"/>
              </a:buClr>
              <a:buSzPct val="75000"/>
              <a:buFont typeface="Wingdings" pitchFamily="2" charset="2"/>
              <a:buChar char="n"/>
              <a:defRPr/>
            </a:pPr>
            <a:r>
              <a:rPr lang="en-GB" sz="2800" dirty="0">
                <a:solidFill>
                  <a:schemeClr val="tx1"/>
                </a:solidFill>
                <a:latin typeface="Arial" charset="0"/>
                <a:cs typeface="Arial" charset="0"/>
              </a:rPr>
              <a:t> Le </a:t>
            </a:r>
            <a:r>
              <a:rPr lang="en-GB" sz="2800" dirty="0" err="1">
                <a:solidFill>
                  <a:schemeClr val="tx1"/>
                </a:solidFill>
                <a:latin typeface="Arial" charset="0"/>
                <a:cs typeface="Arial" charset="0"/>
              </a:rPr>
              <a:t>terme</a:t>
            </a:r>
            <a:r>
              <a:rPr lang="en-GB" sz="2800" dirty="0">
                <a:solidFill>
                  <a:schemeClr val="tx1"/>
                </a:solidFill>
                <a:latin typeface="Arial" charset="0"/>
                <a:cs typeface="Arial" charset="0"/>
              </a:rPr>
              <a:t> </a:t>
            </a:r>
            <a:r>
              <a:rPr lang="en-GB" sz="2800" dirty="0" err="1">
                <a:solidFill>
                  <a:schemeClr val="accent5"/>
                </a:solidFill>
                <a:latin typeface="Arial" charset="0"/>
                <a:cs typeface="Arial" charset="0"/>
              </a:rPr>
              <a:t>prérequis</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est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utilisé</a:t>
            </a:r>
            <a:r>
              <a:rPr lang="en-GB" sz="2800" dirty="0">
                <a:solidFill>
                  <a:schemeClr val="tx1"/>
                </a:solidFill>
                <a:latin typeface="Arial" charset="0"/>
                <a:cs typeface="Arial" charset="0"/>
              </a:rPr>
              <a:t> pour </a:t>
            </a:r>
            <a:r>
              <a:rPr lang="en-GB" sz="2800" dirty="0" err="1">
                <a:solidFill>
                  <a:schemeClr val="tx1"/>
                </a:solidFill>
                <a:latin typeface="Arial" charset="0"/>
                <a:cs typeface="Arial" charset="0"/>
              </a:rPr>
              <a:t>désigner</a:t>
            </a:r>
            <a:r>
              <a:rPr lang="en-GB" sz="2800" dirty="0">
                <a:solidFill>
                  <a:schemeClr val="tx1"/>
                </a:solidFill>
                <a:latin typeface="Arial" charset="0"/>
                <a:cs typeface="Arial" charset="0"/>
              </a:rPr>
              <a:t> les </a:t>
            </a:r>
            <a:r>
              <a:rPr lang="en-GB" sz="2800" dirty="0" err="1">
                <a:solidFill>
                  <a:schemeClr val="tx1"/>
                </a:solidFill>
                <a:latin typeface="Arial" charset="0"/>
                <a:cs typeface="Arial" charset="0"/>
              </a:rPr>
              <a:t>compétences</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que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l’apprenant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est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censé</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maîtriser</a:t>
            </a:r>
            <a:r>
              <a:rPr lang="en-GB" sz="2800" dirty="0">
                <a:solidFill>
                  <a:schemeClr val="tx1"/>
                </a:solidFill>
                <a:latin typeface="Arial" charset="0"/>
                <a:cs typeface="Arial" charset="0"/>
              </a:rPr>
              <a:t> pour </a:t>
            </a:r>
            <a:r>
              <a:rPr lang="en-GB" sz="2800" dirty="0" err="1">
                <a:solidFill>
                  <a:schemeClr val="tx1"/>
                </a:solidFill>
                <a:latin typeface="Arial" charset="0"/>
                <a:cs typeface="Arial" charset="0"/>
              </a:rPr>
              <a:t>suivre</a:t>
            </a:r>
            <a:r>
              <a:rPr lang="en-GB" sz="2800" dirty="0">
                <a:solidFill>
                  <a:schemeClr val="tx1"/>
                </a:solidFill>
                <a:latin typeface="Arial" charset="0"/>
                <a:cs typeface="Arial" charset="0"/>
              </a:rPr>
              <a:t> un </a:t>
            </a:r>
            <a:r>
              <a:rPr lang="en-GB" sz="2800" dirty="0" err="1">
                <a:solidFill>
                  <a:schemeClr val="tx1"/>
                </a:solidFill>
                <a:latin typeface="Arial" charset="0"/>
                <a:cs typeface="Arial" charset="0"/>
              </a:rPr>
              <a:t>cours</a:t>
            </a:r>
            <a:r>
              <a:rPr lang="en-GB" sz="2800" dirty="0">
                <a:solidFill>
                  <a:schemeClr val="tx1"/>
                </a:solidFill>
                <a:latin typeface="Arial" charset="0"/>
                <a:cs typeface="Arial" charset="0"/>
              </a:rPr>
              <a:t> et en </a:t>
            </a:r>
            <a:r>
              <a:rPr lang="en-GB" sz="2800" dirty="0" err="1">
                <a:solidFill>
                  <a:schemeClr val="tx1"/>
                </a:solidFill>
                <a:latin typeface="Arial" charset="0"/>
                <a:cs typeface="Arial" charset="0"/>
              </a:rPr>
              <a:t>retirer</a:t>
            </a:r>
            <a:r>
              <a:rPr lang="en-GB" sz="2800" dirty="0">
                <a:solidFill>
                  <a:schemeClr val="tx1"/>
                </a:solidFill>
                <a:latin typeface="Arial" charset="0"/>
                <a:cs typeface="Arial" charset="0"/>
              </a:rPr>
              <a:t> un </a:t>
            </a:r>
            <a:r>
              <a:rPr lang="en-GB" sz="2800" dirty="0" err="1">
                <a:solidFill>
                  <a:schemeClr val="tx1"/>
                </a:solidFill>
                <a:latin typeface="Arial" charset="0"/>
                <a:cs typeface="Arial" charset="0"/>
              </a:rPr>
              <a:t>bénéfice</a:t>
            </a:r>
            <a:r>
              <a:rPr lang="en-GB" sz="2800" dirty="0">
                <a:solidFill>
                  <a:schemeClr val="tx1"/>
                </a:solidFill>
                <a:latin typeface="Arial" charset="0"/>
                <a:cs typeface="Arial" charset="0"/>
              </a:rPr>
              <a:t> maximum.</a:t>
            </a:r>
            <a:br>
              <a:rPr lang="en-GB" sz="2800" dirty="0">
                <a:solidFill>
                  <a:schemeClr val="tx1"/>
                </a:solidFill>
                <a:latin typeface="Arial" charset="0"/>
                <a:cs typeface="Arial" charset="0"/>
              </a:rPr>
            </a:br>
            <a:endParaRPr lang="en-GB" sz="2800" dirty="0">
              <a:solidFill>
                <a:schemeClr val="tx1"/>
              </a:solidFill>
              <a:latin typeface="Arial" charset="0"/>
              <a:cs typeface="Arial" charset="0"/>
            </a:endParaRPr>
          </a:p>
          <a:p>
            <a:pPr>
              <a:buClr>
                <a:schemeClr val="bg2"/>
              </a:buClr>
              <a:buSzPct val="75000"/>
              <a:buFont typeface="Wingdings" pitchFamily="2" charset="2"/>
              <a:buChar char="n"/>
              <a:defRPr/>
            </a:pPr>
            <a:r>
              <a:rPr lang="en-GB" sz="2800" dirty="0">
                <a:solidFill>
                  <a:schemeClr val="tx1"/>
                </a:solidFill>
                <a:latin typeface="Arial" charset="0"/>
                <a:cs typeface="Arial" charset="0"/>
              </a:rPr>
              <a:t> Le test </a:t>
            </a:r>
            <a:r>
              <a:rPr lang="en-GB" sz="2800" dirty="0" err="1">
                <a:solidFill>
                  <a:schemeClr val="tx1"/>
                </a:solidFill>
                <a:latin typeface="Arial" charset="0"/>
                <a:cs typeface="Arial" charset="0"/>
              </a:rPr>
              <a:t>d’entrée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est</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donc</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une</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épreuve</a:t>
            </a:r>
            <a:r>
              <a:rPr lang="en-GB" sz="2800" dirty="0">
                <a:solidFill>
                  <a:schemeClr val="tx1"/>
                </a:solidFill>
                <a:latin typeface="Arial" charset="0"/>
                <a:cs typeface="Arial" charset="0"/>
              </a:rPr>
              <a:t> qui </a:t>
            </a:r>
            <a:r>
              <a:rPr lang="en-GB" sz="2800" dirty="0" err="1">
                <a:solidFill>
                  <a:schemeClr val="tx1"/>
                </a:solidFill>
                <a:latin typeface="Arial" charset="0"/>
                <a:cs typeface="Arial" charset="0"/>
              </a:rPr>
              <a:t>permet</a:t>
            </a:r>
            <a:r>
              <a:rPr lang="en-GB" sz="2800" dirty="0">
                <a:solidFill>
                  <a:schemeClr val="tx1"/>
                </a:solidFill>
                <a:latin typeface="Arial" charset="0"/>
                <a:cs typeface="Arial" charset="0"/>
              </a:rPr>
              <a:t> de </a:t>
            </a:r>
            <a:r>
              <a:rPr lang="en-GB" sz="2800" dirty="0" err="1">
                <a:solidFill>
                  <a:schemeClr val="tx1"/>
                </a:solidFill>
                <a:latin typeface="Arial" charset="0"/>
                <a:cs typeface="Arial" charset="0"/>
              </a:rPr>
              <a:t>s’assurer</a:t>
            </a:r>
            <a:r>
              <a:rPr lang="en-GB" sz="2800" dirty="0">
                <a:solidFill>
                  <a:schemeClr val="tx1"/>
                </a:solidFill>
                <a:latin typeface="Arial" charset="0"/>
                <a:cs typeface="Arial" charset="0"/>
              </a:rPr>
              <a:t> </a:t>
            </a:r>
            <a:r>
              <a:rPr lang="en-GB" sz="2800" dirty="0" err="1">
                <a:solidFill>
                  <a:schemeClr val="tx1"/>
                </a:solidFill>
                <a:latin typeface="Arial" charset="0"/>
                <a:cs typeface="Arial" charset="0"/>
              </a:rPr>
              <a:t>que</a:t>
            </a:r>
            <a:r>
              <a:rPr lang="en-GB" sz="2800" dirty="0">
                <a:solidFill>
                  <a:schemeClr val="tx1"/>
                </a:solidFill>
                <a:effectLst>
                  <a:outerShdw blurRad="38100" dist="38100" dir="2700000" algn="tl">
                    <a:srgbClr val="C0C0C0"/>
                  </a:outerShdw>
                </a:effectLst>
                <a:latin typeface="Arial" charset="0"/>
                <a:cs typeface="Arial" charset="0"/>
              </a:rPr>
              <a:t> </a:t>
            </a:r>
            <a:r>
              <a:rPr lang="en-GB" sz="2800" dirty="0" err="1">
                <a:solidFill>
                  <a:schemeClr val="accent5"/>
                </a:solidFill>
                <a:latin typeface="Arial" charset="0"/>
                <a:cs typeface="Arial" charset="0"/>
              </a:rPr>
              <a:t>l’apprenant</a:t>
            </a:r>
            <a:r>
              <a:rPr lang="en-GB" sz="2800" dirty="0">
                <a:solidFill>
                  <a:schemeClr val="accent5"/>
                </a:solidFill>
                <a:latin typeface="Arial" charset="0"/>
                <a:cs typeface="Arial" charset="0"/>
              </a:rPr>
              <a:t> a </a:t>
            </a:r>
            <a:r>
              <a:rPr lang="en-GB" sz="2800" dirty="0" err="1">
                <a:solidFill>
                  <a:schemeClr val="accent5"/>
                </a:solidFill>
                <a:latin typeface="Arial" charset="0"/>
                <a:cs typeface="Arial" charset="0"/>
              </a:rPr>
              <a:t>bien</a:t>
            </a:r>
            <a:r>
              <a:rPr lang="en-GB" sz="2800" dirty="0">
                <a:solidFill>
                  <a:schemeClr val="accent5"/>
                </a:solidFill>
                <a:latin typeface="Arial" charset="0"/>
                <a:cs typeface="Arial" charset="0"/>
              </a:rPr>
              <a:t> les </a:t>
            </a:r>
            <a:r>
              <a:rPr lang="en-GB" sz="2800" dirty="0" err="1">
                <a:solidFill>
                  <a:schemeClr val="accent5"/>
                </a:solidFill>
                <a:latin typeface="Arial" charset="0"/>
                <a:cs typeface="Arial" charset="0"/>
              </a:rPr>
              <a:t>moyens</a:t>
            </a:r>
            <a:r>
              <a:rPr lang="en-GB" sz="2800" dirty="0">
                <a:solidFill>
                  <a:schemeClr val="accent5"/>
                </a:solidFill>
                <a:latin typeface="Arial" charset="0"/>
                <a:cs typeface="Arial" charset="0"/>
              </a:rPr>
              <a:t> </a:t>
            </a:r>
            <a:r>
              <a:rPr lang="en-GB" sz="2800" dirty="0" err="1">
                <a:solidFill>
                  <a:schemeClr val="accent5"/>
                </a:solidFill>
                <a:latin typeface="Arial" charset="0"/>
                <a:cs typeface="Arial" charset="0"/>
              </a:rPr>
              <a:t>cognitifs</a:t>
            </a:r>
            <a:r>
              <a:rPr lang="en-GB" sz="2800" dirty="0">
                <a:solidFill>
                  <a:schemeClr val="accent5"/>
                </a:solidFill>
                <a:latin typeface="Arial" charset="0"/>
                <a:cs typeface="Arial" charset="0"/>
              </a:rPr>
              <a:t> de </a:t>
            </a:r>
            <a:r>
              <a:rPr lang="en-GB" sz="2800" dirty="0" err="1">
                <a:solidFill>
                  <a:schemeClr val="accent5"/>
                </a:solidFill>
                <a:latin typeface="Arial" charset="0"/>
                <a:cs typeface="Arial" charset="0"/>
              </a:rPr>
              <a:t>suivre</a:t>
            </a:r>
            <a:r>
              <a:rPr lang="en-GB" sz="2800" dirty="0">
                <a:solidFill>
                  <a:schemeClr val="accent5"/>
                </a:solidFill>
                <a:latin typeface="Arial" charset="0"/>
                <a:cs typeface="Arial" charset="0"/>
              </a:rPr>
              <a:t> un module</a:t>
            </a:r>
            <a:endParaRPr lang="fr-FR" sz="2800" dirty="0">
              <a:solidFill>
                <a:schemeClr val="accent5"/>
              </a:solidFill>
              <a:latin typeface="Arial" charset="0"/>
              <a:cs typeface="Arial" charset="0"/>
            </a:endParaRP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AB36B4DA-B8A3-4B08-8EED-7307102B9F17}" type="slidenum">
              <a:rPr lang="fr-FR"/>
              <a:pPr algn="ctr">
                <a:defRPr/>
              </a:pPr>
              <a:t>18</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8442">
                                            <p:txEl>
                                              <p:pRg st="0" end="0"/>
                                            </p:txEl>
                                          </p:spTgt>
                                        </p:tgtEl>
                                        <p:attrNameLst>
                                          <p:attrName>style.visibility</p:attrName>
                                        </p:attrNameLst>
                                      </p:cBhvr>
                                      <p:to>
                                        <p:strVal val="visible"/>
                                      </p:to>
                                    </p:set>
                                    <p:animEffect transition="in" filter="wheel(4)">
                                      <p:cBhvr>
                                        <p:cTn id="7" dur="500"/>
                                        <p:tgtEl>
                                          <p:spTgt spid="1844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8442">
                                            <p:txEl>
                                              <p:pRg st="1" end="1"/>
                                            </p:txEl>
                                          </p:spTgt>
                                        </p:tgtEl>
                                        <p:attrNameLst>
                                          <p:attrName>style.visibility</p:attrName>
                                        </p:attrNameLst>
                                      </p:cBhvr>
                                      <p:to>
                                        <p:strVal val="visible"/>
                                      </p:to>
                                    </p:set>
                                    <p:animEffect transition="in" filter="wheel(4)">
                                      <p:cBhvr>
                                        <p:cTn id="12" dur="500"/>
                                        <p:tgtEl>
                                          <p:spTgt spid="184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2" grpId="0" build="allAtOnce"/>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3555" name="Rectangle 1"/>
          <p:cNvSpPr>
            <a:spLocks noGrp="1" noChangeArrowheads="1"/>
          </p:cNvSpPr>
          <p:nvPr>
            <p:ph type="title"/>
          </p:nvPr>
        </p:nvSpPr>
        <p:spPr>
          <a:xfrm>
            <a:off x="395288" y="2708275"/>
            <a:ext cx="8382000" cy="3532188"/>
          </a:xfrm>
        </p:spPr>
        <p:txBody>
          <a:bodyPr lIns="90000" tIns="46800" rIns="90000" bIns="46800" anchor="t"/>
          <a:lstStyle/>
          <a:p>
            <a:pPr algn="just" eaLnBrk="1" fontAlgn="auto" hangingPunct="1">
              <a:lnSpc>
                <a:spcPct val="93000"/>
              </a:lnSpc>
              <a:spcAft>
                <a:spcPts val="0"/>
              </a:spcAft>
              <a:buClr>
                <a:srgbClr val="FFFF00"/>
              </a:buCl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3200" dirty="0" smtClean="0">
                <a:solidFill>
                  <a:schemeClr val="accent5"/>
                </a:solidFill>
              </a:rPr>
              <a:t>Benjamin Bloom </a:t>
            </a:r>
            <a:r>
              <a:rPr lang="en-GB" sz="3200" b="0" dirty="0" smtClean="0">
                <a:solidFill>
                  <a:schemeClr val="tx1"/>
                </a:solidFill>
              </a:rPr>
              <a:t>a </a:t>
            </a:r>
            <a:r>
              <a:rPr lang="en-GB" sz="3200" b="0" dirty="0" err="1" smtClean="0">
                <a:solidFill>
                  <a:schemeClr val="tx1"/>
                </a:solidFill>
              </a:rPr>
              <a:t>mis</a:t>
            </a:r>
            <a:r>
              <a:rPr lang="en-GB" sz="3200" b="0" dirty="0" smtClean="0">
                <a:solidFill>
                  <a:schemeClr val="tx1"/>
                </a:solidFill>
              </a:rPr>
              <a:t> en </a:t>
            </a:r>
            <a:r>
              <a:rPr lang="en-GB" sz="3200" b="0" dirty="0" err="1" smtClean="0">
                <a:solidFill>
                  <a:schemeClr val="tx1"/>
                </a:solidFill>
              </a:rPr>
              <a:t>évidence</a:t>
            </a:r>
            <a:r>
              <a:rPr lang="en-GB" sz="3200" b="0" dirty="0" smtClean="0">
                <a:solidFill>
                  <a:schemeClr val="tx1"/>
                </a:solidFill>
              </a:rPr>
              <a:t> </a:t>
            </a:r>
            <a:r>
              <a:rPr lang="en-GB" sz="3200" b="0" dirty="0" err="1" smtClean="0">
                <a:solidFill>
                  <a:schemeClr val="tx1"/>
                </a:solidFill>
              </a:rPr>
              <a:t>qu'il</a:t>
            </a:r>
            <a:r>
              <a:rPr lang="en-GB" sz="3200" b="0" dirty="0" smtClean="0">
                <a:solidFill>
                  <a:schemeClr val="tx1"/>
                </a:solidFill>
              </a:rPr>
              <a:t> </a:t>
            </a:r>
            <a:r>
              <a:rPr lang="en-GB" sz="3200" b="0" dirty="0" err="1" smtClean="0">
                <a:solidFill>
                  <a:schemeClr val="tx1"/>
                </a:solidFill>
              </a:rPr>
              <a:t>était</a:t>
            </a:r>
            <a:r>
              <a:rPr lang="en-GB" sz="3200" b="0" dirty="0" smtClean="0">
                <a:solidFill>
                  <a:schemeClr val="tx1"/>
                </a:solidFill>
              </a:rPr>
              <a:t> </a:t>
            </a:r>
            <a:r>
              <a:rPr lang="en-GB" sz="3200" b="0" dirty="0" err="1" smtClean="0">
                <a:solidFill>
                  <a:schemeClr val="tx1"/>
                </a:solidFill>
              </a:rPr>
              <a:t>essentiel</a:t>
            </a:r>
            <a:r>
              <a:rPr lang="en-GB" sz="3200" b="0" dirty="0" smtClean="0">
                <a:solidFill>
                  <a:schemeClr val="tx1"/>
                </a:solidFill>
              </a:rPr>
              <a:t> </a:t>
            </a:r>
            <a:r>
              <a:rPr lang="en-GB" sz="3200" b="0" dirty="0" err="1" smtClean="0">
                <a:solidFill>
                  <a:schemeClr val="tx1"/>
                </a:solidFill>
              </a:rPr>
              <a:t>d'une</a:t>
            </a:r>
            <a:r>
              <a:rPr lang="en-GB" sz="3200" b="0" dirty="0" smtClean="0">
                <a:solidFill>
                  <a:schemeClr val="tx1"/>
                </a:solidFill>
              </a:rPr>
              <a:t> part, de </a:t>
            </a:r>
            <a:r>
              <a:rPr lang="en-GB" sz="3200" b="0" dirty="0" err="1" smtClean="0">
                <a:solidFill>
                  <a:schemeClr val="tx1"/>
                </a:solidFill>
              </a:rPr>
              <a:t>s'assurer</a:t>
            </a:r>
            <a:r>
              <a:rPr lang="en-GB" sz="3200" b="0" dirty="0" smtClean="0">
                <a:solidFill>
                  <a:schemeClr val="tx1"/>
                </a:solidFill>
              </a:rPr>
              <a:t> de la </a:t>
            </a:r>
            <a:r>
              <a:rPr lang="en-GB" sz="3200" b="0" dirty="0" err="1" smtClean="0">
                <a:solidFill>
                  <a:schemeClr val="tx1"/>
                </a:solidFill>
              </a:rPr>
              <a:t>maîtrise</a:t>
            </a:r>
            <a:r>
              <a:rPr lang="en-GB" sz="3200" b="0" dirty="0" smtClean="0">
                <a:solidFill>
                  <a:schemeClr val="tx1"/>
                </a:solidFill>
              </a:rPr>
              <a:t> des </a:t>
            </a:r>
            <a:r>
              <a:rPr lang="en-GB" sz="3200" b="0" dirty="0" err="1" smtClean="0">
                <a:solidFill>
                  <a:schemeClr val="tx1"/>
                </a:solidFill>
              </a:rPr>
              <a:t>compétences</a:t>
            </a:r>
            <a:r>
              <a:rPr lang="en-GB" sz="3200" b="0" dirty="0" smtClean="0">
                <a:solidFill>
                  <a:schemeClr val="tx1"/>
                </a:solidFill>
              </a:rPr>
              <a:t> </a:t>
            </a:r>
            <a:r>
              <a:rPr lang="en-GB" sz="3200" b="0" dirty="0" err="1" smtClean="0">
                <a:solidFill>
                  <a:schemeClr val="tx1"/>
                </a:solidFill>
              </a:rPr>
              <a:t>prérequises</a:t>
            </a:r>
            <a:r>
              <a:rPr lang="en-GB" sz="3200" b="0" dirty="0" smtClean="0">
                <a:solidFill>
                  <a:schemeClr val="tx1"/>
                </a:solidFill>
              </a:rPr>
              <a:t> </a:t>
            </a:r>
            <a:r>
              <a:rPr lang="en-GB" sz="3200" b="0" dirty="0" err="1" smtClean="0">
                <a:solidFill>
                  <a:schemeClr val="tx1"/>
                </a:solidFill>
              </a:rPr>
              <a:t>avant</a:t>
            </a:r>
            <a:r>
              <a:rPr lang="en-GB" sz="3200" b="0" dirty="0" smtClean="0">
                <a:solidFill>
                  <a:schemeClr val="tx1"/>
                </a:solidFill>
              </a:rPr>
              <a:t> </a:t>
            </a:r>
            <a:r>
              <a:rPr lang="en-GB" sz="3200" b="0" dirty="0" err="1" smtClean="0">
                <a:solidFill>
                  <a:schemeClr val="tx1"/>
                </a:solidFill>
              </a:rPr>
              <a:t>d'entamer</a:t>
            </a:r>
            <a:r>
              <a:rPr lang="en-GB" sz="3200" b="0" dirty="0" smtClean="0">
                <a:solidFill>
                  <a:schemeClr val="tx1"/>
                </a:solidFill>
              </a:rPr>
              <a:t> un </a:t>
            </a:r>
            <a:r>
              <a:rPr lang="en-GB" sz="3200" b="0" dirty="0" err="1" smtClean="0">
                <a:solidFill>
                  <a:schemeClr val="tx1"/>
                </a:solidFill>
              </a:rPr>
              <a:t>apprentissage</a:t>
            </a:r>
            <a:r>
              <a:rPr lang="en-GB" sz="3200" b="0" dirty="0" smtClean="0">
                <a:solidFill>
                  <a:schemeClr val="tx1"/>
                </a:solidFill>
              </a:rPr>
              <a:t> et </a:t>
            </a:r>
            <a:r>
              <a:rPr lang="en-GB" sz="3200" b="0" dirty="0" err="1" smtClean="0">
                <a:solidFill>
                  <a:schemeClr val="tx1"/>
                </a:solidFill>
              </a:rPr>
              <a:t>d'autre</a:t>
            </a:r>
            <a:r>
              <a:rPr lang="en-GB" sz="3200" b="0" dirty="0" smtClean="0">
                <a:solidFill>
                  <a:schemeClr val="tx1"/>
                </a:solidFill>
              </a:rPr>
              <a:t> part, de </a:t>
            </a:r>
            <a:r>
              <a:rPr lang="en-GB" sz="3200" b="0" dirty="0" err="1" smtClean="0">
                <a:solidFill>
                  <a:schemeClr val="tx1"/>
                </a:solidFill>
              </a:rPr>
              <a:t>prévoir</a:t>
            </a:r>
            <a:r>
              <a:rPr lang="en-GB" sz="3200" b="0" dirty="0" smtClean="0">
                <a:solidFill>
                  <a:schemeClr val="tx1"/>
                </a:solidFill>
              </a:rPr>
              <a:t> les </a:t>
            </a:r>
            <a:r>
              <a:rPr lang="en-GB" sz="3200" b="0" dirty="0" err="1" smtClean="0">
                <a:solidFill>
                  <a:schemeClr val="tx1"/>
                </a:solidFill>
              </a:rPr>
              <a:t>activités</a:t>
            </a:r>
            <a:r>
              <a:rPr lang="en-GB" sz="3200" b="0" dirty="0" smtClean="0">
                <a:solidFill>
                  <a:schemeClr val="tx1"/>
                </a:solidFill>
              </a:rPr>
              <a:t> de remédiation qui </a:t>
            </a:r>
            <a:r>
              <a:rPr lang="en-GB" sz="3200" b="0" dirty="0" err="1" smtClean="0">
                <a:solidFill>
                  <a:schemeClr val="tx1"/>
                </a:solidFill>
              </a:rPr>
              <a:t>permettront</a:t>
            </a:r>
            <a:r>
              <a:rPr lang="en-GB" sz="3200" b="0" dirty="0" smtClean="0">
                <a:solidFill>
                  <a:schemeClr val="tx1"/>
                </a:solidFill>
              </a:rPr>
              <a:t> de </a:t>
            </a:r>
            <a:r>
              <a:rPr lang="en-GB" sz="3200" b="0" dirty="0" err="1" smtClean="0">
                <a:solidFill>
                  <a:schemeClr val="tx1"/>
                </a:solidFill>
              </a:rPr>
              <a:t>corriger</a:t>
            </a:r>
            <a:r>
              <a:rPr lang="en-GB" sz="3200" b="0" dirty="0" smtClean="0">
                <a:solidFill>
                  <a:schemeClr val="tx1"/>
                </a:solidFill>
              </a:rPr>
              <a:t> les </a:t>
            </a:r>
            <a:r>
              <a:rPr lang="en-GB" sz="3200" b="0" dirty="0" err="1" smtClean="0">
                <a:solidFill>
                  <a:schemeClr val="tx1"/>
                </a:solidFill>
              </a:rPr>
              <a:t>lacunes</a:t>
            </a:r>
            <a:r>
              <a:rPr lang="en-GB" sz="3200" b="0" dirty="0" smtClean="0">
                <a:solidFill>
                  <a:schemeClr val="tx1"/>
                </a:solidFill>
              </a:rPr>
              <a:t> </a:t>
            </a:r>
            <a:r>
              <a:rPr lang="en-GB" sz="3200" b="0" dirty="0" err="1" smtClean="0">
                <a:solidFill>
                  <a:schemeClr val="tx1"/>
                </a:solidFill>
              </a:rPr>
              <a:t>constatées</a:t>
            </a:r>
            <a:r>
              <a:rPr lang="en-GB" sz="3200" b="0" dirty="0" smtClean="0">
                <a:solidFill>
                  <a:schemeClr val="tx1"/>
                </a:solidFill>
              </a:rPr>
              <a:t>.</a:t>
            </a:r>
          </a:p>
        </p:txBody>
      </p:sp>
      <p:sp>
        <p:nvSpPr>
          <p:cNvPr id="23554" name="Espace réservé du numéro de diapositive 3"/>
          <p:cNvSpPr>
            <a:spLocks noGrp="1"/>
          </p:cNvSpPr>
          <p:nvPr>
            <p:ph type="sldNum" sz="quarter" idx="12"/>
          </p:nvPr>
        </p:nvSpPr>
        <p:spPr/>
        <p:txBody>
          <a:bodyPr/>
          <a:lstStyle/>
          <a:p>
            <a:pPr>
              <a:defRPr/>
            </a:pPr>
            <a:fld id="{C5D1C923-9754-4E5C-A0AD-4345DF5276FE}" type="slidenum">
              <a:rPr lang="en-US"/>
              <a:pPr>
                <a:defRPr/>
              </a:pPr>
              <a:t>19</a:t>
            </a:fld>
            <a:endParaRPr lang="en-US"/>
          </a:p>
        </p:txBody>
      </p:sp>
      <p:grpSp>
        <p:nvGrpSpPr>
          <p:cNvPr id="26628" name="Group 2"/>
          <p:cNvGrpSpPr>
            <a:grpSpLocks/>
          </p:cNvGrpSpPr>
          <p:nvPr/>
        </p:nvGrpSpPr>
        <p:grpSpPr bwMode="auto">
          <a:xfrm>
            <a:off x="395288" y="71438"/>
            <a:ext cx="8496300" cy="2044700"/>
            <a:chOff x="0" y="-280"/>
            <a:chExt cx="5760" cy="1288"/>
          </a:xfrm>
        </p:grpSpPr>
        <p:sp>
          <p:nvSpPr>
            <p:cNvPr id="26630" name="AutoShape 3"/>
            <p:cNvSpPr>
              <a:spLocks noChangeArrowheads="1"/>
            </p:cNvSpPr>
            <p:nvPr/>
          </p:nvSpPr>
          <p:spPr bwMode="auto">
            <a:xfrm>
              <a:off x="0" y="384"/>
              <a:ext cx="5760" cy="624"/>
            </a:xfrm>
            <a:prstGeom prst="roundRect">
              <a:avLst>
                <a:gd name="adj" fmla="val 157"/>
              </a:avLst>
            </a:prstGeom>
            <a:noFill/>
            <a:ln w="9525">
              <a:noFill/>
              <a:round/>
              <a:headEnd/>
              <a:tailEnd/>
            </a:ln>
          </p:spPr>
          <p:txBody>
            <a:bodyPr wrap="none" anchor="ctr"/>
            <a:lstStyle/>
            <a:p>
              <a:endParaRPr lang="fr-FR"/>
            </a:p>
          </p:txBody>
        </p:sp>
        <p:sp>
          <p:nvSpPr>
            <p:cNvPr id="26631" name="Text Box 4"/>
            <p:cNvSpPr txBox="1">
              <a:spLocks noChangeArrowheads="1"/>
            </p:cNvSpPr>
            <p:nvPr/>
          </p:nvSpPr>
          <p:spPr bwMode="auto">
            <a:xfrm>
              <a:off x="23" y="-280"/>
              <a:ext cx="5037" cy="737"/>
            </a:xfrm>
            <a:prstGeom prst="rect">
              <a:avLst/>
            </a:prstGeom>
            <a:noFill/>
            <a:ln w="9525">
              <a:noFill/>
              <a:miter lim="800000"/>
              <a:headEnd/>
              <a:tailEnd/>
            </a:ln>
          </p:spPr>
          <p:txBody>
            <a:bodyPr lIns="92160" tIns="46080" rIns="92160" bIns="46080" anchor="ctr">
              <a:spAutoFit/>
            </a:bodyPr>
            <a:lstStyle/>
            <a:p>
              <a:pPr eaLnBrk="1" hangingPunct="1">
                <a:buClr>
                  <a:srgbClr val="FFFFCC"/>
                </a:buClr>
                <a:buSzPct val="100000"/>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500">
                  <a:solidFill>
                    <a:schemeClr val="bg2"/>
                  </a:solidFill>
                  <a:latin typeface="Arial" charset="0"/>
                  <a:cs typeface="Arial" charset="0"/>
                </a:rPr>
                <a:t>Le test d’entrée ou contrôle des prérequis</a:t>
              </a:r>
            </a:p>
          </p:txBody>
        </p:sp>
      </p:gr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094CBB03-59B3-4095-84F4-EB35A6D03F52}" type="slidenum">
              <a:rPr lang="fr-FR"/>
              <a:pPr algn="ctr">
                <a:defRPr/>
              </a:pPr>
              <a:t>19</a:t>
            </a:fld>
            <a:endParaRPr lang="fr-FR"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142844" y="0"/>
            <a:ext cx="9001156" cy="1358900"/>
          </a:xfrm>
        </p:spPr>
        <p:txBody>
          <a:bodyPr/>
          <a:lstStyle/>
          <a:p>
            <a:pPr eaLnBrk="1" fontAlgn="auto" hangingPunct="1">
              <a:spcAft>
                <a:spcPts val="0"/>
              </a:spcAft>
              <a:defRPr/>
            </a:pPr>
            <a:r>
              <a:rPr lang="fr-FR" dirty="0" smtClean="0">
                <a:solidFill>
                  <a:schemeClr val="bg2"/>
                </a:solidFill>
                <a:latin typeface="Gill Sans" pitchFamily="32" charset="0"/>
              </a:rPr>
              <a:t>Plan</a:t>
            </a:r>
          </a:p>
        </p:txBody>
      </p:sp>
      <p:sp>
        <p:nvSpPr>
          <p:cNvPr id="6148" name="Rectangle 3"/>
          <p:cNvSpPr>
            <a:spLocks noGrp="1" noChangeArrowheads="1"/>
          </p:cNvSpPr>
          <p:nvPr>
            <p:ph idx="1"/>
          </p:nvPr>
        </p:nvSpPr>
        <p:spPr>
          <a:xfrm>
            <a:off x="457200" y="1981200"/>
            <a:ext cx="8147050" cy="4184650"/>
          </a:xfrm>
        </p:spPr>
        <p:txBody>
          <a:bodyPr/>
          <a:lstStyle/>
          <a:p>
            <a:pPr eaLnBrk="1" hangingPunct="1"/>
            <a:r>
              <a:rPr lang="fr-FR" smtClean="0"/>
              <a:t>Objectifs</a:t>
            </a:r>
          </a:p>
          <a:p>
            <a:pPr eaLnBrk="1" hangingPunct="1"/>
            <a:r>
              <a:rPr lang="fr-FR" smtClean="0"/>
              <a:t>Définitions d’un module</a:t>
            </a:r>
          </a:p>
          <a:p>
            <a:pPr eaLnBrk="1" hangingPunct="1"/>
            <a:r>
              <a:rPr lang="fr-FR" smtClean="0"/>
              <a:t>Caractéristiques fondamentales</a:t>
            </a:r>
          </a:p>
          <a:p>
            <a:pPr eaLnBrk="1" hangingPunct="1"/>
            <a:r>
              <a:rPr lang="fr-FR" smtClean="0"/>
              <a:t>Constituants d’un module</a:t>
            </a:r>
          </a:p>
          <a:p>
            <a:pPr eaLnBrk="1" hangingPunct="1"/>
            <a:r>
              <a:rPr lang="fr-FR" smtClean="0"/>
              <a:t>Le système d’entrée</a:t>
            </a:r>
          </a:p>
          <a:p>
            <a:pPr eaLnBrk="1" hangingPunct="1"/>
            <a:r>
              <a:rPr lang="fr-FR" smtClean="0"/>
              <a:t>Le système de sortie</a:t>
            </a:r>
          </a:p>
          <a:p>
            <a:pPr eaLnBrk="1" hangingPunct="1"/>
            <a:r>
              <a:rPr lang="fr-FR" smtClean="0"/>
              <a:t>Le système d’apprentissage</a:t>
            </a:r>
          </a:p>
        </p:txBody>
      </p:sp>
      <p:sp>
        <p:nvSpPr>
          <p:cNvPr id="6146" name="Espace réservé du numéro de diapositive 4"/>
          <p:cNvSpPr>
            <a:spLocks noGrp="1"/>
          </p:cNvSpPr>
          <p:nvPr>
            <p:ph type="sldNum" sz="quarter" idx="12"/>
          </p:nvPr>
        </p:nvSpPr>
        <p:spPr/>
        <p:txBody>
          <a:bodyPr/>
          <a:lstStyle/>
          <a:p>
            <a:pPr>
              <a:defRPr/>
            </a:pPr>
            <a:fld id="{DD764BD8-8689-45F8-9591-71567B2CF4A7}" type="slidenum">
              <a:rPr lang="en-US"/>
              <a:pPr>
                <a:defRPr/>
              </a:pPr>
              <a:t>2</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59126EE3-C655-481E-B185-FE5A095FEAD9}" type="slidenum">
              <a:rPr lang="fr-FR"/>
              <a:pPr algn="ctr">
                <a:defRPr/>
              </a:pPr>
              <a:t>2</a:t>
            </a:fld>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148">
                                            <p:txEl>
                                              <p:pRg st="0" end="0"/>
                                            </p:txEl>
                                          </p:spTgt>
                                        </p:tgtEl>
                                        <p:attrNameLst>
                                          <p:attrName>style.visibility</p:attrName>
                                        </p:attrNameLst>
                                      </p:cBhvr>
                                      <p:to>
                                        <p:strVal val="visible"/>
                                      </p:to>
                                    </p:set>
                                    <p:animEffect transition="in" filter="diamond(in)">
                                      <p:cBhvr>
                                        <p:cTn id="7" dur="500"/>
                                        <p:tgtEl>
                                          <p:spTgt spid="614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6148">
                                            <p:txEl>
                                              <p:pRg st="1" end="1"/>
                                            </p:txEl>
                                          </p:spTgt>
                                        </p:tgtEl>
                                        <p:attrNameLst>
                                          <p:attrName>style.visibility</p:attrName>
                                        </p:attrNameLst>
                                      </p:cBhvr>
                                      <p:to>
                                        <p:strVal val="visible"/>
                                      </p:to>
                                    </p:set>
                                    <p:animEffect transition="in" filter="diamond(in)">
                                      <p:cBhvr>
                                        <p:cTn id="12" dur="500"/>
                                        <p:tgtEl>
                                          <p:spTgt spid="614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6148">
                                            <p:txEl>
                                              <p:pRg st="2" end="2"/>
                                            </p:txEl>
                                          </p:spTgt>
                                        </p:tgtEl>
                                        <p:attrNameLst>
                                          <p:attrName>style.visibility</p:attrName>
                                        </p:attrNameLst>
                                      </p:cBhvr>
                                      <p:to>
                                        <p:strVal val="visible"/>
                                      </p:to>
                                    </p:set>
                                    <p:animEffect transition="in" filter="diamond(in)">
                                      <p:cBhvr>
                                        <p:cTn id="17" dur="500"/>
                                        <p:tgtEl>
                                          <p:spTgt spid="614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6148">
                                            <p:txEl>
                                              <p:pRg st="3" end="3"/>
                                            </p:txEl>
                                          </p:spTgt>
                                        </p:tgtEl>
                                        <p:attrNameLst>
                                          <p:attrName>style.visibility</p:attrName>
                                        </p:attrNameLst>
                                      </p:cBhvr>
                                      <p:to>
                                        <p:strVal val="visible"/>
                                      </p:to>
                                    </p:set>
                                    <p:animEffect transition="in" filter="diamond(in)">
                                      <p:cBhvr>
                                        <p:cTn id="22" dur="500"/>
                                        <p:tgtEl>
                                          <p:spTgt spid="614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6148">
                                            <p:txEl>
                                              <p:pRg st="4" end="4"/>
                                            </p:txEl>
                                          </p:spTgt>
                                        </p:tgtEl>
                                        <p:attrNameLst>
                                          <p:attrName>style.visibility</p:attrName>
                                        </p:attrNameLst>
                                      </p:cBhvr>
                                      <p:to>
                                        <p:strVal val="visible"/>
                                      </p:to>
                                    </p:set>
                                    <p:animEffect transition="in" filter="diamond(in)">
                                      <p:cBhvr>
                                        <p:cTn id="27" dur="500"/>
                                        <p:tgtEl>
                                          <p:spTgt spid="614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6148">
                                            <p:txEl>
                                              <p:pRg st="5" end="5"/>
                                            </p:txEl>
                                          </p:spTgt>
                                        </p:tgtEl>
                                        <p:attrNameLst>
                                          <p:attrName>style.visibility</p:attrName>
                                        </p:attrNameLst>
                                      </p:cBhvr>
                                      <p:to>
                                        <p:strVal val="visible"/>
                                      </p:to>
                                    </p:set>
                                    <p:animEffect transition="in" filter="diamond(in)">
                                      <p:cBhvr>
                                        <p:cTn id="32" dur="500"/>
                                        <p:tgtEl>
                                          <p:spTgt spid="614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6148">
                                            <p:txEl>
                                              <p:pRg st="6" end="6"/>
                                            </p:txEl>
                                          </p:spTgt>
                                        </p:tgtEl>
                                        <p:attrNameLst>
                                          <p:attrName>style.visibility</p:attrName>
                                        </p:attrNameLst>
                                      </p:cBhvr>
                                      <p:to>
                                        <p:strVal val="visible"/>
                                      </p:to>
                                    </p:set>
                                    <p:animEffect transition="in" filter="diamond(in)">
                                      <p:cBhvr>
                                        <p:cTn id="37" dur="500"/>
                                        <p:tgtEl>
                                          <p:spTgt spid="614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1" name="Rectangle 1"/>
          <p:cNvSpPr>
            <a:spLocks noGrp="1" noChangeArrowheads="1"/>
          </p:cNvSpPr>
          <p:nvPr>
            <p:ph idx="1"/>
          </p:nvPr>
        </p:nvSpPr>
        <p:spPr>
          <a:xfrm>
            <a:off x="357188" y="2000250"/>
            <a:ext cx="8405812" cy="4170363"/>
          </a:xfrm>
        </p:spPr>
        <p:txBody>
          <a:bodyPr lIns="90000" tIns="46800" rIns="90000" bIns="46800"/>
          <a:lstStyle/>
          <a:p>
            <a:pPr eaLnBrk="1" hangingPunct="1">
              <a:lnSpc>
                <a:spcPct val="93000"/>
              </a:lnSpc>
              <a:spcBef>
                <a:spcPct val="20000"/>
              </a:spcBef>
              <a:buClr>
                <a:schemeClr val="bg2"/>
              </a:buClr>
              <a:buSzPct val="75000"/>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mtClean="0"/>
              <a:t>L'échec au test d'entrée conduit l’apprenant vers un rattrapage d'entrée qui est constitué de situations d'apprentissage conçues afin de remédier aux lacunes constatées.</a:t>
            </a:r>
            <a:br>
              <a:rPr lang="en-GB" smtClean="0"/>
            </a:br>
            <a:endParaRPr lang="en-GB" smtClean="0"/>
          </a:p>
          <a:p>
            <a:pPr eaLnBrk="1" hangingPunct="1">
              <a:spcBef>
                <a:spcPct val="20000"/>
              </a:spcBef>
              <a:buClr>
                <a:schemeClr val="bg2"/>
              </a:buClr>
              <a:buSzPct val="75000"/>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mtClean="0"/>
              <a:t>Il est donc essentiel que le concepteur de la formation prévoie un </a:t>
            </a:r>
            <a:r>
              <a:rPr lang="en-GB" b="1" smtClean="0"/>
              <a:t>module de remédiation</a:t>
            </a:r>
            <a:r>
              <a:rPr lang="en-GB" smtClean="0"/>
              <a:t>.</a:t>
            </a:r>
          </a:p>
          <a:p>
            <a:pPr eaLnBrk="1" hangingPunct="1">
              <a:spcBef>
                <a:spcPct val="20000"/>
              </a:spcBef>
              <a:buClr>
                <a:schemeClr val="bg2"/>
              </a:buClr>
              <a:buSzPct val="75000"/>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mtClean="0"/>
          </a:p>
        </p:txBody>
      </p:sp>
      <p:sp>
        <p:nvSpPr>
          <p:cNvPr id="24578" name="Espace réservé du numéro de diapositive 4"/>
          <p:cNvSpPr>
            <a:spLocks noGrp="1"/>
          </p:cNvSpPr>
          <p:nvPr>
            <p:ph type="sldNum" sz="quarter" idx="12"/>
          </p:nvPr>
        </p:nvSpPr>
        <p:spPr/>
        <p:txBody>
          <a:bodyPr/>
          <a:lstStyle/>
          <a:p>
            <a:pPr>
              <a:defRPr/>
            </a:pPr>
            <a:fld id="{5E0F22C6-A89B-4551-8655-0B53D4BC43FE}" type="slidenum">
              <a:rPr lang="en-US"/>
              <a:pPr>
                <a:defRPr/>
              </a:pPr>
              <a:t>20</a:t>
            </a:fld>
            <a:endParaRPr lang="en-US"/>
          </a:p>
        </p:txBody>
      </p:sp>
      <p:grpSp>
        <p:nvGrpSpPr>
          <p:cNvPr id="27652" name="Group 2"/>
          <p:cNvGrpSpPr>
            <a:grpSpLocks/>
          </p:cNvGrpSpPr>
          <p:nvPr/>
        </p:nvGrpSpPr>
        <p:grpSpPr bwMode="auto">
          <a:xfrm>
            <a:off x="250825" y="142875"/>
            <a:ext cx="7535863" cy="1201738"/>
            <a:chOff x="0" y="378"/>
            <a:chExt cx="5760" cy="757"/>
          </a:xfrm>
        </p:grpSpPr>
        <p:sp>
          <p:nvSpPr>
            <p:cNvPr id="27654" name="AutoShape 3"/>
            <p:cNvSpPr>
              <a:spLocks noChangeArrowheads="1"/>
            </p:cNvSpPr>
            <p:nvPr/>
          </p:nvSpPr>
          <p:spPr bwMode="auto">
            <a:xfrm>
              <a:off x="0" y="384"/>
              <a:ext cx="5760" cy="624"/>
            </a:xfrm>
            <a:prstGeom prst="roundRect">
              <a:avLst>
                <a:gd name="adj" fmla="val 157"/>
              </a:avLst>
            </a:prstGeom>
            <a:noFill/>
            <a:ln w="9525">
              <a:noFill/>
              <a:round/>
              <a:headEnd/>
              <a:tailEnd/>
            </a:ln>
          </p:spPr>
          <p:txBody>
            <a:bodyPr wrap="none" anchor="ctr"/>
            <a:lstStyle/>
            <a:p>
              <a:endParaRPr lang="fr-FR"/>
            </a:p>
          </p:txBody>
        </p:sp>
        <p:sp>
          <p:nvSpPr>
            <p:cNvPr id="27655" name="Text Box 4"/>
            <p:cNvSpPr txBox="1">
              <a:spLocks noChangeArrowheads="1"/>
            </p:cNvSpPr>
            <p:nvPr/>
          </p:nvSpPr>
          <p:spPr bwMode="auto">
            <a:xfrm>
              <a:off x="0" y="378"/>
              <a:ext cx="5760" cy="757"/>
            </a:xfrm>
            <a:prstGeom prst="rect">
              <a:avLst/>
            </a:prstGeom>
            <a:noFill/>
            <a:ln w="9525">
              <a:noFill/>
              <a:miter lim="800000"/>
              <a:headEnd/>
              <a:tailEnd/>
            </a:ln>
          </p:spPr>
          <p:txBody>
            <a:bodyPr lIns="92160" tIns="46080" rIns="92160" bIns="46080" anchor="ctr">
              <a:spAutoFit/>
            </a:bodyPr>
            <a:lstStyle/>
            <a:p>
              <a:pPr eaLnBrk="1" hangingPunct="1">
                <a:buClr>
                  <a:srgbClr val="FFFFCC"/>
                </a:buClr>
                <a:buSzPct val="100000"/>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chemeClr val="bg2"/>
                  </a:solidFill>
                  <a:latin typeface="Arial" charset="0"/>
                  <a:cs typeface="Arial" charset="0"/>
                </a:rPr>
                <a:t>Le test d’entrée ou contrôle des prérequis</a:t>
              </a:r>
            </a:p>
          </p:txBody>
        </p:sp>
      </p:gr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2294ED3E-ECF3-4919-9BD7-87C7E762BD38}" type="slidenum">
              <a:rPr lang="fr-FR"/>
              <a:pPr algn="ctr">
                <a:defRPr/>
              </a:pPr>
              <a:t>20</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0481">
                                            <p:txEl>
                                              <p:pRg st="0" end="0"/>
                                            </p:txEl>
                                          </p:spTgt>
                                        </p:tgtEl>
                                        <p:attrNameLst>
                                          <p:attrName>style.visibility</p:attrName>
                                        </p:attrNameLst>
                                      </p:cBhvr>
                                      <p:to>
                                        <p:strVal val="visible"/>
                                      </p:to>
                                    </p:set>
                                    <p:animEffect transition="in" filter="wheel(4)">
                                      <p:cBhvr>
                                        <p:cTn id="7" dur="500"/>
                                        <p:tgtEl>
                                          <p:spTgt spid="2048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0481">
                                            <p:txEl>
                                              <p:pRg st="1" end="1"/>
                                            </p:txEl>
                                          </p:spTgt>
                                        </p:tgtEl>
                                        <p:attrNameLst>
                                          <p:attrName>style.visibility</p:attrName>
                                        </p:attrNameLst>
                                      </p:cBhvr>
                                      <p:to>
                                        <p:strVal val="visible"/>
                                      </p:to>
                                    </p:set>
                                    <p:animEffect transition="in" filter="wheel(4)">
                                      <p:cBhvr>
                                        <p:cTn id="12" dur="500"/>
                                        <p:tgtEl>
                                          <p:spTgt spid="20481">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1"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3" name="Rectangle 1"/>
          <p:cNvSpPr>
            <a:spLocks noGrp="1" noChangeArrowheads="1"/>
          </p:cNvSpPr>
          <p:nvPr>
            <p:ph type="title"/>
          </p:nvPr>
        </p:nvSpPr>
        <p:spPr>
          <a:xfrm>
            <a:off x="571472" y="214290"/>
            <a:ext cx="7772400" cy="11430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 système de sortie</a:t>
            </a:r>
          </a:p>
        </p:txBody>
      </p:sp>
      <p:sp>
        <p:nvSpPr>
          <p:cNvPr id="25602" name="Espace réservé du numéro de diapositive 4"/>
          <p:cNvSpPr>
            <a:spLocks noGrp="1"/>
          </p:cNvSpPr>
          <p:nvPr>
            <p:ph type="sldNum" sz="quarter" idx="12"/>
          </p:nvPr>
        </p:nvSpPr>
        <p:spPr/>
        <p:txBody>
          <a:bodyPr/>
          <a:lstStyle/>
          <a:p>
            <a:pPr>
              <a:defRPr/>
            </a:pPr>
            <a:fld id="{DBC075A6-0939-439C-BD91-B887763AC4CD}" type="slidenum">
              <a:rPr lang="en-US"/>
              <a:pPr>
                <a:defRPr/>
              </a:pPr>
              <a:t>21</a:t>
            </a:fld>
            <a:endParaRPr lang="en-US"/>
          </a:p>
        </p:txBody>
      </p:sp>
      <p:grpSp>
        <p:nvGrpSpPr>
          <p:cNvPr id="28676" name="Group 2"/>
          <p:cNvGrpSpPr>
            <a:grpSpLocks/>
          </p:cNvGrpSpPr>
          <p:nvPr/>
        </p:nvGrpSpPr>
        <p:grpSpPr bwMode="auto">
          <a:xfrm>
            <a:off x="1219200" y="2590800"/>
            <a:ext cx="7620000" cy="1500188"/>
            <a:chOff x="768" y="1632"/>
            <a:chExt cx="4800" cy="945"/>
          </a:xfrm>
        </p:grpSpPr>
        <p:sp>
          <p:nvSpPr>
            <p:cNvPr id="28678" name="AutoShape 3"/>
            <p:cNvSpPr>
              <a:spLocks noChangeArrowheads="1"/>
            </p:cNvSpPr>
            <p:nvPr/>
          </p:nvSpPr>
          <p:spPr bwMode="auto">
            <a:xfrm>
              <a:off x="768" y="1632"/>
              <a:ext cx="4800" cy="480"/>
            </a:xfrm>
            <a:prstGeom prst="roundRect">
              <a:avLst>
                <a:gd name="adj" fmla="val 208"/>
              </a:avLst>
            </a:prstGeom>
            <a:noFill/>
            <a:ln w="9525">
              <a:noFill/>
              <a:round/>
              <a:headEnd/>
              <a:tailEnd/>
            </a:ln>
          </p:spPr>
          <p:txBody>
            <a:bodyPr wrap="none" anchor="ctr"/>
            <a:lstStyle/>
            <a:p>
              <a:endParaRPr lang="fr-FR"/>
            </a:p>
          </p:txBody>
        </p:sp>
        <p:sp>
          <p:nvSpPr>
            <p:cNvPr id="28679" name="Text Box 4"/>
            <p:cNvSpPr txBox="1">
              <a:spLocks noChangeArrowheads="1"/>
            </p:cNvSpPr>
            <p:nvPr/>
          </p:nvSpPr>
          <p:spPr bwMode="auto">
            <a:xfrm>
              <a:off x="768" y="1632"/>
              <a:ext cx="4800" cy="945"/>
            </a:xfrm>
            <a:prstGeom prst="rect">
              <a:avLst/>
            </a:prstGeom>
            <a:noFill/>
            <a:ln w="9525">
              <a:noFill/>
              <a:miter lim="800000"/>
              <a:headEnd/>
              <a:tailEnd/>
            </a:ln>
          </p:spPr>
          <p:txBody>
            <a:bodyPr lIns="92160" tIns="46080" rIns="92160" bIns="46080">
              <a:spAutoFit/>
            </a:bodyPr>
            <a:lstStyle/>
            <a:p>
              <a:pPr marL="341313" indent="-341313" eaLnBrk="1" hangingPunct="1">
                <a:lnSpc>
                  <a:spcPct val="93000"/>
                </a:lnSpc>
                <a:spcBef>
                  <a:spcPts val="800"/>
                </a:spcBef>
                <a:buClr>
                  <a:schemeClr val="bg2"/>
                </a:buClr>
                <a:buSzPct val="75000"/>
                <a:buFont typeface="Wingdings" pitchFamily="2" charset="2"/>
                <a:buChar char="n"/>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800">
                  <a:solidFill>
                    <a:schemeClr val="tx2"/>
                  </a:solidFill>
                  <a:latin typeface="Arial" charset="0"/>
                  <a:cs typeface="Arial" charset="0"/>
                </a:rPr>
                <a:t>Fonctions</a:t>
              </a:r>
              <a:endParaRPr lang="en-GB" sz="2800">
                <a:solidFill>
                  <a:schemeClr val="tx2"/>
                </a:solidFill>
                <a:latin typeface="Arial" charset="0"/>
                <a:cs typeface="Arial" charset="0"/>
                <a:hlinkClick r:id="" action="ppaction://noaction"/>
              </a:endParaRPr>
            </a:p>
            <a:p>
              <a:pPr marL="341313" indent="-341313" eaLnBrk="1" hangingPunct="1">
                <a:lnSpc>
                  <a:spcPct val="93000"/>
                </a:lnSpc>
                <a:spcBef>
                  <a:spcPts val="800"/>
                </a:spcBef>
                <a:buClr>
                  <a:schemeClr val="bg2"/>
                </a:buClr>
                <a:buSzPct val="75000"/>
                <a:buFont typeface="Wingdings" pitchFamily="2" charset="2"/>
                <a:buChar char="n"/>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800">
                  <a:solidFill>
                    <a:schemeClr val="tx2"/>
                  </a:solidFill>
                  <a:latin typeface="Arial" charset="0"/>
                  <a:cs typeface="Arial" charset="0"/>
                </a:rPr>
                <a:t>Outils</a:t>
              </a:r>
              <a:endParaRPr lang="en-GB" sz="2800">
                <a:solidFill>
                  <a:schemeClr val="tx2"/>
                </a:solidFill>
                <a:latin typeface="Arial" charset="0"/>
                <a:cs typeface="Arial" charset="0"/>
                <a:hlinkClick r:id="" action="ppaction://noaction"/>
              </a:endParaRPr>
            </a:p>
            <a:p>
              <a:pPr marL="341313" indent="-341313" eaLnBrk="1" hangingPunct="1">
                <a:lnSpc>
                  <a:spcPct val="93000"/>
                </a:lnSpc>
                <a:spcBef>
                  <a:spcPts val="800"/>
                </a:spcBef>
                <a:buClr>
                  <a:schemeClr val="bg2"/>
                </a:buClr>
                <a:buSzPct val="75000"/>
                <a:buFont typeface="Wingdings" pitchFamily="2" charset="2"/>
                <a:buChar char="n"/>
                <a:tabLst>
                  <a:tab pos="341313" algn="l"/>
                  <a:tab pos="1255713" algn="l"/>
                  <a:tab pos="2170113" algn="l"/>
                  <a:tab pos="3084513" algn="l"/>
                  <a:tab pos="3998913" algn="l"/>
                  <a:tab pos="4913313" algn="l"/>
                  <a:tab pos="5827713" algn="l"/>
                  <a:tab pos="6742113" algn="l"/>
                  <a:tab pos="7656513" algn="l"/>
                  <a:tab pos="8570913" algn="l"/>
                  <a:tab pos="9485313" algn="l"/>
                  <a:tab pos="10399713" algn="l"/>
                </a:tabLst>
              </a:pPr>
              <a:r>
                <a:rPr lang="en-GB" sz="2800">
                  <a:solidFill>
                    <a:schemeClr val="tx2"/>
                  </a:solidFill>
                  <a:latin typeface="Arial" charset="0"/>
                  <a:cs typeface="Arial" charset="0"/>
                </a:rPr>
                <a:t>Remédiations</a:t>
              </a:r>
              <a:endParaRPr lang="en-GB" sz="2800">
                <a:solidFill>
                  <a:schemeClr val="tx2"/>
                </a:solidFill>
                <a:latin typeface="Arial" charset="0"/>
                <a:cs typeface="Arial" charset="0"/>
                <a:hlinkClick r:id="" action="ppaction://noaction"/>
              </a:endParaRPr>
            </a:p>
          </p:txBody>
        </p:sp>
      </p:gr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A847CDA8-9828-4E52-A0AA-A76FB9EAE780}" type="slidenum">
              <a:rPr lang="fr-FR"/>
              <a:pPr algn="ctr">
                <a:defRPr/>
              </a:pPr>
              <a:t>21</a:t>
            </a:fld>
            <a:endParaRPr lang="fr-FR" dirty="0"/>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7" name="Rectangle 1"/>
          <p:cNvSpPr>
            <a:spLocks noGrp="1" noChangeArrowheads="1"/>
          </p:cNvSpPr>
          <p:nvPr>
            <p:ph type="title"/>
          </p:nvPr>
        </p:nvSpPr>
        <p:spPr>
          <a:xfrm>
            <a:off x="684213" y="58725"/>
            <a:ext cx="7704137" cy="15128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dirty="0" smtClean="0">
                <a:solidFill>
                  <a:schemeClr val="bg2"/>
                </a:solidFill>
                <a:latin typeface="Gill Sans" pitchFamily="32" charset="0"/>
              </a:rPr>
              <a:t>Fonctions du système de sortie</a:t>
            </a:r>
          </a:p>
        </p:txBody>
      </p:sp>
      <p:sp>
        <p:nvSpPr>
          <p:cNvPr id="26626" name="Espace réservé du numéro de diapositive 4"/>
          <p:cNvSpPr>
            <a:spLocks noGrp="1"/>
          </p:cNvSpPr>
          <p:nvPr>
            <p:ph type="sldNum" sz="quarter" idx="12"/>
          </p:nvPr>
        </p:nvSpPr>
        <p:spPr/>
        <p:txBody>
          <a:bodyPr/>
          <a:lstStyle/>
          <a:p>
            <a:pPr>
              <a:defRPr/>
            </a:pPr>
            <a:fld id="{7B98FBBF-6E8B-4D03-94F2-445A159656E2}" type="slidenum">
              <a:rPr lang="en-US"/>
              <a:pPr>
                <a:defRPr/>
              </a:pPr>
              <a:t>22</a:t>
            </a:fld>
            <a:endParaRPr lang="en-US"/>
          </a:p>
        </p:txBody>
      </p:sp>
      <p:sp>
        <p:nvSpPr>
          <p:cNvPr id="29700" name="AutoShape 2"/>
          <p:cNvSpPr>
            <a:spLocks noChangeArrowheads="1"/>
          </p:cNvSpPr>
          <p:nvPr/>
        </p:nvSpPr>
        <p:spPr bwMode="auto">
          <a:xfrm>
            <a:off x="468313" y="3429000"/>
            <a:ext cx="8061325" cy="895350"/>
          </a:xfrm>
          <a:prstGeom prst="roundRect">
            <a:avLst>
              <a:gd name="adj" fmla="val 273"/>
            </a:avLst>
          </a:prstGeom>
          <a:noFill/>
          <a:ln w="9525">
            <a:noFill/>
            <a:round/>
            <a:headEnd/>
            <a:tailEnd/>
          </a:ln>
        </p:spPr>
        <p:txBody>
          <a:bodyPr lIns="90000" tIns="46800" rIns="90000" bIns="46800">
            <a:spAutoFit/>
          </a:bodyPr>
          <a:lstStyle/>
          <a:p>
            <a:pPr marL="371475" indent="-371475" eaLnBrk="1" hangingPunct="1">
              <a:lnSpc>
                <a:spcPct val="93000"/>
              </a:lnSpc>
              <a:buClr>
                <a:schemeClr val="bg2"/>
              </a:buClr>
              <a:buSzPct val="75000"/>
              <a:buFont typeface="Wingdings" pitchFamily="2" charset="2"/>
              <a:buChar char="n"/>
              <a:tabLst>
                <a:tab pos="371475" algn="l"/>
                <a:tab pos="1285875" algn="l"/>
                <a:tab pos="2200275" algn="l"/>
                <a:tab pos="3114675" algn="l"/>
                <a:tab pos="4029075" algn="l"/>
                <a:tab pos="4943475" algn="l"/>
                <a:tab pos="5857875" algn="l"/>
                <a:tab pos="6772275" algn="l"/>
                <a:tab pos="7686675" algn="l"/>
                <a:tab pos="8601075" algn="l"/>
                <a:tab pos="9515475" algn="l"/>
                <a:tab pos="10429875" algn="l"/>
              </a:tabLst>
            </a:pPr>
            <a:r>
              <a:rPr lang="en-GB" sz="2800">
                <a:solidFill>
                  <a:schemeClr val="tx1"/>
                </a:solidFill>
                <a:latin typeface="Arial" charset="0"/>
                <a:cs typeface="Arial" charset="0"/>
              </a:rPr>
              <a:t>Tester la maîtrise des objectifs du module</a:t>
            </a:r>
          </a:p>
          <a:p>
            <a:pPr marL="371475" indent="-371475" eaLnBrk="1" hangingPunct="1">
              <a:lnSpc>
                <a:spcPct val="93000"/>
              </a:lnSpc>
              <a:buClr>
                <a:schemeClr val="bg2"/>
              </a:buClr>
              <a:buSzPct val="75000"/>
              <a:buFont typeface="Wingdings" pitchFamily="2" charset="2"/>
              <a:buChar char="n"/>
              <a:tabLst>
                <a:tab pos="371475" algn="l"/>
                <a:tab pos="1285875" algn="l"/>
                <a:tab pos="2200275" algn="l"/>
                <a:tab pos="3114675" algn="l"/>
                <a:tab pos="4029075" algn="l"/>
                <a:tab pos="4943475" algn="l"/>
                <a:tab pos="5857875" algn="l"/>
                <a:tab pos="6772275" algn="l"/>
                <a:tab pos="7686675" algn="l"/>
                <a:tab pos="8601075" algn="l"/>
                <a:tab pos="9515475" algn="l"/>
                <a:tab pos="10429875" algn="l"/>
              </a:tabLst>
            </a:pPr>
            <a:r>
              <a:rPr lang="en-GB" sz="2800">
                <a:solidFill>
                  <a:schemeClr val="tx1"/>
                </a:solidFill>
                <a:latin typeface="Arial" charset="0"/>
                <a:cs typeface="Arial" charset="0"/>
              </a:rPr>
              <a:t>Orienter l’apprenant à l'issue de la formation.</a:t>
            </a: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75C3963C-2663-4D7A-A052-DF99B5698CA7}" type="slidenum">
              <a:rPr lang="fr-FR"/>
              <a:pPr algn="ctr">
                <a:defRPr/>
              </a:pPr>
              <a:t>22</a:t>
            </a:fld>
            <a:endParaRPr lang="fr-FR"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1" name="Rectangle 1"/>
          <p:cNvSpPr>
            <a:spLocks noGrp="1" noChangeArrowheads="1"/>
          </p:cNvSpPr>
          <p:nvPr>
            <p:ph type="title"/>
          </p:nvPr>
        </p:nvSpPr>
        <p:spPr>
          <a:xfrm>
            <a:off x="428596" y="285728"/>
            <a:ext cx="8193087" cy="1004888"/>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 </a:t>
            </a:r>
            <a:r>
              <a:rPr lang="en-GB" dirty="0" err="1" smtClean="0">
                <a:solidFill>
                  <a:schemeClr val="bg2"/>
                </a:solidFill>
                <a:latin typeface="Gill Sans" pitchFamily="32" charset="0"/>
              </a:rPr>
              <a:t>posttest</a:t>
            </a:r>
            <a:endParaRPr lang="en-GB" dirty="0" smtClean="0">
              <a:solidFill>
                <a:schemeClr val="bg2"/>
              </a:solidFill>
              <a:latin typeface="Gill Sans" pitchFamily="32" charset="0"/>
            </a:endParaRPr>
          </a:p>
        </p:txBody>
      </p:sp>
      <p:sp>
        <p:nvSpPr>
          <p:cNvPr id="27650" name="Espace réservé du numéro de diapositive 4"/>
          <p:cNvSpPr>
            <a:spLocks noGrp="1"/>
          </p:cNvSpPr>
          <p:nvPr>
            <p:ph type="sldNum" sz="quarter" idx="12"/>
          </p:nvPr>
        </p:nvSpPr>
        <p:spPr/>
        <p:txBody>
          <a:bodyPr/>
          <a:lstStyle/>
          <a:p>
            <a:pPr>
              <a:defRPr/>
            </a:pPr>
            <a:fld id="{52FCF827-7E40-4FE7-A1EA-37A9B13B1F2D}" type="slidenum">
              <a:rPr lang="en-US"/>
              <a:pPr>
                <a:defRPr/>
              </a:pPr>
              <a:t>23</a:t>
            </a:fld>
            <a:endParaRPr lang="en-US"/>
          </a:p>
        </p:txBody>
      </p:sp>
      <p:sp>
        <p:nvSpPr>
          <p:cNvPr id="27652" name="Text Box 2"/>
          <p:cNvSpPr txBox="1">
            <a:spLocks noChangeArrowheads="1"/>
          </p:cNvSpPr>
          <p:nvPr/>
        </p:nvSpPr>
        <p:spPr bwMode="auto">
          <a:xfrm>
            <a:off x="690563" y="2060575"/>
            <a:ext cx="8382000" cy="1697038"/>
          </a:xfrm>
          <a:prstGeom prst="rect">
            <a:avLst/>
          </a:prstGeom>
          <a:noFill/>
          <a:ln w="9525">
            <a:noFill/>
            <a:miter lim="800000"/>
            <a:headEnd/>
            <a:tailEnd/>
          </a:ln>
        </p:spPr>
        <p:txBody>
          <a:bodyPr lIns="90000" tIns="46800" rIns="90000" bIns="46800">
            <a:spAutoFit/>
          </a:bodyPr>
          <a:lstStyle/>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cs typeface="Arial" charset="0"/>
              </a:rPr>
              <a:t>C’est une épreuve administrée à la sortie du module pour s’assurer que l’apprenant a bien acquis les compétences visées par le module.</a:t>
            </a:r>
          </a:p>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2800">
              <a:solidFill>
                <a:schemeClr val="tx1"/>
              </a:solidFill>
              <a:latin typeface="Arial" charset="0"/>
              <a:cs typeface="Arial" charset="0"/>
            </a:endParaRPr>
          </a:p>
        </p:txBody>
      </p:sp>
      <p:sp>
        <p:nvSpPr>
          <p:cNvPr id="7" name="Rectangle 6"/>
          <p:cNvSpPr/>
          <p:nvPr/>
        </p:nvSpPr>
        <p:spPr>
          <a:xfrm>
            <a:off x="1214438" y="3714750"/>
            <a:ext cx="6500812" cy="13573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2000" b="1" dirty="0">
                <a:solidFill>
                  <a:schemeClr val="tx1"/>
                </a:solidFill>
                <a:latin typeface="Arial" charset="0"/>
                <a:cs typeface="Arial" charset="0"/>
              </a:rPr>
              <a:t>Attention</a:t>
            </a:r>
            <a:r>
              <a:rPr lang="en-GB" sz="2000" dirty="0">
                <a:solidFill>
                  <a:schemeClr val="tx1"/>
                </a:solidFill>
                <a:latin typeface="Arial" charset="0"/>
                <a:cs typeface="Arial" charset="0"/>
              </a:rPr>
              <a:t> : le </a:t>
            </a:r>
            <a:r>
              <a:rPr lang="en-GB" sz="2000" dirty="0" err="1">
                <a:solidFill>
                  <a:schemeClr val="tx1"/>
                </a:solidFill>
                <a:latin typeface="Arial" charset="0"/>
                <a:cs typeface="Arial" charset="0"/>
              </a:rPr>
              <a:t>posttest</a:t>
            </a:r>
            <a:r>
              <a:rPr lang="en-GB" sz="2000" dirty="0">
                <a:solidFill>
                  <a:schemeClr val="tx1"/>
                </a:solidFill>
                <a:latin typeface="Arial" charset="0"/>
                <a:cs typeface="Arial" charset="0"/>
              </a:rPr>
              <a:t> ne </a:t>
            </a:r>
            <a:r>
              <a:rPr lang="en-GB" sz="2000" dirty="0" err="1">
                <a:solidFill>
                  <a:schemeClr val="tx1"/>
                </a:solidFill>
                <a:latin typeface="Arial" charset="0"/>
                <a:cs typeface="Arial" charset="0"/>
              </a:rPr>
              <a:t>porte</a:t>
            </a:r>
            <a:r>
              <a:rPr lang="en-GB" sz="2000" dirty="0">
                <a:solidFill>
                  <a:schemeClr val="tx1"/>
                </a:solidFill>
                <a:latin typeface="Arial" charset="0"/>
                <a:cs typeface="Arial" charset="0"/>
              </a:rPr>
              <a:t> </a:t>
            </a:r>
            <a:r>
              <a:rPr lang="en-GB" sz="2000" dirty="0" err="1">
                <a:solidFill>
                  <a:schemeClr val="tx1"/>
                </a:solidFill>
                <a:latin typeface="Arial" charset="0"/>
                <a:cs typeface="Arial" charset="0"/>
              </a:rPr>
              <a:t>que</a:t>
            </a:r>
            <a:r>
              <a:rPr lang="en-GB" sz="2000" dirty="0">
                <a:solidFill>
                  <a:schemeClr val="tx1"/>
                </a:solidFill>
                <a:latin typeface="Arial" charset="0"/>
                <a:cs typeface="Arial" charset="0"/>
              </a:rPr>
              <a:t> </a:t>
            </a:r>
            <a:r>
              <a:rPr lang="en-GB" sz="2000" dirty="0" err="1">
                <a:solidFill>
                  <a:schemeClr val="tx1"/>
                </a:solidFill>
                <a:latin typeface="Arial" charset="0"/>
                <a:cs typeface="Arial" charset="0"/>
              </a:rPr>
              <a:t>sur</a:t>
            </a:r>
            <a:r>
              <a:rPr lang="en-GB" sz="2000" dirty="0">
                <a:solidFill>
                  <a:schemeClr val="tx1"/>
                </a:solidFill>
                <a:latin typeface="Arial" charset="0"/>
                <a:cs typeface="Arial" charset="0"/>
              </a:rPr>
              <a:t> les </a:t>
            </a:r>
            <a:r>
              <a:rPr lang="en-GB" sz="2000" dirty="0" err="1">
                <a:solidFill>
                  <a:schemeClr val="tx1"/>
                </a:solidFill>
                <a:latin typeface="Arial" charset="0"/>
                <a:cs typeface="Arial" charset="0"/>
              </a:rPr>
              <a:t>compétences</a:t>
            </a:r>
            <a:r>
              <a:rPr lang="en-GB" sz="2000" dirty="0">
                <a:solidFill>
                  <a:schemeClr val="tx1"/>
                </a:solidFill>
                <a:latin typeface="Arial" charset="0"/>
                <a:cs typeface="Arial" charset="0"/>
              </a:rPr>
              <a:t> </a:t>
            </a:r>
            <a:r>
              <a:rPr lang="en-GB" sz="2000" dirty="0" err="1">
                <a:solidFill>
                  <a:schemeClr val="tx1"/>
                </a:solidFill>
                <a:latin typeface="Arial" charset="0"/>
                <a:cs typeface="Arial" charset="0"/>
              </a:rPr>
              <a:t>effectivement</a:t>
            </a:r>
            <a:r>
              <a:rPr lang="en-GB" sz="2000" dirty="0">
                <a:solidFill>
                  <a:schemeClr val="tx1"/>
                </a:solidFill>
                <a:latin typeface="Arial" charset="0"/>
                <a:cs typeface="Arial" charset="0"/>
              </a:rPr>
              <a:t> </a:t>
            </a:r>
            <a:r>
              <a:rPr lang="en-GB" sz="2000" dirty="0" err="1">
                <a:solidFill>
                  <a:schemeClr val="tx1"/>
                </a:solidFill>
                <a:latin typeface="Arial" charset="0"/>
                <a:cs typeface="Arial" charset="0"/>
              </a:rPr>
              <a:t>abordées</a:t>
            </a:r>
            <a:r>
              <a:rPr lang="en-GB" sz="2000" dirty="0">
                <a:solidFill>
                  <a:schemeClr val="tx1"/>
                </a:solidFill>
                <a:latin typeface="Arial" charset="0"/>
                <a:cs typeface="Arial" charset="0"/>
              </a:rPr>
              <a:t> par le module.</a:t>
            </a:r>
          </a:p>
          <a:p>
            <a:pPr algn="ctr">
              <a:defRPr/>
            </a:pPr>
            <a:endParaRPr lang="fr-FR" sz="2000" dirty="0"/>
          </a:p>
        </p:txBody>
      </p:sp>
      <p:sp>
        <p:nvSpPr>
          <p:cNvPr id="8" name="Ellipse 7"/>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D8EE4231-FC05-4704-BDA2-54EF68AD2FB5}" type="slidenum">
              <a:rPr lang="fr-FR"/>
              <a:pPr algn="ctr">
                <a:defRPr/>
              </a:pPr>
              <a:t>23</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7652"/>
                                        </p:tgtEl>
                                        <p:attrNameLst>
                                          <p:attrName>style.visibility</p:attrName>
                                        </p:attrNameLst>
                                      </p:cBhvr>
                                      <p:to>
                                        <p:strVal val="visible"/>
                                      </p:to>
                                    </p:set>
                                    <p:animEffect transition="in" filter="wheel(4)">
                                      <p:cBhvr>
                                        <p:cTn id="7" dur="500"/>
                                        <p:tgtEl>
                                          <p:spTgt spid="2765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4)">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5" name="Rectangle 1"/>
          <p:cNvSpPr>
            <a:spLocks noGrp="1" noChangeArrowheads="1"/>
          </p:cNvSpPr>
          <p:nvPr>
            <p:ph type="title"/>
          </p:nvPr>
        </p:nvSpPr>
        <p:spPr>
          <a:xfrm>
            <a:off x="571472" y="142852"/>
            <a:ext cx="7772400" cy="1143000"/>
          </a:xfrm>
        </p:spPr>
        <p:txBody>
          <a:bodyPr lIns="92160" tIns="46080" rIns="92160" bIns="46080"/>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 </a:t>
            </a:r>
            <a:r>
              <a:rPr lang="en-GB" dirty="0" err="1" smtClean="0">
                <a:solidFill>
                  <a:schemeClr val="bg2"/>
                </a:solidFill>
                <a:latin typeface="Gill Sans" pitchFamily="32" charset="0"/>
              </a:rPr>
              <a:t>posttest</a:t>
            </a:r>
            <a:endParaRPr lang="en-GB" dirty="0" smtClean="0">
              <a:solidFill>
                <a:schemeClr val="bg2"/>
              </a:solidFill>
              <a:latin typeface="Gill Sans" pitchFamily="32" charset="0"/>
            </a:endParaRPr>
          </a:p>
        </p:txBody>
      </p:sp>
      <p:sp>
        <p:nvSpPr>
          <p:cNvPr id="28674" name="Espace réservé du numéro de diapositive 4"/>
          <p:cNvSpPr>
            <a:spLocks noGrp="1"/>
          </p:cNvSpPr>
          <p:nvPr>
            <p:ph type="sldNum" sz="quarter" idx="12"/>
          </p:nvPr>
        </p:nvSpPr>
        <p:spPr/>
        <p:txBody>
          <a:bodyPr/>
          <a:lstStyle/>
          <a:p>
            <a:pPr>
              <a:defRPr/>
            </a:pPr>
            <a:fld id="{0CAE89EF-B2B5-4E54-9F70-29BF8FC3B751}" type="slidenum">
              <a:rPr lang="en-US"/>
              <a:pPr>
                <a:defRPr/>
              </a:pPr>
              <a:t>24</a:t>
            </a:fld>
            <a:endParaRPr lang="en-US"/>
          </a:p>
        </p:txBody>
      </p:sp>
      <p:sp>
        <p:nvSpPr>
          <p:cNvPr id="31748" name="Text Box 2"/>
          <p:cNvSpPr txBox="1">
            <a:spLocks noChangeArrowheads="1"/>
          </p:cNvSpPr>
          <p:nvPr/>
        </p:nvSpPr>
        <p:spPr bwMode="auto">
          <a:xfrm>
            <a:off x="468313" y="2349500"/>
            <a:ext cx="8075612" cy="2106613"/>
          </a:xfrm>
          <a:prstGeom prst="rect">
            <a:avLst/>
          </a:prstGeom>
          <a:noFill/>
          <a:ln w="9525">
            <a:noFill/>
            <a:miter lim="800000"/>
            <a:headEnd/>
            <a:tailEnd/>
          </a:ln>
        </p:spPr>
        <p:txBody>
          <a:bodyPr lIns="90000" tIns="46800" rIns="90000" bIns="46800">
            <a:spAutoFit/>
          </a:bodyPr>
          <a:lstStyle/>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rPr>
              <a:t>Il s'agit donc, à l'issue de la formation, de faire un bilan précis de ce que l‘apprenant a acquis et sur cette base de prendre les décisions d'orientation les plus adaptées.</a:t>
            </a:r>
          </a:p>
          <a:p>
            <a:pPr>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2800">
              <a:solidFill>
                <a:schemeClr val="tx1"/>
              </a:solidFill>
              <a:latin typeface="Arial" charset="0"/>
            </a:endParaRP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513B8BDE-111D-4965-9219-B7AD39E98E3F}" type="slidenum">
              <a:rPr lang="fr-FR"/>
              <a:pPr algn="ctr">
                <a:defRPr/>
              </a:pPr>
              <a:t>24</a:t>
            </a:fld>
            <a:endParaRPr lang="fr-FR"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9" name="Rectangle 1"/>
          <p:cNvSpPr>
            <a:spLocks noGrp="1" noChangeArrowheads="1"/>
          </p:cNvSpPr>
          <p:nvPr>
            <p:ph type="title"/>
          </p:nvPr>
        </p:nvSpPr>
        <p:spPr>
          <a:xfrm>
            <a:off x="428596" y="414323"/>
            <a:ext cx="7772400" cy="942975"/>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Orientation à la sortie du module</a:t>
            </a:r>
          </a:p>
        </p:txBody>
      </p:sp>
      <p:sp>
        <p:nvSpPr>
          <p:cNvPr id="29698" name="Espace réservé du numéro de diapositive 4"/>
          <p:cNvSpPr>
            <a:spLocks noGrp="1"/>
          </p:cNvSpPr>
          <p:nvPr>
            <p:ph type="sldNum" sz="quarter" idx="12"/>
          </p:nvPr>
        </p:nvSpPr>
        <p:spPr/>
        <p:txBody>
          <a:bodyPr/>
          <a:lstStyle/>
          <a:p>
            <a:pPr>
              <a:defRPr/>
            </a:pPr>
            <a:fld id="{AA1957B0-16D7-4BCC-BCB3-4BB241C7586F}" type="slidenum">
              <a:rPr lang="en-US"/>
              <a:pPr>
                <a:defRPr/>
              </a:pPr>
              <a:t>25</a:t>
            </a:fld>
            <a:endParaRPr lang="en-US"/>
          </a:p>
        </p:txBody>
      </p:sp>
      <p:sp>
        <p:nvSpPr>
          <p:cNvPr id="32772" name="AutoShape 3"/>
          <p:cNvSpPr>
            <a:spLocks noChangeArrowheads="1"/>
          </p:cNvSpPr>
          <p:nvPr/>
        </p:nvSpPr>
        <p:spPr bwMode="auto">
          <a:xfrm>
            <a:off x="285750" y="2143125"/>
            <a:ext cx="8372475" cy="3702050"/>
          </a:xfrm>
          <a:prstGeom prst="roundRect">
            <a:avLst>
              <a:gd name="adj" fmla="val 273"/>
            </a:avLst>
          </a:prstGeom>
          <a:noFill/>
          <a:ln w="9525">
            <a:noFill/>
            <a:round/>
            <a:headEnd/>
            <a:tailEnd/>
          </a:ln>
        </p:spPr>
        <p:txBody>
          <a:bodyPr lIns="90000" tIns="46800" rIns="90000" bIns="46800">
            <a:spAutoFit/>
          </a:bodyPr>
          <a:lstStyle/>
          <a:p>
            <a:pPr eaLnBrk="1" hangingPunct="1">
              <a:lnSpc>
                <a:spcPct val="93000"/>
              </a:lnSpc>
              <a:buClr>
                <a:srgbClr val="FFFFFF"/>
              </a:buClr>
              <a:buSzPct val="100000"/>
              <a:buFont typeface="Arial"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cs typeface="Arial" charset="0"/>
              </a:rPr>
              <a:t>Selon le cas, l'orientation consistera :</a:t>
            </a:r>
            <a:br>
              <a:rPr lang="en-GB" sz="2800">
                <a:solidFill>
                  <a:schemeClr val="tx1"/>
                </a:solidFill>
                <a:latin typeface="Arial" charset="0"/>
                <a:cs typeface="Arial" charset="0"/>
              </a:rPr>
            </a:br>
            <a:endParaRPr lang="en-GB" sz="2800">
              <a:solidFill>
                <a:schemeClr val="tx1"/>
              </a:solidFill>
              <a:latin typeface="Arial" charset="0"/>
              <a:cs typeface="Arial" charset="0"/>
            </a:endParaRPr>
          </a:p>
          <a:p>
            <a:pPr lvl="1" eaLnBrk="1" hangingPunct="1">
              <a:lnSpc>
                <a:spcPct val="93000"/>
              </a:lnSpc>
              <a:buClr>
                <a:schemeClr val="bg2"/>
              </a:buClr>
              <a:buSzPct val="75000"/>
              <a:buFont typeface="Wingdings"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cs typeface="Arial" charset="0"/>
              </a:rPr>
              <a:t> soit à permettre la sortie du module et l'orientation éventuelle vers un autre module (posttest parfaitement réussi).</a:t>
            </a:r>
            <a:br>
              <a:rPr lang="en-GB" sz="2800">
                <a:solidFill>
                  <a:schemeClr val="tx1"/>
                </a:solidFill>
                <a:latin typeface="Arial" charset="0"/>
                <a:cs typeface="Arial" charset="0"/>
              </a:rPr>
            </a:br>
            <a:endParaRPr lang="en-GB" sz="2800">
              <a:solidFill>
                <a:schemeClr val="tx1"/>
              </a:solidFill>
              <a:latin typeface="Arial" charset="0"/>
              <a:cs typeface="Arial" charset="0"/>
            </a:endParaRPr>
          </a:p>
          <a:p>
            <a:pPr lvl="1" eaLnBrk="1" hangingPunct="1">
              <a:lnSpc>
                <a:spcPct val="93000"/>
              </a:lnSpc>
              <a:buClr>
                <a:schemeClr val="bg2"/>
              </a:buClr>
              <a:buSzPct val="75000"/>
              <a:buFont typeface="Wingdings"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cs typeface="Arial" charset="0"/>
              </a:rPr>
              <a:t> soit à orienter l'élève vers des possibilités de remédiation lorsque le posttest est partiellement ou totalement raté.</a:t>
            </a: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7E4FA8FB-21E3-4F89-A358-989A19F3DE06}" type="slidenum">
              <a:rPr lang="fr-FR"/>
              <a:pPr algn="ctr">
                <a:defRPr/>
              </a:pPr>
              <a:t>25</a:t>
            </a:fld>
            <a:endParaRPr lang="fr-FR" dirty="0"/>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4" name="Text Box 44"/>
          <p:cNvSpPr txBox="1">
            <a:spLocks noChangeArrowheads="1"/>
          </p:cNvSpPr>
          <p:nvPr/>
        </p:nvSpPr>
        <p:spPr bwMode="auto">
          <a:xfrm>
            <a:off x="2281238" y="1627188"/>
            <a:ext cx="4648200" cy="1016000"/>
          </a:xfrm>
          <a:prstGeom prst="rect">
            <a:avLst/>
          </a:prstGeom>
          <a:solidFill>
            <a:schemeClr val="bg1"/>
          </a:solidFill>
          <a:ln w="57150" cmpd="thinThick">
            <a:solidFill>
              <a:schemeClr val="tx1"/>
            </a:solidFill>
            <a:miter lim="800000"/>
            <a:headEnd/>
            <a:tailEnd/>
          </a:ln>
        </p:spPr>
        <p:txBody>
          <a:bodyPr>
            <a:spAutoFit/>
          </a:bodyPr>
          <a:lstStyle/>
          <a:p>
            <a:pPr algn="ctr" eaLnBrk="1" hangingPunct="1"/>
            <a:r>
              <a:rPr lang="fr-FR" sz="2000" b="1">
                <a:solidFill>
                  <a:schemeClr val="tx1"/>
                </a:solidFill>
                <a:latin typeface="Arial" charset="0"/>
              </a:rPr>
              <a:t>Posttest</a:t>
            </a:r>
          </a:p>
          <a:p>
            <a:pPr algn="ctr" eaLnBrk="1" hangingPunct="1"/>
            <a:r>
              <a:rPr lang="fr-FR" sz="2000">
                <a:solidFill>
                  <a:schemeClr val="tx1"/>
                </a:solidFill>
                <a:latin typeface="Arial" charset="0"/>
              </a:rPr>
              <a:t>porte uniquement sur les compétences réellement abordées dans le module</a:t>
            </a:r>
          </a:p>
        </p:txBody>
      </p:sp>
      <p:sp>
        <p:nvSpPr>
          <p:cNvPr id="33795" name="Text Box 45"/>
          <p:cNvSpPr txBox="1">
            <a:spLocks noChangeArrowheads="1"/>
          </p:cNvSpPr>
          <p:nvPr/>
        </p:nvSpPr>
        <p:spPr bwMode="auto">
          <a:xfrm>
            <a:off x="214313" y="3530600"/>
            <a:ext cx="2700337" cy="1016000"/>
          </a:xfrm>
          <a:prstGeom prst="rect">
            <a:avLst/>
          </a:prstGeom>
          <a:noFill/>
          <a:ln w="57150" cmpd="thinThick">
            <a:solidFill>
              <a:schemeClr val="tx1"/>
            </a:solidFill>
            <a:miter lim="800000"/>
            <a:headEnd/>
            <a:tailEnd/>
          </a:ln>
        </p:spPr>
        <p:txBody>
          <a:bodyPr>
            <a:spAutoFit/>
          </a:bodyPr>
          <a:lstStyle/>
          <a:p>
            <a:pPr algn="ctr" eaLnBrk="1" hangingPunct="1"/>
            <a:r>
              <a:rPr lang="fr-FR" sz="2000" b="1">
                <a:solidFill>
                  <a:schemeClr val="tx1"/>
                </a:solidFill>
                <a:latin typeface="Arial" charset="0"/>
              </a:rPr>
              <a:t>Entièrement réussi</a:t>
            </a:r>
          </a:p>
          <a:p>
            <a:pPr algn="ctr" eaLnBrk="1" hangingPunct="1"/>
            <a:r>
              <a:rPr lang="fr-FR" sz="2000">
                <a:solidFill>
                  <a:schemeClr val="tx1"/>
                </a:solidFill>
                <a:latin typeface="Arial" charset="0"/>
              </a:rPr>
              <a:t>Tous les objectifs sont </a:t>
            </a:r>
          </a:p>
          <a:p>
            <a:pPr algn="ctr" eaLnBrk="1" hangingPunct="1"/>
            <a:r>
              <a:rPr lang="fr-FR" sz="2000">
                <a:solidFill>
                  <a:schemeClr val="tx1"/>
                </a:solidFill>
                <a:latin typeface="Arial" charset="0"/>
              </a:rPr>
              <a:t>effectivement atteints</a:t>
            </a:r>
          </a:p>
        </p:txBody>
      </p:sp>
      <p:sp>
        <p:nvSpPr>
          <p:cNvPr id="33796" name="Text Box 46"/>
          <p:cNvSpPr txBox="1">
            <a:spLocks noChangeArrowheads="1"/>
          </p:cNvSpPr>
          <p:nvPr/>
        </p:nvSpPr>
        <p:spPr bwMode="auto">
          <a:xfrm>
            <a:off x="3146425" y="3525838"/>
            <a:ext cx="2862263" cy="1016000"/>
          </a:xfrm>
          <a:prstGeom prst="rect">
            <a:avLst/>
          </a:prstGeom>
          <a:noFill/>
          <a:ln w="57150" cmpd="thinThick">
            <a:solidFill>
              <a:schemeClr val="tx1"/>
            </a:solidFill>
            <a:miter lim="800000"/>
            <a:headEnd/>
            <a:tailEnd/>
          </a:ln>
        </p:spPr>
        <p:txBody>
          <a:bodyPr>
            <a:spAutoFit/>
          </a:bodyPr>
          <a:lstStyle/>
          <a:p>
            <a:pPr algn="ctr" eaLnBrk="1" hangingPunct="1"/>
            <a:r>
              <a:rPr lang="fr-FR" sz="2000" b="1">
                <a:solidFill>
                  <a:schemeClr val="tx1"/>
                </a:solidFill>
                <a:latin typeface="Arial" charset="0"/>
              </a:rPr>
              <a:t>Partiellement réussi</a:t>
            </a:r>
          </a:p>
          <a:p>
            <a:pPr algn="ctr" eaLnBrk="1" hangingPunct="1"/>
            <a:r>
              <a:rPr lang="fr-FR" sz="2000">
                <a:solidFill>
                  <a:schemeClr val="tx1"/>
                </a:solidFill>
                <a:latin typeface="Arial" charset="0"/>
              </a:rPr>
              <a:t>Certains objectifs n’ont</a:t>
            </a:r>
          </a:p>
          <a:p>
            <a:pPr algn="ctr" eaLnBrk="1" hangingPunct="1"/>
            <a:r>
              <a:rPr lang="fr-FR" sz="2000">
                <a:solidFill>
                  <a:schemeClr val="tx1"/>
                </a:solidFill>
                <a:latin typeface="Arial" charset="0"/>
              </a:rPr>
              <a:t>pas été atteints</a:t>
            </a:r>
          </a:p>
        </p:txBody>
      </p:sp>
      <p:sp>
        <p:nvSpPr>
          <p:cNvPr id="33797" name="Text Box 47"/>
          <p:cNvSpPr txBox="1">
            <a:spLocks noChangeArrowheads="1"/>
          </p:cNvSpPr>
          <p:nvPr/>
        </p:nvSpPr>
        <p:spPr bwMode="auto">
          <a:xfrm>
            <a:off x="6238875" y="3522663"/>
            <a:ext cx="2690813" cy="1016000"/>
          </a:xfrm>
          <a:prstGeom prst="rect">
            <a:avLst/>
          </a:prstGeom>
          <a:noFill/>
          <a:ln w="57150" cmpd="thinThick">
            <a:solidFill>
              <a:schemeClr val="tx1"/>
            </a:solidFill>
            <a:miter lim="800000"/>
            <a:headEnd/>
            <a:tailEnd/>
          </a:ln>
        </p:spPr>
        <p:txBody>
          <a:bodyPr>
            <a:spAutoFit/>
          </a:bodyPr>
          <a:lstStyle/>
          <a:p>
            <a:pPr algn="ctr" eaLnBrk="1" hangingPunct="1"/>
            <a:r>
              <a:rPr lang="fr-FR" sz="2000" b="1">
                <a:solidFill>
                  <a:schemeClr val="tx1"/>
                </a:solidFill>
                <a:latin typeface="Arial" charset="0"/>
              </a:rPr>
              <a:t>Non réussi</a:t>
            </a:r>
          </a:p>
          <a:p>
            <a:pPr algn="ctr" eaLnBrk="1" hangingPunct="1"/>
            <a:r>
              <a:rPr lang="fr-FR" sz="2000">
                <a:solidFill>
                  <a:schemeClr val="tx1"/>
                </a:solidFill>
                <a:latin typeface="Arial" charset="0"/>
              </a:rPr>
              <a:t>Aucun des objectifs</a:t>
            </a:r>
          </a:p>
          <a:p>
            <a:pPr algn="ctr" eaLnBrk="1" hangingPunct="1"/>
            <a:r>
              <a:rPr lang="fr-FR" sz="2000">
                <a:solidFill>
                  <a:schemeClr val="tx1"/>
                </a:solidFill>
                <a:latin typeface="Arial" charset="0"/>
              </a:rPr>
              <a:t>n’a été atteint</a:t>
            </a:r>
          </a:p>
        </p:txBody>
      </p:sp>
      <p:grpSp>
        <p:nvGrpSpPr>
          <p:cNvPr id="33798" name="Groupe 20"/>
          <p:cNvGrpSpPr>
            <a:grpSpLocks/>
          </p:cNvGrpSpPr>
          <p:nvPr/>
        </p:nvGrpSpPr>
        <p:grpSpPr bwMode="auto">
          <a:xfrm>
            <a:off x="1474788" y="4572000"/>
            <a:ext cx="6346825" cy="500063"/>
            <a:chOff x="1403350" y="4572024"/>
            <a:chExt cx="6346825" cy="750684"/>
          </a:xfrm>
        </p:grpSpPr>
        <p:sp>
          <p:nvSpPr>
            <p:cNvPr id="33818" name="Line 48"/>
            <p:cNvSpPr>
              <a:spLocks noChangeShapeType="1"/>
            </p:cNvSpPr>
            <p:nvPr/>
          </p:nvSpPr>
          <p:spPr bwMode="auto">
            <a:xfrm>
              <a:off x="1403350" y="4572024"/>
              <a:ext cx="0" cy="750684"/>
            </a:xfrm>
            <a:prstGeom prst="line">
              <a:avLst/>
            </a:prstGeom>
            <a:noFill/>
            <a:ln w="38100">
              <a:solidFill>
                <a:schemeClr val="tx1"/>
              </a:solidFill>
              <a:round/>
              <a:headEnd/>
              <a:tailEnd type="triangle" w="med" len="med"/>
            </a:ln>
          </p:spPr>
          <p:txBody>
            <a:bodyPr/>
            <a:lstStyle/>
            <a:p>
              <a:endParaRPr lang="fr-FR"/>
            </a:p>
          </p:txBody>
        </p:sp>
        <p:sp>
          <p:nvSpPr>
            <p:cNvPr id="33819" name="Line 49"/>
            <p:cNvSpPr>
              <a:spLocks noChangeShapeType="1"/>
            </p:cNvSpPr>
            <p:nvPr/>
          </p:nvSpPr>
          <p:spPr bwMode="auto">
            <a:xfrm>
              <a:off x="7750175" y="4572024"/>
              <a:ext cx="0" cy="750684"/>
            </a:xfrm>
            <a:prstGeom prst="line">
              <a:avLst/>
            </a:prstGeom>
            <a:noFill/>
            <a:ln w="38100">
              <a:solidFill>
                <a:schemeClr val="tx1"/>
              </a:solidFill>
              <a:round/>
              <a:headEnd/>
              <a:tailEnd type="triangle" w="med" len="med"/>
            </a:ln>
          </p:spPr>
          <p:txBody>
            <a:bodyPr/>
            <a:lstStyle/>
            <a:p>
              <a:endParaRPr lang="fr-FR"/>
            </a:p>
          </p:txBody>
        </p:sp>
        <p:sp>
          <p:nvSpPr>
            <p:cNvPr id="33820" name="Line 50"/>
            <p:cNvSpPr>
              <a:spLocks noChangeShapeType="1"/>
            </p:cNvSpPr>
            <p:nvPr/>
          </p:nvSpPr>
          <p:spPr bwMode="auto">
            <a:xfrm>
              <a:off x="4429125" y="4616474"/>
              <a:ext cx="0" cy="682440"/>
            </a:xfrm>
            <a:prstGeom prst="line">
              <a:avLst/>
            </a:prstGeom>
            <a:noFill/>
            <a:ln w="38100">
              <a:solidFill>
                <a:schemeClr val="tx1"/>
              </a:solidFill>
              <a:round/>
              <a:headEnd/>
              <a:tailEnd type="triangle" w="med" len="med"/>
            </a:ln>
          </p:spPr>
          <p:txBody>
            <a:bodyPr/>
            <a:lstStyle/>
            <a:p>
              <a:endParaRPr lang="fr-FR"/>
            </a:p>
          </p:txBody>
        </p:sp>
      </p:grpSp>
      <p:sp>
        <p:nvSpPr>
          <p:cNvPr id="33799" name="Text Box 51"/>
          <p:cNvSpPr txBox="1">
            <a:spLocks noChangeArrowheads="1"/>
          </p:cNvSpPr>
          <p:nvPr/>
        </p:nvSpPr>
        <p:spPr bwMode="auto">
          <a:xfrm>
            <a:off x="214313" y="5094288"/>
            <a:ext cx="2679700" cy="1016000"/>
          </a:xfrm>
          <a:prstGeom prst="rect">
            <a:avLst/>
          </a:prstGeom>
          <a:noFill/>
          <a:ln w="57150" cmpd="thinThick">
            <a:solidFill>
              <a:schemeClr val="tx1"/>
            </a:solidFill>
            <a:miter lim="800000"/>
            <a:headEnd/>
            <a:tailEnd/>
          </a:ln>
        </p:spPr>
        <p:txBody>
          <a:bodyPr>
            <a:spAutoFit/>
          </a:bodyPr>
          <a:lstStyle/>
          <a:p>
            <a:pPr algn="ctr" eaLnBrk="1" hangingPunct="1"/>
            <a:r>
              <a:rPr lang="fr-FR" sz="2000">
                <a:solidFill>
                  <a:schemeClr val="tx1"/>
                </a:solidFill>
                <a:latin typeface="Arial" charset="0"/>
              </a:rPr>
              <a:t>Valider les acquis et </a:t>
            </a:r>
          </a:p>
          <a:p>
            <a:pPr algn="ctr" eaLnBrk="1" hangingPunct="1"/>
            <a:r>
              <a:rPr lang="fr-FR" sz="2000">
                <a:solidFill>
                  <a:schemeClr val="tx1"/>
                </a:solidFill>
                <a:latin typeface="Arial" charset="0"/>
              </a:rPr>
              <a:t>permettre la sortie du module</a:t>
            </a:r>
          </a:p>
        </p:txBody>
      </p:sp>
      <p:sp>
        <p:nvSpPr>
          <p:cNvPr id="33800" name="Text Box 52"/>
          <p:cNvSpPr txBox="1">
            <a:spLocks noChangeArrowheads="1"/>
          </p:cNvSpPr>
          <p:nvPr/>
        </p:nvSpPr>
        <p:spPr bwMode="auto">
          <a:xfrm>
            <a:off x="3149600" y="5075238"/>
            <a:ext cx="2789238" cy="1323975"/>
          </a:xfrm>
          <a:prstGeom prst="rect">
            <a:avLst/>
          </a:prstGeom>
          <a:noFill/>
          <a:ln w="57150" cmpd="thinThick">
            <a:solidFill>
              <a:schemeClr val="tx1"/>
            </a:solidFill>
            <a:miter lim="800000"/>
            <a:headEnd/>
            <a:tailEnd/>
          </a:ln>
        </p:spPr>
        <p:txBody>
          <a:bodyPr>
            <a:spAutoFit/>
          </a:bodyPr>
          <a:lstStyle/>
          <a:p>
            <a:pPr algn="ctr" eaLnBrk="1" hangingPunct="1"/>
            <a:r>
              <a:rPr lang="fr-FR" sz="2000">
                <a:solidFill>
                  <a:schemeClr val="tx1"/>
                </a:solidFill>
                <a:latin typeface="Arial" charset="0"/>
              </a:rPr>
              <a:t>Au sein du module,</a:t>
            </a:r>
          </a:p>
          <a:p>
            <a:pPr algn="ctr" eaLnBrk="1" hangingPunct="1"/>
            <a:r>
              <a:rPr lang="fr-FR" sz="2000">
                <a:solidFill>
                  <a:schemeClr val="tx1"/>
                </a:solidFill>
                <a:latin typeface="Arial" charset="0"/>
              </a:rPr>
              <a:t>orienter l’étudiant vers</a:t>
            </a:r>
          </a:p>
          <a:p>
            <a:pPr algn="ctr" eaLnBrk="1" hangingPunct="1"/>
            <a:r>
              <a:rPr lang="fr-FR" sz="2000">
                <a:solidFill>
                  <a:schemeClr val="tx1"/>
                </a:solidFill>
                <a:latin typeface="Arial" charset="0"/>
              </a:rPr>
              <a:t>des possibilités de remédiation</a:t>
            </a:r>
          </a:p>
        </p:txBody>
      </p:sp>
      <p:sp>
        <p:nvSpPr>
          <p:cNvPr id="33801" name="Text Box 53"/>
          <p:cNvSpPr txBox="1">
            <a:spLocks noChangeArrowheads="1"/>
          </p:cNvSpPr>
          <p:nvPr/>
        </p:nvSpPr>
        <p:spPr bwMode="auto">
          <a:xfrm>
            <a:off x="6226175" y="5072063"/>
            <a:ext cx="2703513" cy="1323975"/>
          </a:xfrm>
          <a:prstGeom prst="rect">
            <a:avLst/>
          </a:prstGeom>
          <a:noFill/>
          <a:ln w="57150" cmpd="thinThick">
            <a:solidFill>
              <a:schemeClr val="tx1"/>
            </a:solidFill>
            <a:miter lim="800000"/>
            <a:headEnd/>
            <a:tailEnd/>
          </a:ln>
        </p:spPr>
        <p:txBody>
          <a:bodyPr>
            <a:spAutoFit/>
          </a:bodyPr>
          <a:lstStyle/>
          <a:p>
            <a:pPr algn="ctr" eaLnBrk="1" hangingPunct="1"/>
            <a:r>
              <a:rPr lang="fr-FR" sz="2000">
                <a:solidFill>
                  <a:schemeClr val="tx1"/>
                </a:solidFill>
                <a:latin typeface="Arial" charset="0"/>
              </a:rPr>
              <a:t>Au sein du module,</a:t>
            </a:r>
          </a:p>
          <a:p>
            <a:pPr algn="ctr" eaLnBrk="1" hangingPunct="1"/>
            <a:r>
              <a:rPr lang="fr-FR" sz="2000">
                <a:solidFill>
                  <a:schemeClr val="tx1"/>
                </a:solidFill>
                <a:latin typeface="Arial" charset="0"/>
              </a:rPr>
              <a:t>orienter l’étudiant</a:t>
            </a:r>
          </a:p>
          <a:p>
            <a:pPr algn="ctr" eaLnBrk="1" hangingPunct="1"/>
            <a:r>
              <a:rPr lang="fr-FR" sz="2000">
                <a:solidFill>
                  <a:schemeClr val="tx1"/>
                </a:solidFill>
                <a:latin typeface="Arial" charset="0"/>
              </a:rPr>
              <a:t>vers les remédiations adéquates</a:t>
            </a:r>
          </a:p>
        </p:txBody>
      </p:sp>
      <p:sp>
        <p:nvSpPr>
          <p:cNvPr id="33802" name="Line 54"/>
          <p:cNvSpPr>
            <a:spLocks noChangeShapeType="1"/>
          </p:cNvSpPr>
          <p:nvPr/>
        </p:nvSpPr>
        <p:spPr bwMode="auto">
          <a:xfrm>
            <a:off x="4572000" y="2817813"/>
            <a:ext cx="0" cy="682625"/>
          </a:xfrm>
          <a:prstGeom prst="line">
            <a:avLst/>
          </a:prstGeom>
          <a:noFill/>
          <a:ln w="38100">
            <a:solidFill>
              <a:schemeClr val="tx1"/>
            </a:solidFill>
            <a:round/>
            <a:headEnd/>
            <a:tailEnd type="triangle" w="med" len="med"/>
          </a:ln>
        </p:spPr>
        <p:txBody>
          <a:bodyPr/>
          <a:lstStyle/>
          <a:p>
            <a:endParaRPr lang="fr-FR"/>
          </a:p>
        </p:txBody>
      </p:sp>
      <p:grpSp>
        <p:nvGrpSpPr>
          <p:cNvPr id="33803" name="Group 55"/>
          <p:cNvGrpSpPr>
            <a:grpSpLocks/>
          </p:cNvGrpSpPr>
          <p:nvPr/>
        </p:nvGrpSpPr>
        <p:grpSpPr bwMode="auto">
          <a:xfrm>
            <a:off x="1443038" y="2786063"/>
            <a:ext cx="3505200" cy="750887"/>
            <a:chOff x="864" y="912"/>
            <a:chExt cx="2208" cy="528"/>
          </a:xfrm>
        </p:grpSpPr>
        <p:sp>
          <p:nvSpPr>
            <p:cNvPr id="33816" name="Line 56"/>
            <p:cNvSpPr>
              <a:spLocks noChangeShapeType="1"/>
            </p:cNvSpPr>
            <p:nvPr/>
          </p:nvSpPr>
          <p:spPr bwMode="auto">
            <a:xfrm>
              <a:off x="864" y="912"/>
              <a:ext cx="0" cy="528"/>
            </a:xfrm>
            <a:prstGeom prst="line">
              <a:avLst/>
            </a:prstGeom>
            <a:noFill/>
            <a:ln w="38100">
              <a:solidFill>
                <a:schemeClr val="tx1"/>
              </a:solidFill>
              <a:round/>
              <a:headEnd/>
              <a:tailEnd type="triangle" w="med" len="med"/>
            </a:ln>
          </p:spPr>
          <p:txBody>
            <a:bodyPr/>
            <a:lstStyle/>
            <a:p>
              <a:endParaRPr lang="fr-FR"/>
            </a:p>
          </p:txBody>
        </p:sp>
        <p:sp>
          <p:nvSpPr>
            <p:cNvPr id="33817" name="Line 57"/>
            <p:cNvSpPr>
              <a:spLocks noChangeShapeType="1"/>
            </p:cNvSpPr>
            <p:nvPr/>
          </p:nvSpPr>
          <p:spPr bwMode="auto">
            <a:xfrm>
              <a:off x="864" y="912"/>
              <a:ext cx="2208" cy="0"/>
            </a:xfrm>
            <a:prstGeom prst="line">
              <a:avLst/>
            </a:prstGeom>
            <a:noFill/>
            <a:ln w="38100" cap="sq">
              <a:solidFill>
                <a:schemeClr val="tx1"/>
              </a:solidFill>
              <a:round/>
              <a:headEnd type="none" w="sm" len="sm"/>
              <a:tailEnd type="none" w="sm" len="sm"/>
            </a:ln>
          </p:spPr>
          <p:txBody>
            <a:bodyPr/>
            <a:lstStyle/>
            <a:p>
              <a:endParaRPr lang="fr-FR"/>
            </a:p>
          </p:txBody>
        </p:sp>
      </p:grpSp>
      <p:grpSp>
        <p:nvGrpSpPr>
          <p:cNvPr id="33804" name="Group 58"/>
          <p:cNvGrpSpPr>
            <a:grpSpLocks/>
          </p:cNvGrpSpPr>
          <p:nvPr/>
        </p:nvGrpSpPr>
        <p:grpSpPr bwMode="auto">
          <a:xfrm>
            <a:off x="4857750" y="2786063"/>
            <a:ext cx="2905125" cy="750887"/>
            <a:chOff x="3072" y="903"/>
            <a:chExt cx="1830" cy="528"/>
          </a:xfrm>
        </p:grpSpPr>
        <p:sp>
          <p:nvSpPr>
            <p:cNvPr id="33814" name="Line 59"/>
            <p:cNvSpPr>
              <a:spLocks noChangeShapeType="1"/>
            </p:cNvSpPr>
            <p:nvPr/>
          </p:nvSpPr>
          <p:spPr bwMode="auto">
            <a:xfrm>
              <a:off x="4902" y="903"/>
              <a:ext cx="0" cy="528"/>
            </a:xfrm>
            <a:prstGeom prst="line">
              <a:avLst/>
            </a:prstGeom>
            <a:noFill/>
            <a:ln w="38100">
              <a:solidFill>
                <a:schemeClr val="tx1"/>
              </a:solidFill>
              <a:round/>
              <a:headEnd/>
              <a:tailEnd type="triangle" w="med" len="med"/>
            </a:ln>
          </p:spPr>
          <p:txBody>
            <a:bodyPr/>
            <a:lstStyle/>
            <a:p>
              <a:endParaRPr lang="fr-FR"/>
            </a:p>
          </p:txBody>
        </p:sp>
        <p:sp>
          <p:nvSpPr>
            <p:cNvPr id="33815" name="Line 60"/>
            <p:cNvSpPr>
              <a:spLocks noChangeShapeType="1"/>
            </p:cNvSpPr>
            <p:nvPr/>
          </p:nvSpPr>
          <p:spPr bwMode="auto">
            <a:xfrm>
              <a:off x="3072" y="912"/>
              <a:ext cx="1824" cy="0"/>
            </a:xfrm>
            <a:prstGeom prst="line">
              <a:avLst/>
            </a:prstGeom>
            <a:noFill/>
            <a:ln w="38100" cap="sq">
              <a:solidFill>
                <a:schemeClr val="tx1"/>
              </a:solidFill>
              <a:round/>
              <a:headEnd type="none" w="sm" len="sm"/>
              <a:tailEnd type="none" w="sm" len="sm"/>
            </a:ln>
          </p:spPr>
          <p:txBody>
            <a:bodyPr/>
            <a:lstStyle/>
            <a:p>
              <a:endParaRPr lang="fr-FR"/>
            </a:p>
          </p:txBody>
        </p:sp>
      </p:grpSp>
      <p:sp>
        <p:nvSpPr>
          <p:cNvPr id="23" name="Rectangle 22"/>
          <p:cNvSpPr/>
          <p:nvPr/>
        </p:nvSpPr>
        <p:spPr>
          <a:xfrm>
            <a:off x="2214563" y="1571625"/>
            <a:ext cx="4786312" cy="1143000"/>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4" name="Rectangle 23"/>
          <p:cNvSpPr/>
          <p:nvPr/>
        </p:nvSpPr>
        <p:spPr>
          <a:xfrm>
            <a:off x="214313" y="3500438"/>
            <a:ext cx="2714625" cy="107156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5" name="Rectangle 24"/>
          <p:cNvSpPr/>
          <p:nvPr/>
        </p:nvSpPr>
        <p:spPr>
          <a:xfrm>
            <a:off x="214313" y="5072063"/>
            <a:ext cx="2643187" cy="107156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6" name="Rectangle 25"/>
          <p:cNvSpPr/>
          <p:nvPr/>
        </p:nvSpPr>
        <p:spPr>
          <a:xfrm>
            <a:off x="3143250" y="3500438"/>
            <a:ext cx="2857500" cy="107156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7" name="Rectangle 26"/>
          <p:cNvSpPr/>
          <p:nvPr/>
        </p:nvSpPr>
        <p:spPr>
          <a:xfrm>
            <a:off x="3143250" y="5072063"/>
            <a:ext cx="2857500" cy="135731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8" name="Rectangle 27"/>
          <p:cNvSpPr/>
          <p:nvPr/>
        </p:nvSpPr>
        <p:spPr>
          <a:xfrm>
            <a:off x="6215063" y="3500438"/>
            <a:ext cx="2714625" cy="107156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9" name="Rectangle 28"/>
          <p:cNvSpPr/>
          <p:nvPr/>
        </p:nvSpPr>
        <p:spPr>
          <a:xfrm>
            <a:off x="6215063" y="5072063"/>
            <a:ext cx="2714625" cy="1357312"/>
          </a:xfrm>
          <a:prstGeom prst="rect">
            <a:avLst/>
          </a:prstGeom>
          <a:solidFill>
            <a:srgbClr val="406F8D">
              <a:alpha val="3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30" name="Rectangle 1"/>
          <p:cNvSpPr>
            <a:spLocks noGrp="1" noChangeArrowheads="1"/>
          </p:cNvSpPr>
          <p:nvPr>
            <p:ph type="title"/>
          </p:nvPr>
        </p:nvSpPr>
        <p:spPr>
          <a:xfrm>
            <a:off x="428596" y="414323"/>
            <a:ext cx="7772400" cy="942975"/>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Orientation à la sortie du module</a:t>
            </a:r>
          </a:p>
        </p:txBody>
      </p:sp>
      <p:sp>
        <p:nvSpPr>
          <p:cNvPr id="31" name="Ellipse 30"/>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787AF477-D8C4-42B4-8060-3D1DA0165E86}" type="slidenum">
              <a:rPr lang="fr-FR"/>
              <a:pPr algn="ctr">
                <a:defRPr/>
              </a:pPr>
              <a:t>26</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wheel(4)">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wheel(4)">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wheel(4)">
                                      <p:cBhvr>
                                        <p:cTn id="17" dur="500"/>
                                        <p:tgtEl>
                                          <p:spTgt spid="25"/>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heel(4)">
                                      <p:cBhvr>
                                        <p:cTn id="22" dur="500"/>
                                        <p:tgtEl>
                                          <p:spTgt spid="26"/>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wheel(4)">
                                      <p:cBhvr>
                                        <p:cTn id="27" dur="500"/>
                                        <p:tgtEl>
                                          <p:spTgt spid="27"/>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28"/>
                                        </p:tgtEl>
                                        <p:attrNameLst>
                                          <p:attrName>style.visibility</p:attrName>
                                        </p:attrNameLst>
                                      </p:cBhvr>
                                      <p:to>
                                        <p:strVal val="visible"/>
                                      </p:to>
                                    </p:set>
                                    <p:animEffect transition="in" filter="wheel(4)">
                                      <p:cBhvr>
                                        <p:cTn id="32" dur="500"/>
                                        <p:tgtEl>
                                          <p:spTgt spid="28"/>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animEffect transition="in" filter="wheel(4)">
                                      <p:cBhvr>
                                        <p:cTn id="3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P spid="25" grpId="0" animBg="1"/>
      <p:bldP spid="26" grpId="0" animBg="1"/>
      <p:bldP spid="27" grpId="0" animBg="1"/>
      <p:bldP spid="28" grpId="0" animBg="1"/>
      <p:bldP spid="29" grpId="0" animBg="1"/>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7" name="Rectangle 1"/>
          <p:cNvSpPr>
            <a:spLocks noGrp="1" noChangeArrowheads="1"/>
          </p:cNvSpPr>
          <p:nvPr>
            <p:ph type="title"/>
          </p:nvPr>
        </p:nvSpPr>
        <p:spPr>
          <a:xfrm>
            <a:off x="285720" y="357174"/>
            <a:ext cx="7772400" cy="1143000"/>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Remédiations en </a:t>
            </a:r>
            <a:r>
              <a:rPr lang="en-GB" dirty="0" err="1" smtClean="0">
                <a:solidFill>
                  <a:schemeClr val="bg2"/>
                </a:solidFill>
                <a:latin typeface="Gill Sans" pitchFamily="32" charset="0"/>
              </a:rPr>
              <a:t>cas</a:t>
            </a:r>
            <a:r>
              <a:rPr lang="en-GB" dirty="0" smtClean="0">
                <a:solidFill>
                  <a:schemeClr val="bg2"/>
                </a:solidFill>
                <a:latin typeface="Gill Sans" pitchFamily="32" charset="0"/>
              </a:rPr>
              <a:t> </a:t>
            </a:r>
            <a:r>
              <a:rPr lang="en-GB" dirty="0" err="1" smtClean="0">
                <a:solidFill>
                  <a:schemeClr val="bg2"/>
                </a:solidFill>
                <a:latin typeface="Gill Sans" pitchFamily="32" charset="0"/>
              </a:rPr>
              <a:t>d’échec</a:t>
            </a:r>
            <a:endParaRPr lang="en-GB" dirty="0" smtClean="0">
              <a:solidFill>
                <a:schemeClr val="bg2"/>
              </a:solidFill>
              <a:latin typeface="Gill Sans" pitchFamily="32" charset="0"/>
            </a:endParaRPr>
          </a:p>
        </p:txBody>
      </p:sp>
      <p:sp>
        <p:nvSpPr>
          <p:cNvPr id="34819" name="Rectangle 2"/>
          <p:cNvSpPr>
            <a:spLocks noGrp="1" noChangeArrowheads="1"/>
          </p:cNvSpPr>
          <p:nvPr>
            <p:ph idx="1"/>
          </p:nvPr>
        </p:nvSpPr>
        <p:spPr>
          <a:xfrm>
            <a:off x="468313" y="2781300"/>
            <a:ext cx="8382000" cy="2160588"/>
          </a:xfrm>
        </p:spPr>
        <p:txBody>
          <a:bodyPr lIns="90000" tIns="46800" rIns="90000" bIns="46800"/>
          <a:lstStyle/>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800" smtClean="0"/>
              <a:t>Une remédiation réellement efficace à ce niveau devrait passer par la possibilité offerte à l'apprenant de reprendre en tout ou en partie, la formation selon des approches pédagogiques alternatives. </a:t>
            </a:r>
          </a:p>
        </p:txBody>
      </p:sp>
      <p:sp>
        <p:nvSpPr>
          <p:cNvPr id="31746" name="Espace réservé du numéro de diapositive 4"/>
          <p:cNvSpPr>
            <a:spLocks noGrp="1"/>
          </p:cNvSpPr>
          <p:nvPr>
            <p:ph type="sldNum" sz="quarter" idx="12"/>
          </p:nvPr>
        </p:nvSpPr>
        <p:spPr/>
        <p:txBody>
          <a:bodyPr/>
          <a:lstStyle/>
          <a:p>
            <a:pPr>
              <a:defRPr/>
            </a:pPr>
            <a:fld id="{F5964FA0-7648-4494-AC74-476D7670C776}" type="slidenum">
              <a:rPr lang="en-US"/>
              <a:pPr>
                <a:defRPr/>
              </a:pPr>
              <a:t>27</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D6068D3E-2B3B-4043-98DE-47C0574D4ECA}" type="slidenum">
              <a:rPr lang="fr-FR"/>
              <a:pPr algn="ctr">
                <a:defRPr/>
              </a:pPr>
              <a:t>27</a:t>
            </a:fld>
            <a:endParaRPr lang="fr-FR" dirty="0"/>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1" name="Rectangle 1"/>
          <p:cNvSpPr>
            <a:spLocks noGrp="1" noChangeArrowheads="1"/>
          </p:cNvSpPr>
          <p:nvPr>
            <p:ph type="title"/>
          </p:nvPr>
        </p:nvSpPr>
        <p:spPr>
          <a:xfrm>
            <a:off x="400080" y="142852"/>
            <a:ext cx="8458200" cy="914400"/>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dirty="0" err="1" smtClean="0">
                <a:solidFill>
                  <a:schemeClr val="bg2"/>
                </a:solidFill>
                <a:latin typeface="Gill Sans" pitchFamily="32" charset="0"/>
              </a:rPr>
              <a:t>Quelques</a:t>
            </a:r>
            <a:r>
              <a:rPr lang="en-GB" sz="4000" dirty="0" smtClean="0">
                <a:solidFill>
                  <a:schemeClr val="bg2"/>
                </a:solidFill>
                <a:latin typeface="Gill Sans" pitchFamily="32" charset="0"/>
              </a:rPr>
              <a:t> </a:t>
            </a:r>
            <a:r>
              <a:rPr lang="en-GB" sz="4000" dirty="0" err="1" smtClean="0">
                <a:solidFill>
                  <a:schemeClr val="bg2"/>
                </a:solidFill>
                <a:latin typeface="Gill Sans" pitchFamily="32" charset="0"/>
              </a:rPr>
              <a:t>stratégies</a:t>
            </a:r>
            <a:r>
              <a:rPr lang="en-GB" sz="4000" dirty="0" smtClean="0">
                <a:solidFill>
                  <a:schemeClr val="bg2"/>
                </a:solidFill>
                <a:latin typeface="Gill Sans" pitchFamily="32" charset="0"/>
              </a:rPr>
              <a:t> </a:t>
            </a:r>
            <a:br>
              <a:rPr lang="en-GB" sz="4000" dirty="0" smtClean="0">
                <a:solidFill>
                  <a:schemeClr val="bg2"/>
                </a:solidFill>
                <a:latin typeface="Gill Sans" pitchFamily="32" charset="0"/>
              </a:rPr>
            </a:br>
            <a:r>
              <a:rPr lang="en-GB" sz="4000" dirty="0" smtClean="0">
                <a:solidFill>
                  <a:schemeClr val="bg2"/>
                </a:solidFill>
                <a:latin typeface="Gill Sans" pitchFamily="32" charset="0"/>
              </a:rPr>
              <a:t>de remédiation</a:t>
            </a:r>
          </a:p>
        </p:txBody>
      </p:sp>
      <p:sp>
        <p:nvSpPr>
          <p:cNvPr id="32772" name="Rectangle 2"/>
          <p:cNvSpPr>
            <a:spLocks noGrp="1" noChangeArrowheads="1"/>
          </p:cNvSpPr>
          <p:nvPr>
            <p:ph idx="1"/>
          </p:nvPr>
        </p:nvSpPr>
        <p:spPr>
          <a:xfrm>
            <a:off x="395288" y="2060575"/>
            <a:ext cx="8402637" cy="3744913"/>
          </a:xfrm>
        </p:spPr>
        <p:txBody>
          <a:bodyPr lIns="90000" tIns="46800" rIns="90000" bIns="46800"/>
          <a:lstStyle/>
          <a:p>
            <a:pPr eaLnBrk="1" hangingPunct="1">
              <a:lnSpc>
                <a:spcPct val="93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Proposer un module de remédiation avec une progression plus lente et davantage d’activités</a:t>
            </a:r>
          </a:p>
          <a:p>
            <a:pPr eaLnBrk="1" hangingPunct="1">
              <a:lnSpc>
                <a:spcPct val="93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Proposer un module de remédiation qui s’appuie sur des approches pédagogiques différentes. </a:t>
            </a:r>
          </a:p>
          <a:p>
            <a:pPr eaLnBrk="1" hangingPunct="1">
              <a:lnSpc>
                <a:spcPct val="93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Faire appel à un autre enseignant qui s'efforcera de débloquer l'apprenant.</a:t>
            </a:r>
          </a:p>
          <a:p>
            <a:pPr eaLnBrk="1" hangingPunct="1">
              <a:lnSpc>
                <a:spcPct val="93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Mettre les apprenants en contact en favorisant les échanges et le tutorat entre pairs. </a:t>
            </a:r>
          </a:p>
        </p:txBody>
      </p:sp>
      <p:sp>
        <p:nvSpPr>
          <p:cNvPr id="32770" name="Espace réservé du numéro de diapositive 4"/>
          <p:cNvSpPr>
            <a:spLocks noGrp="1"/>
          </p:cNvSpPr>
          <p:nvPr>
            <p:ph type="sldNum" sz="quarter" idx="12"/>
          </p:nvPr>
        </p:nvSpPr>
        <p:spPr/>
        <p:txBody>
          <a:bodyPr/>
          <a:lstStyle/>
          <a:p>
            <a:pPr>
              <a:defRPr/>
            </a:pPr>
            <a:fld id="{395B5270-7A04-4422-96BC-216A7489C9F8}" type="slidenum">
              <a:rPr lang="en-US"/>
              <a:pPr>
                <a:defRPr/>
              </a:pPr>
              <a:t>28</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2B43F7A7-139A-4090-B1B0-D95A33CCC137}" type="slidenum">
              <a:rPr lang="fr-FR"/>
              <a:pPr algn="ctr">
                <a:defRPr/>
              </a:pPr>
              <a:t>28</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2772">
                                            <p:txEl>
                                              <p:pRg st="0" end="0"/>
                                            </p:txEl>
                                          </p:spTgt>
                                        </p:tgtEl>
                                        <p:attrNameLst>
                                          <p:attrName>style.visibility</p:attrName>
                                        </p:attrNameLst>
                                      </p:cBhvr>
                                      <p:to>
                                        <p:strVal val="visible"/>
                                      </p:to>
                                    </p:set>
                                    <p:animEffect transition="in" filter="wheel(4)">
                                      <p:cBhvr>
                                        <p:cTn id="7" dur="500"/>
                                        <p:tgtEl>
                                          <p:spTgt spid="327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2772">
                                            <p:txEl>
                                              <p:pRg st="1" end="1"/>
                                            </p:txEl>
                                          </p:spTgt>
                                        </p:tgtEl>
                                        <p:attrNameLst>
                                          <p:attrName>style.visibility</p:attrName>
                                        </p:attrNameLst>
                                      </p:cBhvr>
                                      <p:to>
                                        <p:strVal val="visible"/>
                                      </p:to>
                                    </p:set>
                                    <p:animEffect transition="in" filter="wheel(4)">
                                      <p:cBhvr>
                                        <p:cTn id="12" dur="500"/>
                                        <p:tgtEl>
                                          <p:spTgt spid="327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2772">
                                            <p:txEl>
                                              <p:pRg st="2" end="2"/>
                                            </p:txEl>
                                          </p:spTgt>
                                        </p:tgtEl>
                                        <p:attrNameLst>
                                          <p:attrName>style.visibility</p:attrName>
                                        </p:attrNameLst>
                                      </p:cBhvr>
                                      <p:to>
                                        <p:strVal val="visible"/>
                                      </p:to>
                                    </p:set>
                                    <p:animEffect transition="in" filter="wheel(4)">
                                      <p:cBhvr>
                                        <p:cTn id="17" dur="500"/>
                                        <p:tgtEl>
                                          <p:spTgt spid="3277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2772">
                                            <p:txEl>
                                              <p:pRg st="3" end="3"/>
                                            </p:txEl>
                                          </p:spTgt>
                                        </p:tgtEl>
                                        <p:attrNameLst>
                                          <p:attrName>style.visibility</p:attrName>
                                        </p:attrNameLst>
                                      </p:cBhvr>
                                      <p:to>
                                        <p:strVal val="visible"/>
                                      </p:to>
                                    </p:set>
                                    <p:animEffect transition="in" filter="wheel(4)">
                                      <p:cBhvr>
                                        <p:cTn id="22" dur="500"/>
                                        <p:tgtEl>
                                          <p:spTgt spid="327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2"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3795" name="Rectangle 1"/>
          <p:cNvSpPr>
            <a:spLocks noGrp="1" noChangeArrowheads="1"/>
          </p:cNvSpPr>
          <p:nvPr>
            <p:ph type="title"/>
          </p:nvPr>
        </p:nvSpPr>
        <p:spPr>
          <a:xfrm>
            <a:off x="428596" y="142852"/>
            <a:ext cx="7885113" cy="1254125"/>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dirty="0" err="1" smtClean="0">
                <a:solidFill>
                  <a:schemeClr val="bg2"/>
                </a:solidFill>
                <a:latin typeface="Gill Sans" pitchFamily="32" charset="0"/>
              </a:rPr>
              <a:t>Composantes</a:t>
            </a:r>
            <a:r>
              <a:rPr lang="en-GB" sz="4000" dirty="0" smtClean="0">
                <a:solidFill>
                  <a:schemeClr val="bg2"/>
                </a:solidFill>
                <a:latin typeface="Gill Sans" pitchFamily="32" charset="0"/>
              </a:rPr>
              <a:t> du système </a:t>
            </a:r>
            <a:r>
              <a:rPr lang="en-GB" sz="4000" dirty="0" err="1" smtClean="0">
                <a:solidFill>
                  <a:schemeClr val="bg2"/>
                </a:solidFill>
                <a:latin typeface="Gill Sans" pitchFamily="32" charset="0"/>
              </a:rPr>
              <a:t>d’apprentissage</a:t>
            </a:r>
            <a:endParaRPr lang="en-GB" sz="4000" dirty="0" smtClean="0">
              <a:solidFill>
                <a:schemeClr val="bg2"/>
              </a:solidFill>
              <a:latin typeface="Gill Sans" pitchFamily="32" charset="0"/>
            </a:endParaRPr>
          </a:p>
        </p:txBody>
      </p:sp>
      <p:sp>
        <p:nvSpPr>
          <p:cNvPr id="33796" name="Rectangle 2"/>
          <p:cNvSpPr>
            <a:spLocks noGrp="1" noChangeArrowheads="1"/>
          </p:cNvSpPr>
          <p:nvPr>
            <p:ph idx="1"/>
          </p:nvPr>
        </p:nvSpPr>
        <p:spPr>
          <a:xfrm>
            <a:off x="409575" y="2565400"/>
            <a:ext cx="8194675" cy="3600450"/>
          </a:xfrm>
        </p:spPr>
        <p:txBody>
          <a:bodyPr lIns="90000" tIns="46800" rIns="90000" bIns="46800"/>
          <a:lstStyle/>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Le</a:t>
            </a:r>
            <a:r>
              <a:rPr lang="en-GB" b="1" smtClean="0"/>
              <a:t> </a:t>
            </a:r>
            <a:r>
              <a:rPr lang="en-GB" smtClean="0"/>
              <a:t>contenu</a:t>
            </a:r>
            <a:endParaRPr lang="en-GB" smtClean="0">
              <a:hlinkClick r:id="" action="ppaction://hlinkfile"/>
            </a:endParaRPr>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Activités exigées des apprenants</a:t>
            </a:r>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Aides et ressources disponibles</a:t>
            </a:r>
          </a:p>
          <a:p>
            <a:pPr eaLnBrk="1" hangingPunct="1">
              <a:lnSpc>
                <a:spcPct val="93000"/>
              </a:lnSpc>
              <a:spcBef>
                <a:spcPts val="8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Orientation dans le système d’apprentissage</a:t>
            </a:r>
            <a:endParaRPr lang="en-GB" smtClean="0">
              <a:hlinkClick r:id="" action="ppaction://hlinkfile"/>
            </a:endParaRPr>
          </a:p>
        </p:txBody>
      </p:sp>
      <p:sp>
        <p:nvSpPr>
          <p:cNvPr id="33794" name="Espace réservé du numéro de diapositive 4"/>
          <p:cNvSpPr>
            <a:spLocks noGrp="1"/>
          </p:cNvSpPr>
          <p:nvPr>
            <p:ph type="sldNum" sz="quarter" idx="12"/>
          </p:nvPr>
        </p:nvSpPr>
        <p:spPr/>
        <p:txBody>
          <a:bodyPr/>
          <a:lstStyle/>
          <a:p>
            <a:pPr>
              <a:defRPr/>
            </a:pPr>
            <a:fld id="{E95D4207-6B2C-4B84-8BEB-FFFE679E945F}" type="slidenum">
              <a:rPr lang="en-US"/>
              <a:pPr>
                <a:defRPr/>
              </a:pPr>
              <a:t>29</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A7040EFD-4B6F-47A7-A785-A878D46BDB72}" type="slidenum">
              <a:rPr lang="fr-FR"/>
              <a:pPr algn="ctr">
                <a:defRPr/>
              </a:pPr>
              <a:t>29</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3796">
                                            <p:txEl>
                                              <p:pRg st="0" end="0"/>
                                            </p:txEl>
                                          </p:spTgt>
                                        </p:tgtEl>
                                        <p:attrNameLst>
                                          <p:attrName>style.visibility</p:attrName>
                                        </p:attrNameLst>
                                      </p:cBhvr>
                                      <p:to>
                                        <p:strVal val="visible"/>
                                      </p:to>
                                    </p:set>
                                    <p:animEffect transition="in" filter="wheel(4)">
                                      <p:cBhvr>
                                        <p:cTn id="7" dur="500"/>
                                        <p:tgtEl>
                                          <p:spTgt spid="337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3796">
                                            <p:txEl>
                                              <p:pRg st="1" end="1"/>
                                            </p:txEl>
                                          </p:spTgt>
                                        </p:tgtEl>
                                        <p:attrNameLst>
                                          <p:attrName>style.visibility</p:attrName>
                                        </p:attrNameLst>
                                      </p:cBhvr>
                                      <p:to>
                                        <p:strVal val="visible"/>
                                      </p:to>
                                    </p:set>
                                    <p:animEffect transition="in" filter="wheel(4)">
                                      <p:cBhvr>
                                        <p:cTn id="12" dur="500"/>
                                        <p:tgtEl>
                                          <p:spTgt spid="3379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3796">
                                            <p:txEl>
                                              <p:pRg st="2" end="2"/>
                                            </p:txEl>
                                          </p:spTgt>
                                        </p:tgtEl>
                                        <p:attrNameLst>
                                          <p:attrName>style.visibility</p:attrName>
                                        </p:attrNameLst>
                                      </p:cBhvr>
                                      <p:to>
                                        <p:strVal val="visible"/>
                                      </p:to>
                                    </p:set>
                                    <p:animEffect transition="in" filter="wheel(4)">
                                      <p:cBhvr>
                                        <p:cTn id="17" dur="500"/>
                                        <p:tgtEl>
                                          <p:spTgt spid="3379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3796">
                                            <p:txEl>
                                              <p:pRg st="3" end="3"/>
                                            </p:txEl>
                                          </p:spTgt>
                                        </p:tgtEl>
                                        <p:attrNameLst>
                                          <p:attrName>style.visibility</p:attrName>
                                        </p:attrNameLst>
                                      </p:cBhvr>
                                      <p:to>
                                        <p:strVal val="visible"/>
                                      </p:to>
                                    </p:set>
                                    <p:animEffect transition="in" filter="wheel(4)">
                                      <p:cBhvr>
                                        <p:cTn id="22" dur="500"/>
                                        <p:tgtEl>
                                          <p:spTgt spid="337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6"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1"/>
          <p:cNvSpPr>
            <a:spLocks noGrp="1" noChangeArrowheads="1"/>
          </p:cNvSpPr>
          <p:nvPr>
            <p:ph type="title"/>
          </p:nvPr>
        </p:nvSpPr>
        <p:spPr>
          <a:xfrm>
            <a:off x="500034" y="214290"/>
            <a:ext cx="7772400" cy="9906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err="1" smtClean="0">
                <a:solidFill>
                  <a:schemeClr val="bg2"/>
                </a:solidFill>
                <a:latin typeface="Gill Sans" pitchFamily="32" charset="0"/>
              </a:rPr>
              <a:t>Objectifs</a:t>
            </a:r>
            <a:r>
              <a:rPr lang="en-GB" dirty="0" smtClean="0">
                <a:solidFill>
                  <a:schemeClr val="bg2"/>
                </a:solidFill>
                <a:latin typeface="Gill Sans" pitchFamily="32" charset="0"/>
              </a:rPr>
              <a:t> de </a:t>
            </a:r>
            <a:r>
              <a:rPr lang="en-GB" dirty="0" err="1" smtClean="0">
                <a:solidFill>
                  <a:schemeClr val="bg2"/>
                </a:solidFill>
                <a:latin typeface="Gill Sans" pitchFamily="32" charset="0"/>
              </a:rPr>
              <a:t>l’exposé</a:t>
            </a:r>
            <a:endParaRPr lang="en-GB" dirty="0" smtClean="0">
              <a:solidFill>
                <a:schemeClr val="bg2"/>
              </a:solidFill>
              <a:latin typeface="Gill Sans" pitchFamily="32" charset="0"/>
            </a:endParaRPr>
          </a:p>
        </p:txBody>
      </p:sp>
      <p:sp>
        <p:nvSpPr>
          <p:cNvPr id="7172" name="Rectangle 2"/>
          <p:cNvSpPr>
            <a:spLocks noGrp="1" noChangeArrowheads="1"/>
          </p:cNvSpPr>
          <p:nvPr>
            <p:ph idx="1"/>
          </p:nvPr>
        </p:nvSpPr>
        <p:spPr>
          <a:xfrm>
            <a:off x="395288" y="2133600"/>
            <a:ext cx="8424862" cy="3024188"/>
          </a:xfrm>
        </p:spPr>
        <p:txBody>
          <a:bodyPr lIns="90000" tIns="46800" rIns="90000" bIns="46800" rtlCol="0">
            <a:normAutofit lnSpcReduction="10000"/>
          </a:bodyPr>
          <a:lstStyle/>
          <a:p>
            <a:pPr marL="438912" indent="-320040" eaLnBrk="1" fontAlgn="auto" hangingPunct="1">
              <a:lnSpc>
                <a:spcPct val="93000"/>
              </a:lnSpc>
              <a:spcBef>
                <a:spcPts val="0"/>
              </a:spcBef>
              <a:spcAft>
                <a:spcPts val="0"/>
              </a:spcAft>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smtClean="0"/>
              <a:t>Définir</a:t>
            </a:r>
            <a:r>
              <a:rPr lang="en-GB" sz="2800" dirty="0" smtClean="0"/>
              <a:t> les </a:t>
            </a:r>
            <a:r>
              <a:rPr lang="en-GB" sz="2800" dirty="0" err="1" smtClean="0"/>
              <a:t>caractéristiques</a:t>
            </a:r>
            <a:r>
              <a:rPr lang="en-GB" sz="2800" dirty="0" smtClean="0"/>
              <a:t> de base d’un module</a:t>
            </a:r>
            <a:br>
              <a:rPr lang="en-GB" sz="2800" dirty="0" smtClean="0"/>
            </a:br>
            <a:endParaRPr lang="en-GB" sz="2800" dirty="0" smtClean="0"/>
          </a:p>
          <a:p>
            <a:pPr marL="438912" indent="-320040" eaLnBrk="1" fontAlgn="auto" hangingPunct="1">
              <a:lnSpc>
                <a:spcPct val="93000"/>
              </a:lnSpc>
              <a:spcBef>
                <a:spcPts val="0"/>
              </a:spcBef>
              <a:spcAft>
                <a:spcPts val="0"/>
              </a:spcAft>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smtClean="0"/>
              <a:t>Présenter</a:t>
            </a:r>
            <a:r>
              <a:rPr lang="en-GB" sz="2800" dirty="0" smtClean="0"/>
              <a:t> le </a:t>
            </a:r>
            <a:r>
              <a:rPr lang="en-GB" sz="2800" dirty="0" err="1" smtClean="0"/>
              <a:t>schéma</a:t>
            </a:r>
            <a:r>
              <a:rPr lang="en-GB" sz="2800" dirty="0" smtClean="0"/>
              <a:t> global d’un module</a:t>
            </a:r>
            <a:br>
              <a:rPr lang="en-GB" sz="2800" dirty="0" smtClean="0"/>
            </a:br>
            <a:endParaRPr lang="en-GB" sz="2800" dirty="0" smtClean="0"/>
          </a:p>
          <a:p>
            <a:pPr marL="438912" indent="-320040" eaLnBrk="1" fontAlgn="auto" hangingPunct="1">
              <a:lnSpc>
                <a:spcPct val="93000"/>
              </a:lnSpc>
              <a:spcBef>
                <a:spcPts val="0"/>
              </a:spcBef>
              <a:spcAft>
                <a:spcPts val="0"/>
              </a:spcAft>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smtClean="0"/>
              <a:t>Définir</a:t>
            </a:r>
            <a:r>
              <a:rPr lang="en-GB" sz="2800" dirty="0" smtClean="0"/>
              <a:t> </a:t>
            </a:r>
            <a:r>
              <a:rPr lang="en-GB" sz="2800" dirty="0" err="1" smtClean="0"/>
              <a:t>chacun</a:t>
            </a:r>
            <a:r>
              <a:rPr lang="en-GB" sz="2800" dirty="0" smtClean="0"/>
              <a:t> des </a:t>
            </a:r>
            <a:r>
              <a:rPr lang="en-GB" sz="2800" dirty="0" err="1" smtClean="0"/>
              <a:t>constituants</a:t>
            </a:r>
            <a:r>
              <a:rPr lang="en-GB" sz="2800" dirty="0" smtClean="0"/>
              <a:t> d’un module</a:t>
            </a:r>
            <a:br>
              <a:rPr lang="en-GB" sz="2800" dirty="0" smtClean="0"/>
            </a:br>
            <a:endParaRPr lang="en-GB" sz="2800" dirty="0" smtClean="0"/>
          </a:p>
          <a:p>
            <a:pPr marL="438912" indent="-320040" eaLnBrk="1" fontAlgn="auto" hangingPunct="1">
              <a:lnSpc>
                <a:spcPct val="93000"/>
              </a:lnSpc>
              <a:spcBef>
                <a:spcPts val="0"/>
              </a:spcBef>
              <a:spcAft>
                <a:spcPts val="0"/>
              </a:spcAft>
              <a:buFont typeface="Wingdings 2"/>
              <a:buChar char=""/>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800" dirty="0" err="1" smtClean="0"/>
              <a:t>Expliciter</a:t>
            </a:r>
            <a:r>
              <a:rPr lang="en-GB" sz="2800" dirty="0" smtClean="0"/>
              <a:t> le </a:t>
            </a:r>
            <a:r>
              <a:rPr lang="en-GB" sz="2800" dirty="0" err="1" smtClean="0"/>
              <a:t>fonctionnement</a:t>
            </a:r>
            <a:r>
              <a:rPr lang="en-GB" sz="2800" dirty="0" smtClean="0"/>
              <a:t> des </a:t>
            </a:r>
            <a:r>
              <a:rPr lang="en-GB" sz="2800" dirty="0" err="1" smtClean="0"/>
              <a:t>composants</a:t>
            </a:r>
            <a:r>
              <a:rPr lang="en-GB" sz="2800" dirty="0" smtClean="0"/>
              <a:t> du module</a:t>
            </a:r>
          </a:p>
        </p:txBody>
      </p:sp>
      <p:sp>
        <p:nvSpPr>
          <p:cNvPr id="7170" name="Espace réservé du numéro de diapositive 4"/>
          <p:cNvSpPr>
            <a:spLocks noGrp="1"/>
          </p:cNvSpPr>
          <p:nvPr>
            <p:ph type="sldNum" sz="quarter" idx="12"/>
          </p:nvPr>
        </p:nvSpPr>
        <p:spPr/>
        <p:txBody>
          <a:bodyPr/>
          <a:lstStyle/>
          <a:p>
            <a:pPr>
              <a:defRPr/>
            </a:pPr>
            <a:fld id="{6BB65DC2-CC44-4693-BF00-31A754E11777}" type="slidenum">
              <a:rPr lang="en-US"/>
              <a:pPr>
                <a:defRPr/>
              </a:pPr>
              <a:t>3</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52BA1ADF-E6D8-421D-8696-BE9D3A759365}" type="slidenum">
              <a:rPr lang="fr-FR"/>
              <a:pPr algn="ctr">
                <a:defRPr/>
              </a:pPr>
              <a:t>3</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Effect transition="in" filter="wheel(4)">
                                      <p:cBhvr>
                                        <p:cTn id="7" dur="500"/>
                                        <p:tgtEl>
                                          <p:spTgt spid="717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7172">
                                            <p:txEl>
                                              <p:pRg st="1" end="1"/>
                                            </p:txEl>
                                          </p:spTgt>
                                        </p:tgtEl>
                                        <p:attrNameLst>
                                          <p:attrName>style.visibility</p:attrName>
                                        </p:attrNameLst>
                                      </p:cBhvr>
                                      <p:to>
                                        <p:strVal val="visible"/>
                                      </p:to>
                                    </p:set>
                                    <p:animEffect transition="in" filter="wheel(4)">
                                      <p:cBhvr>
                                        <p:cTn id="12" dur="500"/>
                                        <p:tgtEl>
                                          <p:spTgt spid="717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7172">
                                            <p:txEl>
                                              <p:pRg st="2" end="2"/>
                                            </p:txEl>
                                          </p:spTgt>
                                        </p:tgtEl>
                                        <p:attrNameLst>
                                          <p:attrName>style.visibility</p:attrName>
                                        </p:attrNameLst>
                                      </p:cBhvr>
                                      <p:to>
                                        <p:strVal val="visible"/>
                                      </p:to>
                                    </p:set>
                                    <p:animEffect transition="in" filter="wheel(4)">
                                      <p:cBhvr>
                                        <p:cTn id="17" dur="500"/>
                                        <p:tgtEl>
                                          <p:spTgt spid="717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7172">
                                            <p:txEl>
                                              <p:pRg st="3" end="3"/>
                                            </p:txEl>
                                          </p:spTgt>
                                        </p:tgtEl>
                                        <p:attrNameLst>
                                          <p:attrName>style.visibility</p:attrName>
                                        </p:attrNameLst>
                                      </p:cBhvr>
                                      <p:to>
                                        <p:strVal val="visible"/>
                                      </p:to>
                                    </p:set>
                                    <p:animEffect transition="in" filter="wheel(4)">
                                      <p:cBhvr>
                                        <p:cTn id="22" dur="500"/>
                                        <p:tgtEl>
                                          <p:spTgt spid="717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2"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9" name="Rectangle 1"/>
          <p:cNvSpPr>
            <a:spLocks noGrp="1" noChangeArrowheads="1"/>
          </p:cNvSpPr>
          <p:nvPr>
            <p:ph type="title"/>
          </p:nvPr>
        </p:nvSpPr>
        <p:spPr>
          <a:xfrm>
            <a:off x="642910" y="214290"/>
            <a:ext cx="6553200" cy="11430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Le </a:t>
            </a:r>
            <a:r>
              <a:rPr lang="en-GB" sz="4100" dirty="0" err="1" smtClean="0">
                <a:solidFill>
                  <a:schemeClr val="bg2"/>
                </a:solidFill>
                <a:latin typeface="Gill Sans" pitchFamily="32" charset="0"/>
              </a:rPr>
              <a:t>contenu</a:t>
            </a:r>
            <a:endParaRPr lang="en-GB" sz="4100" dirty="0" smtClean="0">
              <a:solidFill>
                <a:schemeClr val="bg2"/>
              </a:solidFill>
              <a:latin typeface="Gill Sans" pitchFamily="32" charset="0"/>
            </a:endParaRPr>
          </a:p>
        </p:txBody>
      </p:sp>
      <p:sp>
        <p:nvSpPr>
          <p:cNvPr id="34820" name="Rectangle 2"/>
          <p:cNvSpPr>
            <a:spLocks noGrp="1" noChangeArrowheads="1"/>
          </p:cNvSpPr>
          <p:nvPr>
            <p:ph idx="1"/>
          </p:nvPr>
        </p:nvSpPr>
        <p:spPr>
          <a:xfrm>
            <a:off x="533400" y="2362200"/>
            <a:ext cx="8382000" cy="2506663"/>
          </a:xfrm>
        </p:spPr>
        <p:txBody>
          <a:bodyPr lIns="90000" tIns="46800" rIns="90000" bIns="46800" rtlCol="0">
            <a:normAutofit/>
          </a:bodyPr>
          <a:lstStyle/>
          <a:p>
            <a:pPr marL="0" indent="0" eaLnBrk="1" fontAlgn="auto" hangingPunct="1">
              <a:lnSpc>
                <a:spcPct val="93000"/>
              </a:lnSpc>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smtClean="0"/>
              <a:t>En </a:t>
            </a:r>
            <a:r>
              <a:rPr lang="en-GB" sz="2800" dirty="0" err="1" smtClean="0"/>
              <a:t>fonction</a:t>
            </a:r>
            <a:r>
              <a:rPr lang="en-GB" sz="2800" dirty="0" smtClean="0"/>
              <a:t> des </a:t>
            </a:r>
            <a:r>
              <a:rPr lang="en-GB" sz="2800" b="1" dirty="0" err="1" smtClean="0">
                <a:solidFill>
                  <a:schemeClr val="accent5"/>
                </a:solidFill>
              </a:rPr>
              <a:t>objectifs</a:t>
            </a:r>
            <a:r>
              <a:rPr lang="en-GB" sz="2800" dirty="0" smtClean="0"/>
              <a:t> </a:t>
            </a:r>
            <a:r>
              <a:rPr lang="en-GB" sz="2800" dirty="0" err="1" smtClean="0"/>
              <a:t>établis</a:t>
            </a:r>
            <a:r>
              <a:rPr lang="en-GB" sz="2800" dirty="0" smtClean="0"/>
              <a:t> et en tenant </a:t>
            </a:r>
            <a:r>
              <a:rPr lang="en-GB" sz="2800" dirty="0" err="1" smtClean="0"/>
              <a:t>compte</a:t>
            </a:r>
            <a:r>
              <a:rPr lang="en-GB" sz="2800" dirty="0" smtClean="0"/>
              <a:t> de la </a:t>
            </a:r>
            <a:r>
              <a:rPr lang="en-GB" sz="2800" b="1" dirty="0" smtClean="0">
                <a:solidFill>
                  <a:schemeClr val="accent5"/>
                </a:solidFill>
              </a:rPr>
              <a:t>population </a:t>
            </a:r>
            <a:r>
              <a:rPr lang="en-GB" sz="2800" b="1" dirty="0" err="1" smtClean="0">
                <a:solidFill>
                  <a:schemeClr val="accent5"/>
                </a:solidFill>
              </a:rPr>
              <a:t>visée</a:t>
            </a:r>
            <a:r>
              <a:rPr lang="en-GB" sz="2800" dirty="0" smtClean="0"/>
              <a:t>, </a:t>
            </a:r>
            <a:r>
              <a:rPr lang="en-GB" sz="2800" dirty="0" err="1" smtClean="0"/>
              <a:t>il</a:t>
            </a:r>
            <a:r>
              <a:rPr lang="en-GB" sz="2800" dirty="0" smtClean="0"/>
              <a:t> </a:t>
            </a:r>
            <a:r>
              <a:rPr lang="en-GB" sz="2800" dirty="0" err="1" smtClean="0"/>
              <a:t>s'agira</a:t>
            </a:r>
            <a:r>
              <a:rPr lang="en-GB" sz="2800" dirty="0" smtClean="0"/>
              <a:t>, en </a:t>
            </a:r>
            <a:r>
              <a:rPr lang="en-GB" sz="2800" dirty="0" err="1" smtClean="0"/>
              <a:t>utilisant</a:t>
            </a:r>
            <a:r>
              <a:rPr lang="en-GB" sz="2800" dirty="0" smtClean="0"/>
              <a:t> un style précis et direct, de </a:t>
            </a:r>
            <a:r>
              <a:rPr lang="en-GB" sz="2800" dirty="0" err="1" smtClean="0"/>
              <a:t>communiquer</a:t>
            </a:r>
            <a:r>
              <a:rPr lang="en-GB" sz="2800" dirty="0" smtClean="0"/>
              <a:t> à </a:t>
            </a:r>
            <a:r>
              <a:rPr lang="en-GB" sz="2800" dirty="0" err="1" smtClean="0"/>
              <a:t>l'apprenant</a:t>
            </a:r>
            <a:r>
              <a:rPr lang="en-GB" sz="2800" dirty="0" smtClean="0"/>
              <a:t> les </a:t>
            </a:r>
            <a:r>
              <a:rPr lang="en-GB" sz="2800" b="1" dirty="0" err="1" smtClean="0"/>
              <a:t>éléments</a:t>
            </a:r>
            <a:r>
              <a:rPr lang="en-GB" sz="2800" b="1" dirty="0" smtClean="0"/>
              <a:t> de </a:t>
            </a:r>
            <a:r>
              <a:rPr lang="en-GB" sz="2800" b="1" dirty="0" err="1" smtClean="0"/>
              <a:t>contenu</a:t>
            </a:r>
            <a:r>
              <a:rPr lang="en-GB" sz="2800" dirty="0" smtClean="0"/>
              <a:t> </a:t>
            </a:r>
            <a:r>
              <a:rPr lang="en-GB" sz="2800" dirty="0" err="1" smtClean="0"/>
              <a:t>sur</a:t>
            </a:r>
            <a:r>
              <a:rPr lang="en-GB" sz="2800" dirty="0" smtClean="0"/>
              <a:t> </a:t>
            </a:r>
            <a:r>
              <a:rPr lang="en-GB" sz="2800" dirty="0" err="1" smtClean="0"/>
              <a:t>lesquels</a:t>
            </a:r>
            <a:r>
              <a:rPr lang="en-GB" sz="2800" dirty="0" smtClean="0"/>
              <a:t> </a:t>
            </a:r>
            <a:r>
              <a:rPr lang="en-GB" sz="2800" dirty="0" err="1" smtClean="0"/>
              <a:t>il</a:t>
            </a:r>
            <a:r>
              <a:rPr lang="en-GB" sz="2800" dirty="0" smtClean="0"/>
              <a:t> sera </a:t>
            </a:r>
            <a:r>
              <a:rPr lang="en-GB" sz="2800" dirty="0" err="1" smtClean="0"/>
              <a:t>amené</a:t>
            </a:r>
            <a:r>
              <a:rPr lang="en-GB" sz="2800" dirty="0" smtClean="0"/>
              <a:t> à </a:t>
            </a:r>
            <a:r>
              <a:rPr lang="en-GB" sz="2800" b="1" dirty="0" err="1" smtClean="0"/>
              <a:t>exercer</a:t>
            </a:r>
            <a:r>
              <a:rPr lang="en-GB" sz="2800" b="1" dirty="0" smtClean="0"/>
              <a:t> son </a:t>
            </a:r>
            <a:r>
              <a:rPr lang="en-GB" sz="2800" b="1" dirty="0" err="1" smtClean="0"/>
              <a:t>activité</a:t>
            </a:r>
            <a:r>
              <a:rPr lang="en-GB" sz="2800" dirty="0" smtClean="0"/>
              <a:t>. </a:t>
            </a:r>
          </a:p>
        </p:txBody>
      </p:sp>
      <p:sp>
        <p:nvSpPr>
          <p:cNvPr id="34818" name="Espace réservé du numéro de diapositive 4"/>
          <p:cNvSpPr>
            <a:spLocks noGrp="1"/>
          </p:cNvSpPr>
          <p:nvPr>
            <p:ph type="sldNum" sz="quarter" idx="12"/>
          </p:nvPr>
        </p:nvSpPr>
        <p:spPr/>
        <p:txBody>
          <a:bodyPr/>
          <a:lstStyle/>
          <a:p>
            <a:pPr>
              <a:defRPr/>
            </a:pPr>
            <a:fld id="{73581610-DFAD-48A9-A9F0-7178C7EED6BD}" type="slidenum">
              <a:rPr lang="en-US"/>
              <a:pPr>
                <a:defRPr/>
              </a:pPr>
              <a:t>30</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F56ACC69-3224-4928-8B69-8DA69A10AAD2}" type="slidenum">
              <a:rPr lang="fr-FR"/>
              <a:pPr algn="ctr">
                <a:defRPr/>
              </a:pPr>
              <a:t>30</a:t>
            </a:fld>
            <a:endParaRPr lang="fr-FR" dirty="0"/>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3" name="Rectangle 1"/>
          <p:cNvSpPr>
            <a:spLocks noGrp="1" noChangeArrowheads="1"/>
          </p:cNvSpPr>
          <p:nvPr>
            <p:ph type="title"/>
          </p:nvPr>
        </p:nvSpPr>
        <p:spPr>
          <a:xfrm>
            <a:off x="642910" y="357166"/>
            <a:ext cx="6553200" cy="788988"/>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Le </a:t>
            </a:r>
            <a:r>
              <a:rPr lang="en-GB" sz="4100" dirty="0" err="1" smtClean="0">
                <a:solidFill>
                  <a:schemeClr val="bg2"/>
                </a:solidFill>
                <a:latin typeface="Gill Sans" pitchFamily="32" charset="0"/>
              </a:rPr>
              <a:t>contenu</a:t>
            </a:r>
            <a:endParaRPr lang="en-GB" sz="4100" dirty="0" smtClean="0">
              <a:solidFill>
                <a:schemeClr val="bg2"/>
              </a:solidFill>
              <a:latin typeface="Gill Sans" pitchFamily="32" charset="0"/>
            </a:endParaRPr>
          </a:p>
        </p:txBody>
      </p:sp>
      <p:sp>
        <p:nvSpPr>
          <p:cNvPr id="35844" name="Rectangle 2"/>
          <p:cNvSpPr>
            <a:spLocks noGrp="1" noChangeArrowheads="1"/>
          </p:cNvSpPr>
          <p:nvPr>
            <p:ph idx="1"/>
          </p:nvPr>
        </p:nvSpPr>
        <p:spPr>
          <a:xfrm>
            <a:off x="323850" y="1989138"/>
            <a:ext cx="8610600" cy="3384550"/>
          </a:xfrm>
        </p:spPr>
        <p:txBody>
          <a:bodyPr lIns="90000" tIns="46800" rIns="90000" bIns="46800" rtlCol="0">
            <a:normAutofit lnSpcReduction="10000"/>
          </a:bodyPr>
          <a:lstStyle/>
          <a:p>
            <a:pPr marL="0" indent="0" eaLnBrk="1" fontAlgn="auto" hangingPunct="1">
              <a:lnSpc>
                <a:spcPct val="93000"/>
              </a:lnSpc>
              <a:spcBef>
                <a:spcPts val="0"/>
              </a:spcBef>
              <a:spcAft>
                <a:spcPts val="0"/>
              </a:spcAft>
              <a:buFont typeface="Wingdings 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smtClean="0"/>
              <a:t> Les </a:t>
            </a:r>
            <a:r>
              <a:rPr lang="en-GB" sz="2800" dirty="0" err="1" smtClean="0"/>
              <a:t>éléments</a:t>
            </a:r>
            <a:r>
              <a:rPr lang="en-GB" sz="2800" dirty="0" smtClean="0"/>
              <a:t> de </a:t>
            </a:r>
            <a:r>
              <a:rPr lang="en-GB" sz="2800" dirty="0" err="1" smtClean="0"/>
              <a:t>contenu</a:t>
            </a:r>
            <a:r>
              <a:rPr lang="en-GB" sz="2800" dirty="0" smtClean="0"/>
              <a:t> </a:t>
            </a:r>
            <a:r>
              <a:rPr lang="en-GB" sz="2800" dirty="0" err="1" smtClean="0"/>
              <a:t>peuvent</a:t>
            </a:r>
            <a:r>
              <a:rPr lang="en-GB" sz="2800" dirty="0" smtClean="0"/>
              <a:t> </a:t>
            </a:r>
            <a:r>
              <a:rPr lang="en-GB" sz="2800" dirty="0" err="1" smtClean="0"/>
              <a:t>être</a:t>
            </a:r>
            <a:r>
              <a:rPr lang="en-GB" sz="2800" dirty="0" smtClean="0"/>
              <a:t> communiqués </a:t>
            </a:r>
            <a:r>
              <a:rPr lang="en-GB" sz="2800" dirty="0" err="1" smtClean="0"/>
              <a:t>directement</a:t>
            </a:r>
            <a:r>
              <a:rPr lang="en-GB" sz="2800" dirty="0" smtClean="0"/>
              <a:t> </a:t>
            </a:r>
            <a:r>
              <a:rPr lang="en-GB" sz="2800" dirty="0" err="1" smtClean="0"/>
              <a:t>dans</a:t>
            </a:r>
            <a:r>
              <a:rPr lang="en-GB" sz="2800" dirty="0" smtClean="0"/>
              <a:t> le module </a:t>
            </a:r>
            <a:r>
              <a:rPr lang="en-GB" sz="2800" dirty="0" err="1" smtClean="0"/>
              <a:t>ou</a:t>
            </a:r>
            <a:r>
              <a:rPr lang="en-GB" sz="2800" dirty="0" smtClean="0"/>
              <a:t>  </a:t>
            </a:r>
            <a:r>
              <a:rPr lang="en-GB" sz="2800" dirty="0" err="1" smtClean="0"/>
              <a:t>recherchés</a:t>
            </a:r>
            <a:r>
              <a:rPr lang="en-GB" sz="2800" dirty="0" smtClean="0"/>
              <a:t> en </a:t>
            </a:r>
            <a:r>
              <a:rPr lang="en-GB" sz="2800" dirty="0" err="1" smtClean="0"/>
              <a:t>dehors</a:t>
            </a:r>
            <a:r>
              <a:rPr lang="en-GB" sz="2800" dirty="0" smtClean="0"/>
              <a:t>.</a:t>
            </a:r>
            <a:br>
              <a:rPr lang="en-GB" sz="2800" dirty="0" smtClean="0"/>
            </a:br>
            <a:endParaRPr lang="en-GB" sz="2800" dirty="0" smtClean="0"/>
          </a:p>
          <a:p>
            <a:pPr marL="0" indent="0" eaLnBrk="1" fontAlgn="auto" hangingPunct="1">
              <a:spcBef>
                <a:spcPts val="0"/>
              </a:spcBef>
              <a:spcAft>
                <a:spcPts val="0"/>
              </a:spcAft>
              <a:buFont typeface="Wingdings 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smtClean="0"/>
              <a:t> La </a:t>
            </a:r>
            <a:r>
              <a:rPr lang="en-GB" sz="2800" dirty="0" err="1" smtClean="0"/>
              <a:t>présentation</a:t>
            </a:r>
            <a:r>
              <a:rPr lang="en-GB" sz="2800" dirty="0" smtClean="0"/>
              <a:t> des </a:t>
            </a:r>
            <a:r>
              <a:rPr lang="en-GB" sz="2800" dirty="0" err="1" smtClean="0"/>
              <a:t>contenus</a:t>
            </a:r>
            <a:r>
              <a:rPr lang="en-GB" sz="2800" dirty="0" smtClean="0"/>
              <a:t> </a:t>
            </a:r>
            <a:r>
              <a:rPr lang="en-GB" sz="2800" dirty="0" err="1" smtClean="0"/>
              <a:t>doit</a:t>
            </a:r>
            <a:r>
              <a:rPr lang="en-GB" sz="2800" dirty="0" smtClean="0"/>
              <a:t> </a:t>
            </a:r>
            <a:r>
              <a:rPr lang="en-GB" sz="2800" dirty="0" err="1" smtClean="0"/>
              <a:t>être</a:t>
            </a:r>
            <a:r>
              <a:rPr lang="en-GB" sz="2800" dirty="0" smtClean="0"/>
              <a:t> </a:t>
            </a:r>
            <a:r>
              <a:rPr lang="en-GB" sz="2800" dirty="0" err="1" smtClean="0"/>
              <a:t>adaptée</a:t>
            </a:r>
            <a:r>
              <a:rPr lang="en-GB" sz="2800" dirty="0" smtClean="0"/>
              <a:t> aux </a:t>
            </a:r>
            <a:r>
              <a:rPr lang="en-GB" sz="2800" dirty="0" err="1" smtClean="0"/>
              <a:t>caractéristiques</a:t>
            </a:r>
            <a:r>
              <a:rPr lang="en-GB" sz="2800" dirty="0" smtClean="0"/>
              <a:t> des </a:t>
            </a:r>
            <a:r>
              <a:rPr lang="en-GB" sz="2800" dirty="0" err="1" smtClean="0"/>
              <a:t>apprenants</a:t>
            </a:r>
            <a:r>
              <a:rPr lang="en-GB" sz="2800" dirty="0" smtClean="0"/>
              <a:t>.</a:t>
            </a:r>
            <a:br>
              <a:rPr lang="en-GB" sz="2800" dirty="0" smtClean="0"/>
            </a:br>
            <a:endParaRPr lang="en-GB" sz="2800" dirty="0" smtClean="0"/>
          </a:p>
          <a:p>
            <a:pPr marL="0" indent="0" eaLnBrk="1" fontAlgn="auto" hangingPunct="1">
              <a:spcBef>
                <a:spcPts val="0"/>
              </a:spcBef>
              <a:spcAft>
                <a:spcPts val="0"/>
              </a:spcAft>
              <a:buFont typeface="Wingdings 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smtClean="0"/>
              <a:t>Le </a:t>
            </a:r>
            <a:r>
              <a:rPr lang="en-GB" sz="2800" dirty="0" err="1" smtClean="0"/>
              <a:t>niveau</a:t>
            </a:r>
            <a:r>
              <a:rPr lang="en-GB" sz="2800" dirty="0" smtClean="0"/>
              <a:t> de </a:t>
            </a:r>
            <a:r>
              <a:rPr lang="en-GB" sz="2800" dirty="0" err="1" smtClean="0"/>
              <a:t>lisibilité</a:t>
            </a:r>
            <a:r>
              <a:rPr lang="en-GB" sz="2800" dirty="0" smtClean="0"/>
              <a:t> sera </a:t>
            </a:r>
            <a:r>
              <a:rPr lang="en-GB" sz="2800" dirty="0" err="1" smtClean="0"/>
              <a:t>conforme</a:t>
            </a:r>
            <a:r>
              <a:rPr lang="en-GB" sz="2800" dirty="0" smtClean="0"/>
              <a:t> aux </a:t>
            </a:r>
            <a:r>
              <a:rPr lang="en-GB" sz="2800" dirty="0" err="1" smtClean="0"/>
              <a:t>capacités</a:t>
            </a:r>
            <a:r>
              <a:rPr lang="en-GB" sz="2800" dirty="0" smtClean="0"/>
              <a:t> de lecture des </a:t>
            </a:r>
            <a:r>
              <a:rPr lang="en-GB" sz="2800" dirty="0" err="1" smtClean="0"/>
              <a:t>apprenants</a:t>
            </a:r>
            <a:endParaRPr lang="en-GB" sz="2800" dirty="0" smtClean="0"/>
          </a:p>
        </p:txBody>
      </p:sp>
      <p:sp>
        <p:nvSpPr>
          <p:cNvPr id="35842" name="Espace réservé du numéro de diapositive 4"/>
          <p:cNvSpPr>
            <a:spLocks noGrp="1"/>
          </p:cNvSpPr>
          <p:nvPr>
            <p:ph type="sldNum" sz="quarter" idx="12"/>
          </p:nvPr>
        </p:nvSpPr>
        <p:spPr/>
        <p:txBody>
          <a:bodyPr/>
          <a:lstStyle/>
          <a:p>
            <a:pPr>
              <a:defRPr/>
            </a:pPr>
            <a:fld id="{679115D7-8D5D-4DC2-B53A-28D94EDEE594}" type="slidenum">
              <a:rPr lang="en-US"/>
              <a:pPr>
                <a:defRPr/>
              </a:pPr>
              <a:t>31</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458D2A2F-6EF4-4AAB-8F78-8B2E480323CA}" type="slidenum">
              <a:rPr lang="fr-FR"/>
              <a:pPr algn="ctr">
                <a:defRPr/>
              </a:pPr>
              <a:t>31</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5844">
                                            <p:txEl>
                                              <p:pRg st="0" end="0"/>
                                            </p:txEl>
                                          </p:spTgt>
                                        </p:tgtEl>
                                        <p:attrNameLst>
                                          <p:attrName>style.visibility</p:attrName>
                                        </p:attrNameLst>
                                      </p:cBhvr>
                                      <p:to>
                                        <p:strVal val="visible"/>
                                      </p:to>
                                    </p:set>
                                    <p:animEffect transition="in" filter="wheel(4)">
                                      <p:cBhvr>
                                        <p:cTn id="7" dur="500"/>
                                        <p:tgtEl>
                                          <p:spTgt spid="358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5844">
                                            <p:txEl>
                                              <p:pRg st="1" end="1"/>
                                            </p:txEl>
                                          </p:spTgt>
                                        </p:tgtEl>
                                        <p:attrNameLst>
                                          <p:attrName>style.visibility</p:attrName>
                                        </p:attrNameLst>
                                      </p:cBhvr>
                                      <p:to>
                                        <p:strVal val="visible"/>
                                      </p:to>
                                    </p:set>
                                    <p:animEffect transition="in" filter="wheel(4)">
                                      <p:cBhvr>
                                        <p:cTn id="12" dur="500"/>
                                        <p:tgtEl>
                                          <p:spTgt spid="3584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5844">
                                            <p:txEl>
                                              <p:pRg st="2" end="2"/>
                                            </p:txEl>
                                          </p:spTgt>
                                        </p:tgtEl>
                                        <p:attrNameLst>
                                          <p:attrName>style.visibility</p:attrName>
                                        </p:attrNameLst>
                                      </p:cBhvr>
                                      <p:to>
                                        <p:strVal val="visible"/>
                                      </p:to>
                                    </p:set>
                                    <p:animEffect transition="in" filter="wheel(4)">
                                      <p:cBhvr>
                                        <p:cTn id="17" dur="500"/>
                                        <p:tgtEl>
                                          <p:spTgt spid="358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4"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867" name="Rectangle 1"/>
          <p:cNvSpPr>
            <a:spLocks noGrp="1" noChangeArrowheads="1"/>
          </p:cNvSpPr>
          <p:nvPr>
            <p:ph type="title"/>
          </p:nvPr>
        </p:nvSpPr>
        <p:spPr>
          <a:xfrm>
            <a:off x="357158" y="357174"/>
            <a:ext cx="8305800" cy="1143000"/>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Activités</a:t>
            </a:r>
            <a:r>
              <a:rPr lang="en-GB" sz="4100" dirty="0" smtClean="0">
                <a:solidFill>
                  <a:schemeClr val="bg2"/>
                </a:solidFill>
                <a:latin typeface="Gill Sans" pitchFamily="32" charset="0"/>
              </a:rPr>
              <a:t> </a:t>
            </a:r>
            <a:r>
              <a:rPr lang="en-GB" sz="4100" dirty="0" err="1" smtClean="0">
                <a:solidFill>
                  <a:schemeClr val="bg2"/>
                </a:solidFill>
                <a:latin typeface="Gill Sans" pitchFamily="32" charset="0"/>
              </a:rPr>
              <a:t>exigées</a:t>
            </a:r>
            <a:r>
              <a:rPr lang="en-GB" sz="4100" dirty="0" smtClean="0">
                <a:solidFill>
                  <a:schemeClr val="bg2"/>
                </a:solidFill>
                <a:latin typeface="Gill Sans" pitchFamily="32" charset="0"/>
              </a:rPr>
              <a:t> des </a:t>
            </a:r>
            <a:r>
              <a:rPr lang="en-GB" sz="4100" dirty="0" err="1" smtClean="0">
                <a:solidFill>
                  <a:schemeClr val="bg2"/>
                </a:solidFill>
                <a:latin typeface="Gill Sans" pitchFamily="32" charset="0"/>
              </a:rPr>
              <a:t>apprenants</a:t>
            </a:r>
            <a:endParaRPr lang="en-GB" sz="4100" dirty="0" smtClean="0">
              <a:solidFill>
                <a:schemeClr val="bg2"/>
              </a:solidFill>
              <a:latin typeface="Gill Sans" pitchFamily="32" charset="0"/>
            </a:endParaRPr>
          </a:p>
        </p:txBody>
      </p:sp>
      <p:sp>
        <p:nvSpPr>
          <p:cNvPr id="39939" name="Rectangle 2"/>
          <p:cNvSpPr>
            <a:spLocks noGrp="1" noChangeArrowheads="1"/>
          </p:cNvSpPr>
          <p:nvPr>
            <p:ph idx="1"/>
          </p:nvPr>
        </p:nvSpPr>
        <p:spPr>
          <a:xfrm>
            <a:off x="755650" y="2205038"/>
            <a:ext cx="7667625" cy="1800225"/>
          </a:xfrm>
        </p:spPr>
        <p:txBody>
          <a:bodyPr lIns="90000" tIns="46800" rIns="90000" bIns="46800"/>
          <a:lstStyle/>
          <a:p>
            <a:pPr eaLnBrk="1" hangingPunct="1">
              <a:lnSpc>
                <a:spcPct val="9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Deux manières de solliciter ces activités :</a:t>
            </a:r>
          </a:p>
          <a:p>
            <a:pPr eaLnBrk="1" hangingPunct="1">
              <a:lnSpc>
                <a:spcPct val="9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smtClean="0"/>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Les activités locales</a:t>
            </a:r>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Les activités globales</a:t>
            </a:r>
          </a:p>
          <a:p>
            <a:pPr eaLnBrk="1" hangingPunct="1">
              <a:lnSpc>
                <a:spcPct val="9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smtClean="0"/>
          </a:p>
        </p:txBody>
      </p:sp>
      <p:sp>
        <p:nvSpPr>
          <p:cNvPr id="36866" name="Espace réservé du numéro de diapositive 4"/>
          <p:cNvSpPr>
            <a:spLocks noGrp="1"/>
          </p:cNvSpPr>
          <p:nvPr>
            <p:ph type="sldNum" sz="quarter" idx="12"/>
          </p:nvPr>
        </p:nvSpPr>
        <p:spPr/>
        <p:txBody>
          <a:bodyPr/>
          <a:lstStyle/>
          <a:p>
            <a:pPr>
              <a:defRPr/>
            </a:pPr>
            <a:fld id="{E1BBA798-5875-4F04-B214-640AFAC5D06D}" type="slidenum">
              <a:rPr lang="en-US"/>
              <a:pPr>
                <a:defRPr/>
              </a:pPr>
              <a:t>32</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2B751868-9E7B-4D4C-AD02-FBF8FAB08B57}" type="slidenum">
              <a:rPr lang="fr-FR"/>
              <a:pPr algn="ctr">
                <a:defRPr/>
              </a:pPr>
              <a:t>32</a:t>
            </a:fld>
            <a:endParaRPr lang="fr-FR" dirty="0"/>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7891" name="Rectangle 1"/>
          <p:cNvSpPr>
            <a:spLocks noGrp="1" noChangeArrowheads="1"/>
          </p:cNvSpPr>
          <p:nvPr>
            <p:ph type="title"/>
          </p:nvPr>
        </p:nvSpPr>
        <p:spPr>
          <a:xfrm>
            <a:off x="357158" y="285728"/>
            <a:ext cx="8305800" cy="847725"/>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Activités</a:t>
            </a:r>
            <a:r>
              <a:rPr lang="en-GB" sz="4100" dirty="0" smtClean="0">
                <a:solidFill>
                  <a:schemeClr val="bg2"/>
                </a:solidFill>
                <a:latin typeface="Gill Sans" pitchFamily="32" charset="0"/>
              </a:rPr>
              <a:t> locales</a:t>
            </a:r>
          </a:p>
        </p:txBody>
      </p:sp>
      <p:sp>
        <p:nvSpPr>
          <p:cNvPr id="37892" name="Rectangle 2"/>
          <p:cNvSpPr>
            <a:spLocks noGrp="1" noChangeArrowheads="1"/>
          </p:cNvSpPr>
          <p:nvPr>
            <p:ph idx="1"/>
          </p:nvPr>
        </p:nvSpPr>
        <p:spPr>
          <a:xfrm>
            <a:off x="428625" y="2143125"/>
            <a:ext cx="8042275" cy="1971675"/>
          </a:xfrm>
        </p:spPr>
        <p:txBody>
          <a:bodyPr lIns="90000" tIns="46800" rIns="90000" bIns="46800" rtlCol="0">
            <a:normAutofit lnSpcReduction="10000"/>
          </a:bodyPr>
          <a:lstStyle/>
          <a:p>
            <a:pPr marL="0" indent="0" algn="just" eaLnBrk="1" fontAlgn="auto" hangingPunct="1">
              <a:lnSpc>
                <a:spcPct val="93000"/>
              </a:lnSpc>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err="1" smtClean="0"/>
              <a:t>Elles</a:t>
            </a:r>
            <a:r>
              <a:rPr lang="en-GB" sz="2800" dirty="0" smtClean="0"/>
              <a:t> </a:t>
            </a:r>
            <a:r>
              <a:rPr lang="en-GB" sz="2800" dirty="0" err="1" smtClean="0"/>
              <a:t>sont</a:t>
            </a:r>
            <a:r>
              <a:rPr lang="en-GB" sz="2800" dirty="0" smtClean="0"/>
              <a:t> </a:t>
            </a:r>
            <a:r>
              <a:rPr lang="en-GB" sz="2800" dirty="0" err="1" smtClean="0"/>
              <a:t>ainsi</a:t>
            </a:r>
            <a:r>
              <a:rPr lang="en-GB" sz="2800" dirty="0" smtClean="0"/>
              <a:t> </a:t>
            </a:r>
            <a:r>
              <a:rPr lang="en-GB" sz="2800" dirty="0" err="1" smtClean="0"/>
              <a:t>appelées</a:t>
            </a:r>
            <a:r>
              <a:rPr lang="en-GB" sz="2800" dirty="0" smtClean="0"/>
              <a:t> </a:t>
            </a:r>
            <a:r>
              <a:rPr lang="en-GB" sz="2800" dirty="0" err="1" smtClean="0"/>
              <a:t>parce</a:t>
            </a:r>
            <a:r>
              <a:rPr lang="en-GB" sz="2800" dirty="0" smtClean="0"/>
              <a:t> </a:t>
            </a:r>
            <a:r>
              <a:rPr lang="en-GB" sz="2800" dirty="0" err="1" smtClean="0"/>
              <a:t>qu’elles</a:t>
            </a:r>
            <a:r>
              <a:rPr lang="en-GB" sz="2800" dirty="0" smtClean="0"/>
              <a:t> </a:t>
            </a:r>
            <a:r>
              <a:rPr lang="en-GB" sz="2800" dirty="0" err="1" smtClean="0"/>
              <a:t>sont</a:t>
            </a:r>
            <a:r>
              <a:rPr lang="en-GB" sz="2800" dirty="0" smtClean="0"/>
              <a:t> </a:t>
            </a:r>
            <a:r>
              <a:rPr lang="en-GB" sz="2800" dirty="0" err="1" smtClean="0">
                <a:solidFill>
                  <a:schemeClr val="accent5"/>
                </a:solidFill>
              </a:rPr>
              <a:t>imbriquées</a:t>
            </a:r>
            <a:r>
              <a:rPr lang="en-GB" sz="2800" dirty="0" smtClean="0">
                <a:solidFill>
                  <a:schemeClr val="accent5"/>
                </a:solidFill>
              </a:rPr>
              <a:t> </a:t>
            </a:r>
            <a:r>
              <a:rPr lang="en-GB" sz="2800" dirty="0" err="1" smtClean="0">
                <a:solidFill>
                  <a:schemeClr val="accent5"/>
                </a:solidFill>
              </a:rPr>
              <a:t>dans</a:t>
            </a:r>
            <a:r>
              <a:rPr lang="en-GB" sz="2800" dirty="0" smtClean="0">
                <a:solidFill>
                  <a:schemeClr val="accent5"/>
                </a:solidFill>
              </a:rPr>
              <a:t> les </a:t>
            </a:r>
            <a:r>
              <a:rPr lang="en-GB" sz="2800" dirty="0" err="1" smtClean="0">
                <a:solidFill>
                  <a:schemeClr val="accent5"/>
                </a:solidFill>
              </a:rPr>
              <a:t>contenus</a:t>
            </a:r>
            <a:r>
              <a:rPr lang="en-GB" sz="2800" dirty="0" smtClean="0">
                <a:solidFill>
                  <a:schemeClr val="accent5"/>
                </a:solidFill>
              </a:rPr>
              <a:t>.</a:t>
            </a:r>
          </a:p>
          <a:p>
            <a:pPr marL="0" indent="0" algn="just" eaLnBrk="1" fontAlgn="auto" hangingPunct="1">
              <a:lnSpc>
                <a:spcPct val="93000"/>
              </a:lnSpc>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endParaRPr lang="en-GB" sz="2800" dirty="0" smtClean="0">
              <a:solidFill>
                <a:schemeClr val="accent5"/>
              </a:solidFill>
            </a:endParaRPr>
          </a:p>
          <a:p>
            <a:pPr marL="0" indent="0" algn="just" eaLnBrk="1" fontAlgn="auto" hangingPunct="1">
              <a:lnSpc>
                <a:spcPct val="90000"/>
              </a:lnSpc>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err="1" smtClean="0"/>
              <a:t>Cette</a:t>
            </a:r>
            <a:r>
              <a:rPr lang="en-GB" sz="2800" dirty="0" smtClean="0"/>
              <a:t> </a:t>
            </a:r>
            <a:r>
              <a:rPr lang="en-GB" sz="2800" dirty="0" err="1" smtClean="0"/>
              <a:t>démarche</a:t>
            </a:r>
            <a:r>
              <a:rPr lang="en-GB" sz="2800" dirty="0" smtClean="0"/>
              <a:t> </a:t>
            </a:r>
            <a:r>
              <a:rPr lang="en-GB" sz="2800" dirty="0" err="1" smtClean="0"/>
              <a:t>s’inspire</a:t>
            </a:r>
            <a:r>
              <a:rPr lang="en-GB" sz="2800" dirty="0" smtClean="0"/>
              <a:t> des techniques de </a:t>
            </a:r>
            <a:r>
              <a:rPr lang="en-GB" sz="2800" dirty="0" err="1" smtClean="0"/>
              <a:t>l'enseignement</a:t>
            </a:r>
            <a:r>
              <a:rPr lang="en-GB" sz="2800" dirty="0" smtClean="0"/>
              <a:t> </a:t>
            </a:r>
            <a:r>
              <a:rPr lang="en-GB" sz="2800" dirty="0" err="1" smtClean="0"/>
              <a:t>programmé</a:t>
            </a:r>
            <a:r>
              <a:rPr lang="en-GB" sz="2800" dirty="0" smtClean="0"/>
              <a:t>.</a:t>
            </a:r>
          </a:p>
        </p:txBody>
      </p:sp>
      <p:sp>
        <p:nvSpPr>
          <p:cNvPr id="37890" name="Espace réservé du numéro de diapositive 4"/>
          <p:cNvSpPr>
            <a:spLocks noGrp="1"/>
          </p:cNvSpPr>
          <p:nvPr>
            <p:ph type="sldNum" sz="quarter" idx="12"/>
          </p:nvPr>
        </p:nvSpPr>
        <p:spPr/>
        <p:txBody>
          <a:bodyPr/>
          <a:lstStyle/>
          <a:p>
            <a:pPr>
              <a:defRPr/>
            </a:pPr>
            <a:fld id="{8D052B91-796E-43C7-B750-E1B9DABF3F6B}" type="slidenum">
              <a:rPr lang="en-US"/>
              <a:pPr>
                <a:defRPr/>
              </a:pPr>
              <a:t>33</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ED248937-FC6C-4171-BCB0-F0CE9B5C9B1D}" type="slidenum">
              <a:rPr lang="fr-FR"/>
              <a:pPr algn="ctr">
                <a:defRPr/>
              </a:pPr>
              <a:t>33</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7892">
                                            <p:txEl>
                                              <p:pRg st="0" end="0"/>
                                            </p:txEl>
                                          </p:spTgt>
                                        </p:tgtEl>
                                        <p:attrNameLst>
                                          <p:attrName>style.visibility</p:attrName>
                                        </p:attrNameLst>
                                      </p:cBhvr>
                                      <p:to>
                                        <p:strVal val="visible"/>
                                      </p:to>
                                    </p:set>
                                    <p:animEffect transition="in" filter="wheel(4)">
                                      <p:cBhvr>
                                        <p:cTn id="7" dur="500"/>
                                        <p:tgtEl>
                                          <p:spTgt spid="3789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7892">
                                            <p:txEl>
                                              <p:pRg st="2" end="2"/>
                                            </p:txEl>
                                          </p:spTgt>
                                        </p:tgtEl>
                                        <p:attrNameLst>
                                          <p:attrName>style.visibility</p:attrName>
                                        </p:attrNameLst>
                                      </p:cBhvr>
                                      <p:to>
                                        <p:strVal val="visible"/>
                                      </p:to>
                                    </p:set>
                                    <p:animEffect transition="in" filter="wheel(4)">
                                      <p:cBhvr>
                                        <p:cTn id="12" dur="500"/>
                                        <p:tgtEl>
                                          <p:spTgt spid="3789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2"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8915" name="Rectangle 1"/>
          <p:cNvSpPr>
            <a:spLocks noGrp="1" noChangeArrowheads="1"/>
          </p:cNvSpPr>
          <p:nvPr>
            <p:ph type="title"/>
          </p:nvPr>
        </p:nvSpPr>
        <p:spPr>
          <a:xfrm>
            <a:off x="285720" y="285728"/>
            <a:ext cx="8305800" cy="938212"/>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Activités</a:t>
            </a:r>
            <a:r>
              <a:rPr lang="en-GB" sz="4100" dirty="0" smtClean="0">
                <a:solidFill>
                  <a:schemeClr val="bg2"/>
                </a:solidFill>
                <a:latin typeface="Gill Sans" pitchFamily="32" charset="0"/>
              </a:rPr>
              <a:t> </a:t>
            </a:r>
            <a:r>
              <a:rPr lang="en-GB" sz="4100" dirty="0" err="1" smtClean="0">
                <a:solidFill>
                  <a:schemeClr val="bg2"/>
                </a:solidFill>
                <a:latin typeface="Gill Sans" pitchFamily="32" charset="0"/>
              </a:rPr>
              <a:t>globales</a:t>
            </a:r>
            <a:endParaRPr lang="en-GB" sz="4100" dirty="0" smtClean="0">
              <a:solidFill>
                <a:schemeClr val="bg2"/>
              </a:solidFill>
              <a:latin typeface="Gill Sans" pitchFamily="32" charset="0"/>
            </a:endParaRPr>
          </a:p>
        </p:txBody>
      </p:sp>
      <p:sp>
        <p:nvSpPr>
          <p:cNvPr id="38916" name="Rectangle 2"/>
          <p:cNvSpPr>
            <a:spLocks noGrp="1" noChangeArrowheads="1"/>
          </p:cNvSpPr>
          <p:nvPr>
            <p:ph idx="1"/>
          </p:nvPr>
        </p:nvSpPr>
        <p:spPr>
          <a:xfrm>
            <a:off x="642938" y="2486025"/>
            <a:ext cx="7816850" cy="2166938"/>
          </a:xfrm>
        </p:spPr>
        <p:txBody>
          <a:bodyPr lIns="90000" tIns="46800" rIns="90000" bIns="46800" rtlCol="0">
            <a:normAutofit/>
          </a:bodyPr>
          <a:lstStyle/>
          <a:p>
            <a:pPr marL="0" indent="0" eaLnBrk="1" fontAlgn="auto" hangingPunct="1">
              <a:lnSpc>
                <a:spcPct val="93000"/>
              </a:lnSpc>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err="1" smtClean="0"/>
              <a:t>Elles</a:t>
            </a:r>
            <a:r>
              <a:rPr lang="en-GB" sz="2800" dirty="0" smtClean="0"/>
              <a:t> </a:t>
            </a:r>
            <a:r>
              <a:rPr lang="en-GB" sz="2800" dirty="0" err="1" smtClean="0"/>
              <a:t>sont</a:t>
            </a:r>
            <a:r>
              <a:rPr lang="en-GB" sz="2800" dirty="0" smtClean="0"/>
              <a:t> </a:t>
            </a:r>
            <a:r>
              <a:rPr lang="en-GB" sz="2800" dirty="0" err="1" smtClean="0"/>
              <a:t>généralement</a:t>
            </a:r>
            <a:r>
              <a:rPr lang="en-GB" sz="2800" dirty="0" smtClean="0"/>
              <a:t> </a:t>
            </a:r>
            <a:r>
              <a:rPr lang="en-GB" sz="2800" b="1" dirty="0" err="1" smtClean="0">
                <a:solidFill>
                  <a:schemeClr val="accent5"/>
                </a:solidFill>
              </a:rPr>
              <a:t>séparées</a:t>
            </a:r>
            <a:r>
              <a:rPr lang="en-GB" sz="2800" b="1" dirty="0" smtClean="0">
                <a:solidFill>
                  <a:schemeClr val="accent5"/>
                </a:solidFill>
              </a:rPr>
              <a:t> des </a:t>
            </a:r>
            <a:r>
              <a:rPr lang="en-GB" sz="2800" b="1" dirty="0" err="1" smtClean="0">
                <a:solidFill>
                  <a:schemeClr val="accent5"/>
                </a:solidFill>
              </a:rPr>
              <a:t>contenus</a:t>
            </a:r>
            <a:r>
              <a:rPr lang="en-GB" sz="2800" b="1" dirty="0" smtClean="0">
                <a:solidFill>
                  <a:schemeClr val="bg2"/>
                </a:solidFill>
              </a:rPr>
              <a:t>.</a:t>
            </a:r>
          </a:p>
          <a:p>
            <a:pPr marL="0" indent="0" eaLnBrk="1" fontAlgn="auto" hangingPunct="1">
              <a:spcBef>
                <a:spcPts val="0"/>
              </a:spcBef>
              <a:spcAft>
                <a:spcPts val="0"/>
              </a:spcAft>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2800" dirty="0" err="1" smtClean="0"/>
              <a:t>Ces</a:t>
            </a:r>
            <a:r>
              <a:rPr lang="en-GB" sz="2800" dirty="0" smtClean="0"/>
              <a:t> </a:t>
            </a:r>
            <a:r>
              <a:rPr lang="en-GB" sz="2800" dirty="0" err="1" smtClean="0"/>
              <a:t>activités</a:t>
            </a:r>
            <a:r>
              <a:rPr lang="en-GB" sz="2800" dirty="0" smtClean="0"/>
              <a:t> </a:t>
            </a:r>
            <a:r>
              <a:rPr lang="en-GB" sz="2800" dirty="0" err="1" smtClean="0"/>
              <a:t>sont</a:t>
            </a:r>
            <a:r>
              <a:rPr lang="en-GB" sz="2800" dirty="0" smtClean="0"/>
              <a:t> </a:t>
            </a:r>
            <a:r>
              <a:rPr lang="en-GB" sz="2800" dirty="0" err="1" smtClean="0"/>
              <a:t>regroupées</a:t>
            </a:r>
            <a:r>
              <a:rPr lang="en-GB" sz="2800" dirty="0" smtClean="0"/>
              <a:t> à la fin d'un </a:t>
            </a:r>
            <a:r>
              <a:rPr lang="en-GB" sz="2800" dirty="0" err="1" smtClean="0"/>
              <a:t>chapitre</a:t>
            </a:r>
            <a:r>
              <a:rPr lang="en-GB" sz="2800" dirty="0" smtClean="0"/>
              <a:t> </a:t>
            </a:r>
            <a:r>
              <a:rPr lang="en-GB" sz="2800" dirty="0" err="1" smtClean="0"/>
              <a:t>ou</a:t>
            </a:r>
            <a:r>
              <a:rPr lang="en-GB" sz="2800" dirty="0" smtClean="0"/>
              <a:t> </a:t>
            </a:r>
            <a:r>
              <a:rPr lang="en-GB" sz="2800" dirty="0" err="1" smtClean="0"/>
              <a:t>d'une</a:t>
            </a:r>
            <a:r>
              <a:rPr lang="en-GB" sz="2800" dirty="0" smtClean="0"/>
              <a:t> </a:t>
            </a:r>
            <a:r>
              <a:rPr lang="en-GB" sz="2800" dirty="0" err="1" smtClean="0"/>
              <a:t>partie</a:t>
            </a:r>
            <a:r>
              <a:rPr lang="en-GB" sz="2800" dirty="0" smtClean="0"/>
              <a:t> du </a:t>
            </a:r>
            <a:r>
              <a:rPr lang="en-GB" sz="2800" dirty="0" err="1" smtClean="0"/>
              <a:t>cours</a:t>
            </a:r>
            <a:r>
              <a:rPr lang="en-GB" sz="2800" dirty="0" smtClean="0"/>
              <a:t>. </a:t>
            </a:r>
          </a:p>
        </p:txBody>
      </p:sp>
      <p:sp>
        <p:nvSpPr>
          <p:cNvPr id="38914" name="Espace réservé du numéro de diapositive 4"/>
          <p:cNvSpPr>
            <a:spLocks noGrp="1"/>
          </p:cNvSpPr>
          <p:nvPr>
            <p:ph type="sldNum" sz="quarter" idx="12"/>
          </p:nvPr>
        </p:nvSpPr>
        <p:spPr/>
        <p:txBody>
          <a:bodyPr/>
          <a:lstStyle/>
          <a:p>
            <a:pPr>
              <a:defRPr/>
            </a:pPr>
            <a:fld id="{8378F002-7D45-4B58-B217-B50FFB5C5E03}" type="slidenum">
              <a:rPr lang="en-US"/>
              <a:pPr>
                <a:defRPr/>
              </a:pPr>
              <a:t>34</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7B6371A0-5744-4C75-89CD-98D8251137F1}" type="slidenum">
              <a:rPr lang="fr-FR"/>
              <a:pPr algn="ctr">
                <a:defRPr/>
              </a:pPr>
              <a:t>34</a:t>
            </a:fld>
            <a:endParaRPr lang="fr-FR" dirty="0"/>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9939" name="Rectangle 1"/>
          <p:cNvSpPr>
            <a:spLocks noGrp="1" noChangeArrowheads="1"/>
          </p:cNvSpPr>
          <p:nvPr>
            <p:ph type="title"/>
          </p:nvPr>
        </p:nvSpPr>
        <p:spPr>
          <a:xfrm>
            <a:off x="357158" y="285728"/>
            <a:ext cx="8305800" cy="865188"/>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Quelques</a:t>
            </a:r>
            <a:r>
              <a:rPr lang="en-GB" sz="4100" dirty="0" smtClean="0">
                <a:solidFill>
                  <a:schemeClr val="bg2"/>
                </a:solidFill>
                <a:latin typeface="Gill Sans" pitchFamily="32" charset="0"/>
              </a:rPr>
              <a:t> </a:t>
            </a:r>
            <a:r>
              <a:rPr lang="en-GB" sz="4100" dirty="0" err="1" smtClean="0">
                <a:solidFill>
                  <a:schemeClr val="bg2"/>
                </a:solidFill>
                <a:latin typeface="Gill Sans" pitchFamily="32" charset="0"/>
              </a:rPr>
              <a:t>règles</a:t>
            </a:r>
            <a:r>
              <a:rPr lang="en-GB" sz="4100" dirty="0" smtClean="0">
                <a:solidFill>
                  <a:schemeClr val="bg2"/>
                </a:solidFill>
                <a:latin typeface="Gill Sans" pitchFamily="32" charset="0"/>
              </a:rPr>
              <a:t> à observer</a:t>
            </a:r>
          </a:p>
        </p:txBody>
      </p:sp>
      <p:sp>
        <p:nvSpPr>
          <p:cNvPr id="39940" name="Rectangle 2"/>
          <p:cNvSpPr>
            <a:spLocks noGrp="1" noChangeArrowheads="1"/>
          </p:cNvSpPr>
          <p:nvPr>
            <p:ph idx="1"/>
          </p:nvPr>
        </p:nvSpPr>
        <p:spPr>
          <a:xfrm>
            <a:off x="468313" y="1916113"/>
            <a:ext cx="8151812" cy="4584700"/>
          </a:xfrm>
        </p:spPr>
        <p:txBody>
          <a:bodyPr lIns="90000" tIns="46800" rIns="90000" bIns="46800"/>
          <a:lstStyle/>
          <a:p>
            <a:pPr marL="371475" indent="-371475" eaLnBrk="1" hangingPunct="1">
              <a:lnSpc>
                <a:spcPct val="93000"/>
              </a:lnSpc>
              <a:tabLst>
                <a:tab pos="941388" algn="l"/>
                <a:tab pos="1855788" algn="l"/>
                <a:tab pos="2770188" algn="l"/>
                <a:tab pos="3684588" algn="l"/>
                <a:tab pos="4598988" algn="l"/>
                <a:tab pos="5513388" algn="l"/>
                <a:tab pos="6427788" algn="l"/>
                <a:tab pos="7342188" algn="l"/>
                <a:tab pos="8256588" algn="l"/>
                <a:tab pos="9170988" algn="l"/>
                <a:tab pos="10085388" algn="l"/>
              </a:tabLst>
            </a:pPr>
            <a:r>
              <a:rPr lang="en-GB" sz="2800" smtClean="0"/>
              <a:t>Proposer à l'apprenant des activités de synthèse et de transfert des acquis.</a:t>
            </a:r>
            <a:br>
              <a:rPr lang="en-GB" sz="2800" smtClean="0"/>
            </a:br>
            <a:endParaRPr lang="en-GB" sz="2800" smtClean="0"/>
          </a:p>
          <a:p>
            <a:pPr marL="371475" indent="-371475" eaLnBrk="1" hangingPunct="1">
              <a:lnSpc>
                <a:spcPct val="90000"/>
              </a:lnSpc>
              <a:tabLst>
                <a:tab pos="941388" algn="l"/>
                <a:tab pos="1855788" algn="l"/>
                <a:tab pos="2770188" algn="l"/>
                <a:tab pos="3684588" algn="l"/>
                <a:tab pos="4598988" algn="l"/>
                <a:tab pos="5513388" algn="l"/>
                <a:tab pos="6427788" algn="l"/>
                <a:tab pos="7342188" algn="l"/>
                <a:tab pos="8256588" algn="l"/>
                <a:tab pos="9170988" algn="l"/>
                <a:tab pos="10085388" algn="l"/>
              </a:tabLst>
            </a:pPr>
            <a:r>
              <a:rPr lang="en-GB" sz="2800" smtClean="0"/>
              <a:t>Eviter que l'apprenant ne construise ses connaissances par simple juxtaposition d’éléments.</a:t>
            </a:r>
            <a:br>
              <a:rPr lang="en-GB" sz="2800" smtClean="0"/>
            </a:br>
            <a:endParaRPr lang="en-GB" sz="2800" smtClean="0"/>
          </a:p>
          <a:p>
            <a:pPr marL="371475" indent="-371475" eaLnBrk="1" hangingPunct="1">
              <a:lnSpc>
                <a:spcPct val="90000"/>
              </a:lnSpc>
              <a:tabLst>
                <a:tab pos="941388" algn="l"/>
                <a:tab pos="1855788" algn="l"/>
                <a:tab pos="2770188" algn="l"/>
                <a:tab pos="3684588" algn="l"/>
                <a:tab pos="4598988" algn="l"/>
                <a:tab pos="5513388" algn="l"/>
                <a:tab pos="6427788" algn="l"/>
                <a:tab pos="7342188" algn="l"/>
                <a:tab pos="8256588" algn="l"/>
                <a:tab pos="9170988" algn="l"/>
                <a:tab pos="10085388" algn="l"/>
              </a:tabLst>
            </a:pPr>
            <a:r>
              <a:rPr lang="en-GB" sz="2800" smtClean="0"/>
              <a:t>Présenter des activités qui permettent d’établir des liens avec ce qui est appris.</a:t>
            </a:r>
            <a:br>
              <a:rPr lang="en-GB" sz="2800" smtClean="0"/>
            </a:br>
            <a:endParaRPr lang="en-GB" sz="2800" smtClean="0"/>
          </a:p>
          <a:p>
            <a:pPr marL="371475" indent="-371475" eaLnBrk="1" hangingPunct="1">
              <a:lnSpc>
                <a:spcPct val="90000"/>
              </a:lnSpc>
              <a:tabLst>
                <a:tab pos="941388" algn="l"/>
                <a:tab pos="1855788" algn="l"/>
                <a:tab pos="2770188" algn="l"/>
                <a:tab pos="3684588" algn="l"/>
                <a:tab pos="4598988" algn="l"/>
                <a:tab pos="5513388" algn="l"/>
                <a:tab pos="6427788" algn="l"/>
                <a:tab pos="7342188" algn="l"/>
                <a:tab pos="8256588" algn="l"/>
                <a:tab pos="9170988" algn="l"/>
                <a:tab pos="10085388" algn="l"/>
              </a:tabLst>
            </a:pPr>
            <a:r>
              <a:rPr lang="en-GB" sz="2800" smtClean="0"/>
              <a:t>Encourager les synthèses qui préparent la mémorisation et facilitent le transfert…</a:t>
            </a:r>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507A6468-3AE1-463F-B212-74E97220420C}" type="slidenum">
              <a:rPr lang="fr-FR"/>
              <a:pPr algn="ctr">
                <a:defRPr/>
              </a:pPr>
              <a:t>35</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39940">
                                            <p:txEl>
                                              <p:pRg st="0" end="0"/>
                                            </p:txEl>
                                          </p:spTgt>
                                        </p:tgtEl>
                                        <p:attrNameLst>
                                          <p:attrName>style.visibility</p:attrName>
                                        </p:attrNameLst>
                                      </p:cBhvr>
                                      <p:to>
                                        <p:strVal val="visible"/>
                                      </p:to>
                                    </p:set>
                                    <p:animEffect transition="in" filter="wheel(4)">
                                      <p:cBhvr>
                                        <p:cTn id="7" dur="500"/>
                                        <p:tgtEl>
                                          <p:spTgt spid="3994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39940">
                                            <p:txEl>
                                              <p:pRg st="1" end="1"/>
                                            </p:txEl>
                                          </p:spTgt>
                                        </p:tgtEl>
                                        <p:attrNameLst>
                                          <p:attrName>style.visibility</p:attrName>
                                        </p:attrNameLst>
                                      </p:cBhvr>
                                      <p:to>
                                        <p:strVal val="visible"/>
                                      </p:to>
                                    </p:set>
                                    <p:animEffect transition="in" filter="wheel(4)">
                                      <p:cBhvr>
                                        <p:cTn id="12" dur="500"/>
                                        <p:tgtEl>
                                          <p:spTgt spid="3994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39940">
                                            <p:txEl>
                                              <p:pRg st="2" end="2"/>
                                            </p:txEl>
                                          </p:spTgt>
                                        </p:tgtEl>
                                        <p:attrNameLst>
                                          <p:attrName>style.visibility</p:attrName>
                                        </p:attrNameLst>
                                      </p:cBhvr>
                                      <p:to>
                                        <p:strVal val="visible"/>
                                      </p:to>
                                    </p:set>
                                    <p:animEffect transition="in" filter="wheel(4)">
                                      <p:cBhvr>
                                        <p:cTn id="17" dur="500"/>
                                        <p:tgtEl>
                                          <p:spTgt spid="3994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39940">
                                            <p:txEl>
                                              <p:pRg st="3" end="3"/>
                                            </p:txEl>
                                          </p:spTgt>
                                        </p:tgtEl>
                                        <p:attrNameLst>
                                          <p:attrName>style.visibility</p:attrName>
                                        </p:attrNameLst>
                                      </p:cBhvr>
                                      <p:to>
                                        <p:strVal val="visible"/>
                                      </p:to>
                                    </p:set>
                                    <p:animEffect transition="in" filter="wheel(4)">
                                      <p:cBhvr>
                                        <p:cTn id="22" dur="500"/>
                                        <p:tgtEl>
                                          <p:spTgt spid="39940">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3" name="Rectangle 1"/>
          <p:cNvSpPr>
            <a:spLocks noGrp="1" noChangeArrowheads="1"/>
          </p:cNvSpPr>
          <p:nvPr>
            <p:ph type="title"/>
          </p:nvPr>
        </p:nvSpPr>
        <p:spPr>
          <a:xfrm>
            <a:off x="500034" y="285728"/>
            <a:ext cx="6553200" cy="8651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Aides et </a:t>
            </a:r>
            <a:r>
              <a:rPr lang="en-GB" sz="4100" dirty="0" err="1" smtClean="0">
                <a:solidFill>
                  <a:schemeClr val="bg2"/>
                </a:solidFill>
                <a:latin typeface="Gill Sans" pitchFamily="32" charset="0"/>
              </a:rPr>
              <a:t>ressources</a:t>
            </a:r>
            <a:endParaRPr lang="en-GB" sz="4100" dirty="0" smtClean="0">
              <a:solidFill>
                <a:schemeClr val="bg2"/>
              </a:solidFill>
              <a:latin typeface="Gill Sans" pitchFamily="32" charset="0"/>
            </a:endParaRPr>
          </a:p>
        </p:txBody>
      </p:sp>
      <p:sp>
        <p:nvSpPr>
          <p:cNvPr id="40964" name="Rectangle 2"/>
          <p:cNvSpPr>
            <a:spLocks noGrp="1" noChangeArrowheads="1"/>
          </p:cNvSpPr>
          <p:nvPr>
            <p:ph idx="1"/>
          </p:nvPr>
        </p:nvSpPr>
        <p:spPr>
          <a:xfrm>
            <a:off x="533400" y="2362200"/>
            <a:ext cx="8142288" cy="2506663"/>
          </a:xfrm>
        </p:spPr>
        <p:txBody>
          <a:bodyPr lIns="90000" tIns="46800" rIns="90000" bIns="46800"/>
          <a:lstStyle/>
          <a:p>
            <a:pPr eaLnBrk="1" hangingPunct="1">
              <a:lnSpc>
                <a:spcPct val="9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Ces aides portent sur trois aspects :</a:t>
            </a:r>
          </a:p>
          <a:p>
            <a:pPr eaLnBrk="1" hangingPunct="1">
              <a:lnSpc>
                <a:spcPct val="9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smtClean="0"/>
          </a:p>
          <a:p>
            <a:pPr eaLnBrk="1" hangingPunct="1">
              <a:lnSpc>
                <a:spcPct val="93000"/>
              </a:lnSpc>
              <a:spcBef>
                <a:spcPts val="8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la recherche d’informations</a:t>
            </a:r>
          </a:p>
          <a:p>
            <a:pPr eaLnBrk="1" hangingPunct="1">
              <a:lnSpc>
                <a:spcPct val="93000"/>
              </a:lnSpc>
              <a:spcBef>
                <a:spcPts val="8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l’organisation de l’apprentissage</a:t>
            </a:r>
          </a:p>
          <a:p>
            <a:pPr eaLnBrk="1" hangingPunct="1">
              <a:lnSpc>
                <a:spcPct val="93000"/>
              </a:lnSpc>
              <a:spcBef>
                <a:spcPts val="8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800" smtClean="0"/>
              <a:t>La communication et l’interaction</a:t>
            </a:r>
          </a:p>
        </p:txBody>
      </p:sp>
      <p:sp>
        <p:nvSpPr>
          <p:cNvPr id="40962" name="Espace réservé du numéro de diapositive 4"/>
          <p:cNvSpPr>
            <a:spLocks noGrp="1"/>
          </p:cNvSpPr>
          <p:nvPr>
            <p:ph type="sldNum" sz="quarter" idx="12"/>
          </p:nvPr>
        </p:nvSpPr>
        <p:spPr/>
        <p:txBody>
          <a:bodyPr/>
          <a:lstStyle/>
          <a:p>
            <a:pPr>
              <a:defRPr/>
            </a:pPr>
            <a:fld id="{D53E2EC6-CEDD-40A3-9853-3E67CA875CDD}" type="slidenum">
              <a:rPr lang="en-US"/>
              <a:pPr>
                <a:defRPr/>
              </a:pPr>
              <a:t>36</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FB2A337A-BA8F-4DF3-AE93-22B697E6D723}" type="slidenum">
              <a:rPr lang="fr-FR"/>
              <a:pPr algn="ctr">
                <a:defRPr/>
              </a:pPr>
              <a:t>36</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0964">
                                            <p:txEl>
                                              <p:pRg st="0" end="0"/>
                                            </p:txEl>
                                          </p:spTgt>
                                        </p:tgtEl>
                                        <p:attrNameLst>
                                          <p:attrName>style.visibility</p:attrName>
                                        </p:attrNameLst>
                                      </p:cBhvr>
                                      <p:to>
                                        <p:strVal val="visible"/>
                                      </p:to>
                                    </p:set>
                                    <p:animEffect transition="in" filter="wheel(4)">
                                      <p:cBhvr>
                                        <p:cTn id="7" dur="500"/>
                                        <p:tgtEl>
                                          <p:spTgt spid="4096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0964">
                                            <p:txEl>
                                              <p:pRg st="2" end="2"/>
                                            </p:txEl>
                                          </p:spTgt>
                                        </p:tgtEl>
                                        <p:attrNameLst>
                                          <p:attrName>style.visibility</p:attrName>
                                        </p:attrNameLst>
                                      </p:cBhvr>
                                      <p:to>
                                        <p:strVal val="visible"/>
                                      </p:to>
                                    </p:set>
                                    <p:animEffect transition="in" filter="wheel(4)">
                                      <p:cBhvr>
                                        <p:cTn id="12" dur="500"/>
                                        <p:tgtEl>
                                          <p:spTgt spid="4096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0964">
                                            <p:txEl>
                                              <p:pRg st="3" end="3"/>
                                            </p:txEl>
                                          </p:spTgt>
                                        </p:tgtEl>
                                        <p:attrNameLst>
                                          <p:attrName>style.visibility</p:attrName>
                                        </p:attrNameLst>
                                      </p:cBhvr>
                                      <p:to>
                                        <p:strVal val="visible"/>
                                      </p:to>
                                    </p:set>
                                    <p:animEffect transition="in" filter="wheel(4)">
                                      <p:cBhvr>
                                        <p:cTn id="17" dur="500"/>
                                        <p:tgtEl>
                                          <p:spTgt spid="4096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40964">
                                            <p:txEl>
                                              <p:pRg st="4" end="4"/>
                                            </p:txEl>
                                          </p:spTgt>
                                        </p:tgtEl>
                                        <p:attrNameLst>
                                          <p:attrName>style.visibility</p:attrName>
                                        </p:attrNameLst>
                                      </p:cBhvr>
                                      <p:to>
                                        <p:strVal val="visible"/>
                                      </p:to>
                                    </p:set>
                                    <p:animEffect transition="in" filter="wheel(4)">
                                      <p:cBhvr>
                                        <p:cTn id="22" dur="500"/>
                                        <p:tgtEl>
                                          <p:spTgt spid="4096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4"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987" name="Rectangle 1"/>
          <p:cNvSpPr>
            <a:spLocks noGrp="1" noChangeArrowheads="1"/>
          </p:cNvSpPr>
          <p:nvPr>
            <p:ph type="title"/>
          </p:nvPr>
        </p:nvSpPr>
        <p:spPr>
          <a:xfrm>
            <a:off x="428596" y="357166"/>
            <a:ext cx="65532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Aides à la </a:t>
            </a:r>
            <a:r>
              <a:rPr lang="en-GB" sz="4100" dirty="0" err="1" smtClean="0">
                <a:solidFill>
                  <a:schemeClr val="bg2"/>
                </a:solidFill>
                <a:latin typeface="Gill Sans" pitchFamily="32" charset="0"/>
              </a:rPr>
              <a:t>recherche</a:t>
            </a:r>
            <a:endParaRPr lang="en-GB" sz="4100" dirty="0" smtClean="0">
              <a:solidFill>
                <a:schemeClr val="bg2"/>
              </a:solidFill>
              <a:latin typeface="Gill Sans" pitchFamily="32" charset="0"/>
            </a:endParaRPr>
          </a:p>
        </p:txBody>
      </p:sp>
      <p:sp>
        <p:nvSpPr>
          <p:cNvPr id="41988" name="Rectangle 2"/>
          <p:cNvSpPr>
            <a:spLocks noGrp="1" noChangeArrowheads="1"/>
          </p:cNvSpPr>
          <p:nvPr>
            <p:ph idx="1"/>
          </p:nvPr>
        </p:nvSpPr>
        <p:spPr>
          <a:xfrm>
            <a:off x="762000" y="2362200"/>
            <a:ext cx="7924800" cy="2722563"/>
          </a:xfrm>
        </p:spPr>
        <p:txBody>
          <a:bodyPr lIns="90000" tIns="46800" rIns="90000" bIns="46800"/>
          <a:lstStyle/>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400" smtClean="0"/>
              <a:t>Les aides à la recherche concernent les informations associées au cours.</a:t>
            </a:r>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400" smtClean="0"/>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400" smtClean="0"/>
              <a:t>L'apprenant doit disposer de moyens d'accès rapide aux ressources qui lui sont indispensables pour effectuer les activités exigées ou pour enrichir son expérience d'apprentissage.</a:t>
            </a:r>
          </a:p>
        </p:txBody>
      </p:sp>
      <p:sp>
        <p:nvSpPr>
          <p:cNvPr id="41986" name="Espace réservé du numéro de diapositive 4"/>
          <p:cNvSpPr>
            <a:spLocks noGrp="1"/>
          </p:cNvSpPr>
          <p:nvPr>
            <p:ph type="sldNum" sz="quarter" idx="12"/>
          </p:nvPr>
        </p:nvSpPr>
        <p:spPr/>
        <p:txBody>
          <a:bodyPr/>
          <a:lstStyle/>
          <a:p>
            <a:pPr>
              <a:defRPr/>
            </a:pPr>
            <a:fld id="{FC79427D-ED9A-4550-88CF-00780AAF9A0F}" type="slidenum">
              <a:rPr lang="en-US"/>
              <a:pPr>
                <a:defRPr/>
              </a:pPr>
              <a:t>37</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7FE0B38F-67C4-47DB-B851-649CB11FB6B5}" type="slidenum">
              <a:rPr lang="fr-FR"/>
              <a:pPr algn="ctr">
                <a:defRPr/>
              </a:pPr>
              <a:t>37</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1988">
                                            <p:txEl>
                                              <p:pRg st="0" end="0"/>
                                            </p:txEl>
                                          </p:spTgt>
                                        </p:tgtEl>
                                        <p:attrNameLst>
                                          <p:attrName>style.visibility</p:attrName>
                                        </p:attrNameLst>
                                      </p:cBhvr>
                                      <p:to>
                                        <p:strVal val="visible"/>
                                      </p:to>
                                    </p:set>
                                    <p:animEffect transition="in" filter="wheel(4)">
                                      <p:cBhvr>
                                        <p:cTn id="7" dur="500"/>
                                        <p:tgtEl>
                                          <p:spTgt spid="419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1988">
                                            <p:txEl>
                                              <p:pRg st="2" end="2"/>
                                            </p:txEl>
                                          </p:spTgt>
                                        </p:tgtEl>
                                        <p:attrNameLst>
                                          <p:attrName>style.visibility</p:attrName>
                                        </p:attrNameLst>
                                      </p:cBhvr>
                                      <p:to>
                                        <p:strVal val="visible"/>
                                      </p:to>
                                    </p:set>
                                    <p:animEffect transition="in" filter="wheel(4)">
                                      <p:cBhvr>
                                        <p:cTn id="12" dur="500"/>
                                        <p:tgtEl>
                                          <p:spTgt spid="4198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8" grpId="0" build="p"/>
    </p:bldLst>
  </p:timing>
</p:sld>
</file>

<file path=ppt/slides/slide3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1" name="Rectangle 1"/>
          <p:cNvSpPr>
            <a:spLocks noGrp="1" noChangeArrowheads="1"/>
          </p:cNvSpPr>
          <p:nvPr>
            <p:ph type="title"/>
          </p:nvPr>
        </p:nvSpPr>
        <p:spPr>
          <a:xfrm>
            <a:off x="500034" y="285728"/>
            <a:ext cx="67056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Aides à </a:t>
            </a:r>
            <a:r>
              <a:rPr lang="en-GB" sz="4100" dirty="0" err="1" smtClean="0">
                <a:solidFill>
                  <a:schemeClr val="bg2"/>
                </a:solidFill>
                <a:latin typeface="Gill Sans" pitchFamily="32" charset="0"/>
              </a:rPr>
              <a:t>l’organisation</a:t>
            </a:r>
            <a:endParaRPr lang="en-GB" sz="4100" dirty="0" smtClean="0">
              <a:solidFill>
                <a:schemeClr val="bg2"/>
              </a:solidFill>
              <a:latin typeface="Gill Sans" pitchFamily="32" charset="0"/>
            </a:endParaRPr>
          </a:p>
        </p:txBody>
      </p:sp>
      <p:sp>
        <p:nvSpPr>
          <p:cNvPr id="43012" name="Rectangle 2"/>
          <p:cNvSpPr>
            <a:spLocks noGrp="1" noChangeArrowheads="1"/>
          </p:cNvSpPr>
          <p:nvPr>
            <p:ph idx="1"/>
          </p:nvPr>
        </p:nvSpPr>
        <p:spPr>
          <a:xfrm>
            <a:off x="457200" y="2057400"/>
            <a:ext cx="8218488" cy="4108450"/>
          </a:xfrm>
        </p:spPr>
        <p:txBody>
          <a:bodyPr lIns="90000" tIns="46800" rIns="90000" bIns="46800"/>
          <a:lstStyle/>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mtClean="0"/>
              <a:t>Ces aides concernent tout ce qui peut assister l'apprenant dans l’organisation de son apprentissage.  On en distingue deux types :</a:t>
            </a:r>
            <a:br>
              <a:rPr lang="en-GB" smtClean="0"/>
            </a:br>
            <a:endParaRPr lang="en-GB" smtClean="0"/>
          </a:p>
          <a:p>
            <a:pPr marL="292100" lvl="1" indent="0" eaLnBrk="1" hangingPunct="1">
              <a:lnSpc>
                <a:spcPct val="93000"/>
              </a:lnSpc>
              <a:spcBef>
                <a:spcPts val="8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mtClean="0"/>
              <a:t> l’aide cognitive</a:t>
            </a:r>
          </a:p>
          <a:p>
            <a:pPr marL="292100" lvl="1" indent="0" eaLnBrk="1" hangingPunct="1">
              <a:lnSpc>
                <a:spcPct val="93000"/>
              </a:lnSpc>
              <a:spcBef>
                <a:spcPts val="8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mtClean="0"/>
              <a:t> l’aide métacognitive</a:t>
            </a:r>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mtClean="0"/>
          </a:p>
        </p:txBody>
      </p:sp>
      <p:sp>
        <p:nvSpPr>
          <p:cNvPr id="43010" name="Espace réservé du numéro de diapositive 4"/>
          <p:cNvSpPr>
            <a:spLocks noGrp="1"/>
          </p:cNvSpPr>
          <p:nvPr>
            <p:ph type="sldNum" sz="quarter" idx="12"/>
          </p:nvPr>
        </p:nvSpPr>
        <p:spPr/>
        <p:txBody>
          <a:bodyPr/>
          <a:lstStyle/>
          <a:p>
            <a:pPr>
              <a:defRPr/>
            </a:pPr>
            <a:fld id="{3B0AC015-0920-45F2-A6A0-3D83FADAEDE0}" type="slidenum">
              <a:rPr lang="en-US"/>
              <a:pPr>
                <a:defRPr/>
              </a:pPr>
              <a:t>38</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C8EEE9D9-DFA0-46E5-88E0-BBE6F03A1053}" type="slidenum">
              <a:rPr lang="fr-FR"/>
              <a:pPr algn="ctr">
                <a:defRPr/>
              </a:pPr>
              <a:t>38</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3012">
                                            <p:txEl>
                                              <p:pRg st="0" end="0"/>
                                            </p:txEl>
                                          </p:spTgt>
                                        </p:tgtEl>
                                        <p:attrNameLst>
                                          <p:attrName>style.visibility</p:attrName>
                                        </p:attrNameLst>
                                      </p:cBhvr>
                                      <p:to>
                                        <p:strVal val="visible"/>
                                      </p:to>
                                    </p:set>
                                    <p:animEffect transition="in" filter="wheel(4)">
                                      <p:cBhvr>
                                        <p:cTn id="7" dur="500"/>
                                        <p:tgtEl>
                                          <p:spTgt spid="430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3012">
                                            <p:txEl>
                                              <p:pRg st="1" end="1"/>
                                            </p:txEl>
                                          </p:spTgt>
                                        </p:tgtEl>
                                        <p:attrNameLst>
                                          <p:attrName>style.visibility</p:attrName>
                                        </p:attrNameLst>
                                      </p:cBhvr>
                                      <p:to>
                                        <p:strVal val="visible"/>
                                      </p:to>
                                    </p:set>
                                    <p:animEffect transition="in" filter="wheel(4)">
                                      <p:cBhvr>
                                        <p:cTn id="12" dur="500"/>
                                        <p:tgtEl>
                                          <p:spTgt spid="430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3012">
                                            <p:txEl>
                                              <p:pRg st="2" end="2"/>
                                            </p:txEl>
                                          </p:spTgt>
                                        </p:tgtEl>
                                        <p:attrNameLst>
                                          <p:attrName>style.visibility</p:attrName>
                                        </p:attrNameLst>
                                      </p:cBhvr>
                                      <p:to>
                                        <p:strVal val="visible"/>
                                      </p:to>
                                    </p:set>
                                    <p:animEffect transition="in" filter="wheel(4)">
                                      <p:cBhvr>
                                        <p:cTn id="17" dur="500"/>
                                        <p:tgtEl>
                                          <p:spTgt spid="430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2" grpId="0" build="p"/>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5" name="Rectangle 1"/>
          <p:cNvSpPr>
            <a:spLocks noGrp="1" noChangeArrowheads="1"/>
          </p:cNvSpPr>
          <p:nvPr>
            <p:ph type="title"/>
          </p:nvPr>
        </p:nvSpPr>
        <p:spPr>
          <a:xfrm>
            <a:off x="357158" y="285728"/>
            <a:ext cx="83058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Les aides </a:t>
            </a:r>
            <a:r>
              <a:rPr lang="en-GB" sz="4100" dirty="0" err="1" smtClean="0">
                <a:solidFill>
                  <a:schemeClr val="bg2"/>
                </a:solidFill>
                <a:latin typeface="Gill Sans" pitchFamily="32" charset="0"/>
              </a:rPr>
              <a:t>cognitives</a:t>
            </a:r>
            <a:endParaRPr lang="en-GB" sz="4100" dirty="0" smtClean="0">
              <a:solidFill>
                <a:schemeClr val="bg2"/>
              </a:solidFill>
              <a:latin typeface="Gill Sans" pitchFamily="32" charset="0"/>
            </a:endParaRPr>
          </a:p>
        </p:txBody>
      </p:sp>
      <p:sp>
        <p:nvSpPr>
          <p:cNvPr id="44036" name="Rectangle 2"/>
          <p:cNvSpPr>
            <a:spLocks noGrp="1" noChangeArrowheads="1"/>
          </p:cNvSpPr>
          <p:nvPr>
            <p:ph idx="1"/>
          </p:nvPr>
        </p:nvSpPr>
        <p:spPr>
          <a:xfrm>
            <a:off x="457200" y="2057400"/>
            <a:ext cx="8147050" cy="4035425"/>
          </a:xfrm>
        </p:spPr>
        <p:txBody>
          <a:bodyPr lIns="90000" tIns="46800" rIns="90000" bIns="46800"/>
          <a:lstStyle/>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800" dirty="0" smtClean="0"/>
              <a:t>Les aides </a:t>
            </a:r>
            <a:r>
              <a:rPr lang="en-GB" sz="2800" dirty="0" err="1" smtClean="0"/>
              <a:t>cognitives</a:t>
            </a:r>
            <a:r>
              <a:rPr lang="en-GB" sz="2800" dirty="0" smtClean="0"/>
              <a:t> </a:t>
            </a:r>
            <a:r>
              <a:rPr lang="en-GB" sz="2800" dirty="0" err="1" smtClean="0"/>
              <a:t>peuvent</a:t>
            </a:r>
            <a:r>
              <a:rPr lang="en-GB" sz="2800" dirty="0" smtClean="0"/>
              <a:t> </a:t>
            </a:r>
            <a:r>
              <a:rPr lang="en-GB" sz="2800" dirty="0" err="1" smtClean="0"/>
              <a:t>prendre</a:t>
            </a:r>
            <a:r>
              <a:rPr lang="en-GB" sz="2800" dirty="0" smtClean="0"/>
              <a:t> des </a:t>
            </a:r>
            <a:r>
              <a:rPr lang="en-GB" sz="2800" dirty="0" err="1" smtClean="0"/>
              <a:t>formes</a:t>
            </a:r>
            <a:r>
              <a:rPr lang="en-GB" sz="2800" dirty="0" smtClean="0"/>
              <a:t> </a:t>
            </a:r>
            <a:r>
              <a:rPr lang="en-GB" sz="2800" dirty="0" err="1" smtClean="0"/>
              <a:t>diverses</a:t>
            </a:r>
            <a:r>
              <a:rPr lang="en-GB" sz="2800" dirty="0" smtClean="0"/>
              <a:t> </a:t>
            </a:r>
            <a:r>
              <a:rPr lang="en-GB" sz="2800" dirty="0" err="1" smtClean="0"/>
              <a:t>telles</a:t>
            </a:r>
            <a:r>
              <a:rPr lang="en-GB" sz="2800" dirty="0" smtClean="0"/>
              <a:t> </a:t>
            </a:r>
            <a:r>
              <a:rPr lang="en-GB" sz="2800" dirty="0" err="1" smtClean="0"/>
              <a:t>que</a:t>
            </a:r>
            <a:r>
              <a:rPr lang="en-GB" sz="2800" dirty="0" smtClean="0"/>
              <a:t> :</a:t>
            </a:r>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a:p>
            <a:pPr marL="541338" lvl="1" indent="-277813" eaLnBrk="1" hangingPunct="1">
              <a:lnSpc>
                <a:spcPct val="93000"/>
              </a:lnSpc>
              <a:spcBef>
                <a:spcPts val="800"/>
              </a:spcBef>
              <a:tabLst>
                <a:tab pos="539750" algn="l"/>
                <a:tab pos="1484313" algn="l"/>
                <a:tab pos="2398713" algn="l"/>
                <a:tab pos="3313113" algn="l"/>
                <a:tab pos="4227513" algn="l"/>
                <a:tab pos="5141913" algn="l"/>
                <a:tab pos="6056313" algn="l"/>
                <a:tab pos="6970713" algn="l"/>
                <a:tab pos="7885113" algn="l"/>
                <a:tab pos="8799513" algn="l"/>
                <a:tab pos="9713913" algn="l"/>
              </a:tabLst>
            </a:pPr>
            <a:r>
              <a:rPr lang="en-GB" sz="2400" dirty="0" smtClean="0"/>
              <a:t> </a:t>
            </a:r>
            <a:r>
              <a:rPr lang="en-GB" sz="2400" dirty="0" err="1" smtClean="0"/>
              <a:t>Glossaire des notions fondamentales,</a:t>
            </a:r>
          </a:p>
          <a:p>
            <a:pPr marL="541338" lvl="1" indent="-277813" eaLnBrk="1" hangingPunct="1">
              <a:lnSpc>
                <a:spcPct val="93000"/>
              </a:lnSpc>
              <a:spcBef>
                <a:spcPts val="800"/>
              </a:spcBef>
              <a:tabLst>
                <a:tab pos="539750" algn="l"/>
                <a:tab pos="1484313" algn="l"/>
                <a:tab pos="2398713" algn="l"/>
                <a:tab pos="3313113" algn="l"/>
                <a:tab pos="4227513" algn="l"/>
                <a:tab pos="5141913" algn="l"/>
                <a:tab pos="6056313" algn="l"/>
                <a:tab pos="6970713" algn="l"/>
                <a:tab pos="7885113" algn="l"/>
                <a:tab pos="8799513" algn="l"/>
                <a:tab pos="9713913" algn="l"/>
              </a:tabLst>
            </a:pPr>
            <a:r>
              <a:rPr lang="en-GB" sz="2400" dirty="0" smtClean="0"/>
              <a:t> </a:t>
            </a:r>
            <a:r>
              <a:rPr lang="en-GB" sz="2400" dirty="0" err="1" smtClean="0"/>
              <a:t>Cartes</a:t>
            </a:r>
            <a:r>
              <a:rPr lang="en-GB" sz="2400" dirty="0" smtClean="0"/>
              <a:t> </a:t>
            </a:r>
            <a:r>
              <a:rPr lang="en-GB" sz="2400" dirty="0" err="1" smtClean="0"/>
              <a:t>conceptuelles</a:t>
            </a:r>
            <a:r>
              <a:rPr lang="en-GB" sz="2400" dirty="0" smtClean="0"/>
              <a:t>,</a:t>
            </a:r>
            <a:endParaRPr lang="en-GB" sz="2400" dirty="0" smtClean="0"/>
          </a:p>
          <a:p>
            <a:pPr marL="541338" lvl="1" indent="-277813" eaLnBrk="1" hangingPunct="1">
              <a:lnSpc>
                <a:spcPct val="93000"/>
              </a:lnSpc>
              <a:spcBef>
                <a:spcPts val="800"/>
              </a:spcBef>
              <a:tabLst>
                <a:tab pos="539750" algn="l"/>
                <a:tab pos="1484313" algn="l"/>
                <a:tab pos="2398713" algn="l"/>
                <a:tab pos="3313113" algn="l"/>
                <a:tab pos="4227513" algn="l"/>
                <a:tab pos="5141913" algn="l"/>
                <a:tab pos="6056313" algn="l"/>
                <a:tab pos="6970713" algn="l"/>
                <a:tab pos="7885113" algn="l"/>
                <a:tab pos="8799513" algn="l"/>
                <a:tab pos="9713913" algn="l"/>
              </a:tabLst>
            </a:pPr>
            <a:r>
              <a:rPr lang="en-GB" sz="2400" dirty="0" err="1" smtClean="0"/>
              <a:t>Toute</a:t>
            </a:r>
            <a:r>
              <a:rPr lang="en-GB" sz="2400" dirty="0" smtClean="0"/>
              <a:t> </a:t>
            </a:r>
            <a:r>
              <a:rPr lang="en-GB" sz="2400" dirty="0" err="1" smtClean="0"/>
              <a:t>autre</a:t>
            </a:r>
            <a:r>
              <a:rPr lang="en-GB" sz="2400" dirty="0" smtClean="0"/>
              <a:t> </a:t>
            </a:r>
            <a:r>
              <a:rPr lang="en-GB" sz="2400" dirty="0" err="1" smtClean="0"/>
              <a:t>forme</a:t>
            </a:r>
            <a:r>
              <a:rPr lang="en-GB" sz="2400" dirty="0" smtClean="0"/>
              <a:t> de </a:t>
            </a:r>
            <a:r>
              <a:rPr lang="en-GB" sz="2400" dirty="0" err="1" smtClean="0"/>
              <a:t>représentation</a:t>
            </a:r>
            <a:r>
              <a:rPr lang="en-GB" sz="2400" dirty="0" smtClean="0"/>
              <a:t> </a:t>
            </a:r>
            <a:r>
              <a:rPr lang="en-GB" sz="2400" dirty="0" err="1" smtClean="0"/>
              <a:t>spatiale</a:t>
            </a:r>
            <a:r>
              <a:rPr lang="en-GB" sz="2400" dirty="0" smtClean="0"/>
              <a:t> des </a:t>
            </a:r>
            <a:r>
              <a:rPr lang="en-GB" sz="2400" dirty="0" err="1" smtClean="0"/>
              <a:t>contenus</a:t>
            </a:r>
            <a:r>
              <a:rPr lang="en-GB" sz="2400" dirty="0" smtClean="0"/>
              <a:t>…</a:t>
            </a:r>
          </a:p>
        </p:txBody>
      </p:sp>
      <p:sp>
        <p:nvSpPr>
          <p:cNvPr id="44034" name="Espace réservé du numéro de diapositive 4"/>
          <p:cNvSpPr>
            <a:spLocks noGrp="1"/>
          </p:cNvSpPr>
          <p:nvPr>
            <p:ph type="sldNum" sz="quarter" idx="12"/>
          </p:nvPr>
        </p:nvSpPr>
        <p:spPr/>
        <p:txBody>
          <a:bodyPr/>
          <a:lstStyle/>
          <a:p>
            <a:pPr>
              <a:defRPr/>
            </a:pPr>
            <a:fld id="{89306BE6-2342-41C0-9178-E8AC7B1CF5EC}" type="slidenum">
              <a:rPr lang="en-US"/>
              <a:pPr>
                <a:defRPr/>
              </a:pPr>
              <a:t>39</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BA9A2B35-CB21-4040-A585-6DEF85F33AE5}" type="slidenum">
              <a:rPr lang="fr-FR"/>
              <a:pPr algn="ctr">
                <a:defRPr/>
              </a:pPr>
              <a:t>39</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4036">
                                            <p:txEl>
                                              <p:pRg st="0" end="0"/>
                                            </p:txEl>
                                          </p:spTgt>
                                        </p:tgtEl>
                                        <p:attrNameLst>
                                          <p:attrName>style.visibility</p:attrName>
                                        </p:attrNameLst>
                                      </p:cBhvr>
                                      <p:to>
                                        <p:strVal val="visible"/>
                                      </p:to>
                                    </p:set>
                                    <p:animEffect transition="in" filter="wheel(4)">
                                      <p:cBhvr>
                                        <p:cTn id="7" dur="500"/>
                                        <p:tgtEl>
                                          <p:spTgt spid="44036">
                                            <p:txEl>
                                              <p:pRg st="0" end="0"/>
                                            </p:txEl>
                                          </p:spTgt>
                                        </p:tgtEl>
                                      </p:cBhvr>
                                    </p:animEffect>
                                  </p:childTnLst>
                                </p:cTn>
                              </p:par>
                              <p:par>
                                <p:cTn id="8" presetID="21" presetClass="entr" presetSubtype="4" fill="hold" grpId="0" nodeType="withEffect">
                                  <p:stCondLst>
                                    <p:cond delay="0"/>
                                  </p:stCondLst>
                                  <p:childTnLst>
                                    <p:set>
                                      <p:cBhvr>
                                        <p:cTn id="9" dur="1" fill="hold">
                                          <p:stCondLst>
                                            <p:cond delay="0"/>
                                          </p:stCondLst>
                                        </p:cTn>
                                        <p:tgtEl>
                                          <p:spTgt spid="44036">
                                            <p:txEl>
                                              <p:pRg st="2" end="2"/>
                                            </p:txEl>
                                          </p:spTgt>
                                        </p:tgtEl>
                                        <p:attrNameLst>
                                          <p:attrName>style.visibility</p:attrName>
                                        </p:attrNameLst>
                                      </p:cBhvr>
                                      <p:to>
                                        <p:strVal val="visible"/>
                                      </p:to>
                                    </p:set>
                                    <p:animEffect transition="in" filter="wheel(4)">
                                      <p:cBhvr>
                                        <p:cTn id="10" dur="500"/>
                                        <p:tgtEl>
                                          <p:spTgt spid="44036">
                                            <p:txEl>
                                              <p:pRg st="2" end="2"/>
                                            </p:txEl>
                                          </p:spTgt>
                                        </p:tgtEl>
                                      </p:cBhvr>
                                    </p:animEffect>
                                  </p:childTnLst>
                                </p:cTn>
                              </p:par>
                              <p:par>
                                <p:cTn id="11" presetID="21" presetClass="entr" presetSubtype="4" fill="hold" grpId="0" nodeType="withEffect">
                                  <p:stCondLst>
                                    <p:cond delay="0"/>
                                  </p:stCondLst>
                                  <p:childTnLst>
                                    <p:set>
                                      <p:cBhvr>
                                        <p:cTn id="12" dur="1" fill="hold">
                                          <p:stCondLst>
                                            <p:cond delay="0"/>
                                          </p:stCondLst>
                                        </p:cTn>
                                        <p:tgtEl>
                                          <p:spTgt spid="44036">
                                            <p:txEl>
                                              <p:pRg st="3" end="3"/>
                                            </p:txEl>
                                          </p:spTgt>
                                        </p:tgtEl>
                                        <p:attrNameLst>
                                          <p:attrName>style.visibility</p:attrName>
                                        </p:attrNameLst>
                                      </p:cBhvr>
                                      <p:to>
                                        <p:strVal val="visible"/>
                                      </p:to>
                                    </p:set>
                                    <p:animEffect transition="in" filter="wheel(4)">
                                      <p:cBhvr>
                                        <p:cTn id="13" dur="500"/>
                                        <p:tgtEl>
                                          <p:spTgt spid="44036">
                                            <p:txEl>
                                              <p:pRg st="3" end="3"/>
                                            </p:txEl>
                                          </p:spTgt>
                                        </p:tgtEl>
                                      </p:cBhvr>
                                    </p:animEffect>
                                  </p:childTnLst>
                                </p:cTn>
                              </p:par>
                              <p:par>
                                <p:cTn id="14" presetID="21" presetClass="entr" presetSubtype="4" fill="hold" grpId="0" nodeType="withEffect">
                                  <p:stCondLst>
                                    <p:cond delay="0"/>
                                  </p:stCondLst>
                                  <p:childTnLst>
                                    <p:set>
                                      <p:cBhvr>
                                        <p:cTn id="15" dur="1" fill="hold">
                                          <p:stCondLst>
                                            <p:cond delay="0"/>
                                          </p:stCondLst>
                                        </p:cTn>
                                        <p:tgtEl>
                                          <p:spTgt spid="44036">
                                            <p:txEl>
                                              <p:pRg st="4" end="4"/>
                                            </p:txEl>
                                          </p:spTgt>
                                        </p:tgtEl>
                                        <p:attrNameLst>
                                          <p:attrName>style.visibility</p:attrName>
                                        </p:attrNameLst>
                                      </p:cBhvr>
                                      <p:to>
                                        <p:strVal val="visible"/>
                                      </p:to>
                                    </p:set>
                                    <p:animEffect transition="in" filter="wheel(4)">
                                      <p:cBhvr>
                                        <p:cTn id="16" dur="500"/>
                                        <p:tgtEl>
                                          <p:spTgt spid="4403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6"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5" name="Rectangle 1"/>
          <p:cNvSpPr>
            <a:spLocks noGrp="1" noChangeArrowheads="1"/>
          </p:cNvSpPr>
          <p:nvPr>
            <p:ph type="title"/>
          </p:nvPr>
        </p:nvSpPr>
        <p:spPr>
          <a:xfrm>
            <a:off x="571472" y="366698"/>
            <a:ext cx="7772400" cy="9906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err="1" smtClean="0">
                <a:solidFill>
                  <a:schemeClr val="bg2"/>
                </a:solidFill>
                <a:latin typeface="Gill Sans" pitchFamily="32" charset="0"/>
              </a:rPr>
              <a:t>Définition</a:t>
            </a:r>
            <a:r>
              <a:rPr lang="en-GB" dirty="0" smtClean="0">
                <a:solidFill>
                  <a:schemeClr val="bg2"/>
                </a:solidFill>
                <a:latin typeface="Gill Sans" pitchFamily="32" charset="0"/>
              </a:rPr>
              <a:t> du module</a:t>
            </a:r>
          </a:p>
        </p:txBody>
      </p:sp>
      <p:sp>
        <p:nvSpPr>
          <p:cNvPr id="8196" name="Rectangle 2"/>
          <p:cNvSpPr>
            <a:spLocks noGrp="1" noChangeArrowheads="1"/>
          </p:cNvSpPr>
          <p:nvPr>
            <p:ph idx="1"/>
          </p:nvPr>
        </p:nvSpPr>
        <p:spPr>
          <a:xfrm>
            <a:off x="323850" y="2133600"/>
            <a:ext cx="8458200" cy="3438525"/>
          </a:xfrm>
        </p:spPr>
        <p:txBody>
          <a:bodyPr lIns="90000" tIns="46800" rIns="90000" bIns="46800" rtlCol="0">
            <a:normAutofit lnSpcReduction="10000"/>
          </a:bodyPr>
          <a:lstStyle/>
          <a:p>
            <a:pPr marL="0" indent="0" eaLnBrk="1" fontAlgn="auto" hangingPunct="1">
              <a:lnSpc>
                <a:spcPct val="93000"/>
              </a:lnSpc>
              <a:spcBef>
                <a:spcPts val="0"/>
              </a:spcBef>
              <a:spcAft>
                <a:spcPts val="0"/>
              </a:spcAft>
              <a:buFont typeface="Wingdings 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dirty="0" smtClean="0"/>
              <a:t> Un module </a:t>
            </a:r>
            <a:r>
              <a:rPr lang="en-GB" dirty="0" err="1" smtClean="0"/>
              <a:t>est</a:t>
            </a:r>
            <a:r>
              <a:rPr lang="en-GB" dirty="0" smtClean="0"/>
              <a:t> un ensemble de situations </a:t>
            </a:r>
            <a:r>
              <a:rPr lang="en-GB" dirty="0" err="1" smtClean="0"/>
              <a:t>d'apprentissage</a:t>
            </a:r>
            <a:r>
              <a:rPr lang="en-GB" dirty="0" smtClean="0"/>
              <a:t> </a:t>
            </a:r>
            <a:r>
              <a:rPr lang="en-GB" dirty="0" err="1" smtClean="0"/>
              <a:t>organisées</a:t>
            </a:r>
            <a:r>
              <a:rPr lang="en-GB" dirty="0" smtClean="0"/>
              <a:t> </a:t>
            </a:r>
            <a:r>
              <a:rPr lang="en-GB" dirty="0" err="1" smtClean="0"/>
              <a:t>comme</a:t>
            </a:r>
            <a:r>
              <a:rPr lang="en-GB" dirty="0" smtClean="0"/>
              <a:t> un tout </a:t>
            </a:r>
            <a:r>
              <a:rPr lang="en-GB" dirty="0" err="1" smtClean="0"/>
              <a:t>cohérent</a:t>
            </a:r>
            <a:r>
              <a:rPr lang="en-GB" dirty="0" smtClean="0"/>
              <a:t>.</a:t>
            </a:r>
            <a:br>
              <a:rPr lang="en-GB" dirty="0" smtClean="0"/>
            </a:br>
            <a:endParaRPr lang="en-GB" dirty="0" smtClean="0"/>
          </a:p>
          <a:p>
            <a:pPr marL="0" indent="0" eaLnBrk="1" fontAlgn="auto" hangingPunct="1">
              <a:spcBef>
                <a:spcPts val="0"/>
              </a:spcBef>
              <a:spcAft>
                <a:spcPts val="0"/>
              </a:spcAft>
              <a:buFont typeface="Wingdings 2"/>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dirty="0" smtClean="0"/>
              <a:t> </a:t>
            </a:r>
            <a:r>
              <a:rPr lang="en-GB" dirty="0" err="1" smtClean="0"/>
              <a:t>Cette</a:t>
            </a:r>
            <a:r>
              <a:rPr lang="en-GB" dirty="0" smtClean="0"/>
              <a:t> </a:t>
            </a:r>
            <a:r>
              <a:rPr lang="en-GB" dirty="0" err="1" smtClean="0"/>
              <a:t>cohérence</a:t>
            </a:r>
            <a:r>
              <a:rPr lang="en-GB" dirty="0" smtClean="0"/>
              <a:t> </a:t>
            </a:r>
            <a:r>
              <a:rPr lang="en-GB" dirty="0" err="1" smtClean="0"/>
              <a:t>tient</a:t>
            </a:r>
            <a:r>
              <a:rPr lang="en-GB" dirty="0" smtClean="0"/>
              <a:t> à la </a:t>
            </a:r>
            <a:r>
              <a:rPr lang="en-GB" dirty="0" err="1" smtClean="0"/>
              <a:t>fois</a:t>
            </a:r>
            <a:r>
              <a:rPr lang="en-GB" dirty="0" smtClean="0"/>
              <a:t> :</a:t>
            </a:r>
          </a:p>
          <a:p>
            <a:pPr marL="731520" lvl="1" indent="-274320" eaLnBrk="1" fontAlgn="auto" hangingPunct="1">
              <a:spcAft>
                <a:spcPts val="0"/>
              </a:spcAft>
              <a:buFont typeface="Wingdings"/>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dirty="0" smtClean="0"/>
              <a:t> </a:t>
            </a:r>
            <a:r>
              <a:rPr lang="en-GB" sz="3200" dirty="0" smtClean="0"/>
              <a:t>aux </a:t>
            </a:r>
            <a:r>
              <a:rPr lang="en-GB" sz="3200" dirty="0" err="1" smtClean="0"/>
              <a:t>objectifs</a:t>
            </a:r>
            <a:r>
              <a:rPr lang="en-GB" sz="3200" dirty="0" smtClean="0"/>
              <a:t> </a:t>
            </a:r>
            <a:r>
              <a:rPr lang="en-GB" sz="3200" dirty="0" err="1" smtClean="0"/>
              <a:t>visés</a:t>
            </a:r>
            <a:endParaRPr lang="en-GB" sz="3200" dirty="0" smtClean="0"/>
          </a:p>
          <a:p>
            <a:pPr marL="731520" lvl="1" indent="-274320" eaLnBrk="1" fontAlgn="auto" hangingPunct="1">
              <a:spcAft>
                <a:spcPts val="0"/>
              </a:spcAft>
              <a:buFont typeface="Wingdings"/>
              <a:buChar char=""/>
              <a:tabLst>
                <a:tab pos="569913" algn="l"/>
                <a:tab pos="1484313" algn="l"/>
                <a:tab pos="2398713" algn="l"/>
                <a:tab pos="3313113" algn="l"/>
                <a:tab pos="4227513" algn="l"/>
                <a:tab pos="5141913" algn="l"/>
                <a:tab pos="6056313" algn="l"/>
                <a:tab pos="6970713" algn="l"/>
                <a:tab pos="7885113" algn="l"/>
                <a:tab pos="8799513" algn="l"/>
                <a:tab pos="9713913" algn="l"/>
              </a:tabLst>
              <a:defRPr/>
            </a:pPr>
            <a:r>
              <a:rPr lang="en-GB" sz="3200" dirty="0" smtClean="0"/>
              <a:t> et à la </a:t>
            </a:r>
            <a:r>
              <a:rPr lang="en-GB" sz="3200" dirty="0" err="1" smtClean="0"/>
              <a:t>stratégie</a:t>
            </a:r>
            <a:r>
              <a:rPr lang="en-GB" sz="3200" dirty="0" smtClean="0"/>
              <a:t> </a:t>
            </a:r>
            <a:r>
              <a:rPr lang="en-GB" sz="3200" dirty="0" err="1" smtClean="0"/>
              <a:t>pédagogique</a:t>
            </a:r>
            <a:r>
              <a:rPr lang="en-GB" sz="3200" dirty="0" smtClean="0"/>
              <a:t> </a:t>
            </a:r>
            <a:r>
              <a:rPr lang="en-GB" sz="3200" dirty="0" err="1" smtClean="0"/>
              <a:t>adoptée</a:t>
            </a:r>
            <a:r>
              <a:rPr lang="en-GB" sz="3200" dirty="0" smtClean="0"/>
              <a:t>.</a:t>
            </a:r>
          </a:p>
        </p:txBody>
      </p:sp>
      <p:sp>
        <p:nvSpPr>
          <p:cNvPr id="8194" name="Espace réservé du numéro de diapositive 4"/>
          <p:cNvSpPr>
            <a:spLocks noGrp="1"/>
          </p:cNvSpPr>
          <p:nvPr>
            <p:ph type="sldNum" sz="quarter" idx="12"/>
          </p:nvPr>
        </p:nvSpPr>
        <p:spPr/>
        <p:txBody>
          <a:bodyPr/>
          <a:lstStyle/>
          <a:p>
            <a:pPr>
              <a:defRPr/>
            </a:pPr>
            <a:fld id="{7100A05C-2613-4243-95A5-29A299F1B261}" type="slidenum">
              <a:rPr lang="en-US"/>
              <a:pPr>
                <a:defRPr/>
              </a:pPr>
              <a:t>4</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13517A00-02E0-49DE-B2B1-BB220174A52C}" type="slidenum">
              <a:rPr lang="fr-FR"/>
              <a:pPr algn="ctr">
                <a:defRPr/>
              </a:pPr>
              <a:t>4</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8196">
                                            <p:txEl>
                                              <p:pRg st="0" end="0"/>
                                            </p:txEl>
                                          </p:spTgt>
                                        </p:tgtEl>
                                        <p:attrNameLst>
                                          <p:attrName>style.visibility</p:attrName>
                                        </p:attrNameLst>
                                      </p:cBhvr>
                                      <p:to>
                                        <p:strVal val="visible"/>
                                      </p:to>
                                    </p:set>
                                    <p:animEffect transition="in" filter="wheel(4)">
                                      <p:cBhvr>
                                        <p:cTn id="7" dur="500"/>
                                        <p:tgtEl>
                                          <p:spTgt spid="819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8196">
                                            <p:txEl>
                                              <p:pRg st="1" end="1"/>
                                            </p:txEl>
                                          </p:spTgt>
                                        </p:tgtEl>
                                        <p:attrNameLst>
                                          <p:attrName>style.visibility</p:attrName>
                                        </p:attrNameLst>
                                      </p:cBhvr>
                                      <p:to>
                                        <p:strVal val="visible"/>
                                      </p:to>
                                    </p:set>
                                    <p:animEffect transition="in" filter="wheel(4)">
                                      <p:cBhvr>
                                        <p:cTn id="12" dur="500"/>
                                        <p:tgtEl>
                                          <p:spTgt spid="8196">
                                            <p:txEl>
                                              <p:pRg st="1" end="1"/>
                                            </p:txEl>
                                          </p:spTgt>
                                        </p:tgtEl>
                                      </p:cBhvr>
                                    </p:animEffect>
                                  </p:childTnLst>
                                </p:cTn>
                              </p:par>
                              <p:par>
                                <p:cTn id="13" presetID="21" presetClass="entr" presetSubtype="4" fill="hold" grpId="0" nodeType="withEffect">
                                  <p:stCondLst>
                                    <p:cond delay="0"/>
                                  </p:stCondLst>
                                  <p:childTnLst>
                                    <p:set>
                                      <p:cBhvr>
                                        <p:cTn id="14" dur="1" fill="hold">
                                          <p:stCondLst>
                                            <p:cond delay="0"/>
                                          </p:stCondLst>
                                        </p:cTn>
                                        <p:tgtEl>
                                          <p:spTgt spid="8196">
                                            <p:txEl>
                                              <p:pRg st="2" end="2"/>
                                            </p:txEl>
                                          </p:spTgt>
                                        </p:tgtEl>
                                        <p:attrNameLst>
                                          <p:attrName>style.visibility</p:attrName>
                                        </p:attrNameLst>
                                      </p:cBhvr>
                                      <p:to>
                                        <p:strVal val="visible"/>
                                      </p:to>
                                    </p:set>
                                    <p:animEffect transition="in" filter="wheel(4)">
                                      <p:cBhvr>
                                        <p:cTn id="15" dur="500"/>
                                        <p:tgtEl>
                                          <p:spTgt spid="8196">
                                            <p:txEl>
                                              <p:pRg st="2" end="2"/>
                                            </p:txEl>
                                          </p:spTgt>
                                        </p:tgtEl>
                                      </p:cBhvr>
                                    </p:animEffect>
                                  </p:childTnLst>
                                </p:cTn>
                              </p:par>
                              <p:par>
                                <p:cTn id="16" presetID="21" presetClass="entr" presetSubtype="4" fill="hold" grpId="0" nodeType="withEffect">
                                  <p:stCondLst>
                                    <p:cond delay="0"/>
                                  </p:stCondLst>
                                  <p:childTnLst>
                                    <p:set>
                                      <p:cBhvr>
                                        <p:cTn id="17" dur="1" fill="hold">
                                          <p:stCondLst>
                                            <p:cond delay="0"/>
                                          </p:stCondLst>
                                        </p:cTn>
                                        <p:tgtEl>
                                          <p:spTgt spid="8196">
                                            <p:txEl>
                                              <p:pRg st="3" end="3"/>
                                            </p:txEl>
                                          </p:spTgt>
                                        </p:tgtEl>
                                        <p:attrNameLst>
                                          <p:attrName>style.visibility</p:attrName>
                                        </p:attrNameLst>
                                      </p:cBhvr>
                                      <p:to>
                                        <p:strVal val="visible"/>
                                      </p:to>
                                    </p:set>
                                    <p:animEffect transition="in" filter="wheel(4)">
                                      <p:cBhvr>
                                        <p:cTn id="18" dur="500"/>
                                        <p:tgtEl>
                                          <p:spTgt spid="819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1"/>
          <p:cNvSpPr>
            <a:spLocks noGrp="1" noChangeArrowheads="1"/>
          </p:cNvSpPr>
          <p:nvPr>
            <p:ph type="title"/>
          </p:nvPr>
        </p:nvSpPr>
        <p:spPr>
          <a:xfrm>
            <a:off x="500034" y="357166"/>
            <a:ext cx="67564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Carte </a:t>
            </a:r>
            <a:r>
              <a:rPr lang="en-GB" sz="4100" dirty="0" err="1" smtClean="0">
                <a:solidFill>
                  <a:schemeClr val="bg2"/>
                </a:solidFill>
                <a:latin typeface="Gill Sans" pitchFamily="32" charset="0"/>
              </a:rPr>
              <a:t>Conceptuelle</a:t>
            </a:r>
            <a:endParaRPr lang="en-GB" sz="4100" dirty="0" smtClean="0">
              <a:solidFill>
                <a:schemeClr val="bg2"/>
              </a:solidFill>
              <a:latin typeface="Gill Sans" pitchFamily="32" charset="0"/>
            </a:endParaRPr>
          </a:p>
        </p:txBody>
      </p:sp>
      <p:sp>
        <p:nvSpPr>
          <p:cNvPr id="46084" name="Rectangle 2"/>
          <p:cNvSpPr>
            <a:spLocks noGrp="1" noChangeArrowheads="1"/>
          </p:cNvSpPr>
          <p:nvPr>
            <p:ph idx="1"/>
          </p:nvPr>
        </p:nvSpPr>
        <p:spPr>
          <a:xfrm>
            <a:off x="539750" y="1981200"/>
            <a:ext cx="8135938" cy="4376738"/>
          </a:xfrm>
        </p:spPr>
        <p:txBody>
          <a:bodyPr lIns="90000" tIns="46800" rIns="90000" bIns="46800"/>
          <a:lstStyle/>
          <a:p>
            <a:pPr marL="0" indent="0" eaLnBrk="1" hangingPunct="1">
              <a:lnSpc>
                <a:spcPct val="93000"/>
              </a:lnSpc>
              <a:spcBef>
                <a:spcPts val="800"/>
              </a:spcBef>
              <a:buClr>
                <a:srgbClr val="FFFF99"/>
              </a:buClr>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086B0A25-C8E4-4DE6-BD2A-358888541FF2}" type="slidenum">
              <a:rPr lang="fr-FR"/>
              <a:pPr algn="ctr">
                <a:defRPr/>
              </a:pPr>
              <a:t>40</a:t>
            </a:fld>
            <a:endParaRPr lang="fr-FR" dirty="0"/>
          </a:p>
        </p:txBody>
      </p:sp>
      <p:pic>
        <p:nvPicPr>
          <p:cNvPr id="5" name="Image 4" descr="Exemple.png"/>
          <p:cNvPicPr>
            <a:picLocks noChangeAspect="1"/>
          </p:cNvPicPr>
          <p:nvPr/>
        </p:nvPicPr>
        <p:blipFill>
          <a:blip r:embed="rId3" cstate="print"/>
          <a:stretch>
            <a:fillRect/>
          </a:stretch>
        </p:blipFill>
        <p:spPr>
          <a:xfrm>
            <a:off x="0" y="1484784"/>
            <a:ext cx="9144000" cy="4984116"/>
          </a:xfrm>
          <a:prstGeom prst="rect">
            <a:avLst/>
          </a:prstGeom>
        </p:spPr>
      </p:pic>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9" name="Rectangle 1"/>
          <p:cNvSpPr>
            <a:spLocks noGrp="1" noChangeArrowheads="1"/>
          </p:cNvSpPr>
          <p:nvPr>
            <p:ph type="title"/>
          </p:nvPr>
        </p:nvSpPr>
        <p:spPr>
          <a:xfrm>
            <a:off x="500034" y="285728"/>
            <a:ext cx="67564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L’aide</a:t>
            </a:r>
            <a:r>
              <a:rPr lang="en-GB" sz="4100" dirty="0" smtClean="0">
                <a:solidFill>
                  <a:schemeClr val="bg2"/>
                </a:solidFill>
                <a:latin typeface="Gill Sans" pitchFamily="32" charset="0"/>
              </a:rPr>
              <a:t> </a:t>
            </a:r>
            <a:r>
              <a:rPr lang="en-GB" sz="4100" dirty="0" err="1" smtClean="0">
                <a:solidFill>
                  <a:schemeClr val="bg2"/>
                </a:solidFill>
                <a:latin typeface="Gill Sans" pitchFamily="32" charset="0"/>
              </a:rPr>
              <a:t>métacognitive</a:t>
            </a:r>
            <a:endParaRPr lang="en-GB" sz="4100" dirty="0" smtClean="0">
              <a:solidFill>
                <a:schemeClr val="bg2"/>
              </a:solidFill>
              <a:latin typeface="Gill Sans" pitchFamily="32" charset="0"/>
            </a:endParaRPr>
          </a:p>
        </p:txBody>
      </p:sp>
      <p:sp>
        <p:nvSpPr>
          <p:cNvPr id="48131" name="Rectangle 2"/>
          <p:cNvSpPr>
            <a:spLocks noGrp="1" noChangeArrowheads="1"/>
          </p:cNvSpPr>
          <p:nvPr>
            <p:ph idx="1"/>
          </p:nvPr>
        </p:nvSpPr>
        <p:spPr>
          <a:xfrm>
            <a:off x="395288" y="2349500"/>
            <a:ext cx="8382000" cy="2159620"/>
          </a:xfrm>
        </p:spPr>
        <p:txBody>
          <a:bodyPr lIns="90000" tIns="46800" rIns="90000" bIns="46800"/>
          <a:lstStyle/>
          <a:p>
            <a:pPr marL="0" indent="0" eaLnBrk="1" hangingPunct="1">
              <a:lnSpc>
                <a:spcPct val="150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800" dirty="0" smtClean="0"/>
              <a:t>Les aides </a:t>
            </a:r>
            <a:r>
              <a:rPr lang="en-GB" sz="2800" dirty="0" err="1" smtClean="0"/>
              <a:t>métacognitives</a:t>
            </a:r>
            <a:r>
              <a:rPr lang="en-GB" sz="2800" dirty="0" smtClean="0"/>
              <a:t> </a:t>
            </a:r>
            <a:r>
              <a:rPr lang="en-GB" sz="2800" dirty="0" err="1" smtClean="0"/>
              <a:t>ont</a:t>
            </a:r>
            <a:r>
              <a:rPr lang="en-GB" sz="2800" dirty="0" smtClean="0"/>
              <a:t> pour objet de </a:t>
            </a:r>
            <a:r>
              <a:rPr lang="en-GB" sz="2800" dirty="0" err="1" smtClean="0"/>
              <a:t>déclencher</a:t>
            </a:r>
            <a:r>
              <a:rPr lang="en-GB" sz="2800" dirty="0" smtClean="0"/>
              <a:t> chez </a:t>
            </a:r>
            <a:r>
              <a:rPr lang="en-GB" sz="2800" dirty="0" err="1" smtClean="0"/>
              <a:t>l'apprenant</a:t>
            </a:r>
            <a:r>
              <a:rPr lang="en-GB" sz="2800" dirty="0" smtClean="0"/>
              <a:t> </a:t>
            </a:r>
            <a:r>
              <a:rPr lang="en-GB" sz="2800" dirty="0" err="1" smtClean="0"/>
              <a:t>une</a:t>
            </a:r>
            <a:r>
              <a:rPr lang="en-GB" sz="2800" dirty="0" smtClean="0"/>
              <a:t> attitude </a:t>
            </a:r>
            <a:r>
              <a:rPr lang="en-GB" sz="2800" dirty="0" err="1" smtClean="0"/>
              <a:t>réflexive</a:t>
            </a:r>
            <a:r>
              <a:rPr lang="en-GB" sz="2800" dirty="0" smtClean="0"/>
              <a:t> par rapport à </a:t>
            </a:r>
            <a:r>
              <a:rPr lang="en-GB" sz="2800" dirty="0" err="1" smtClean="0"/>
              <a:t>sa</a:t>
            </a:r>
            <a:r>
              <a:rPr lang="en-GB" sz="2800" dirty="0" smtClean="0"/>
              <a:t> </a:t>
            </a:r>
            <a:r>
              <a:rPr lang="en-GB" sz="2800" dirty="0" err="1" smtClean="0"/>
              <a:t>manière</a:t>
            </a:r>
            <a:r>
              <a:rPr lang="en-GB" sz="2800" dirty="0" smtClean="0"/>
              <a:t> </a:t>
            </a:r>
            <a:r>
              <a:rPr lang="en-GB" sz="2800" dirty="0" err="1" smtClean="0"/>
              <a:t>d'apprendre</a:t>
            </a:r>
            <a:r>
              <a:rPr lang="en-GB" sz="2800" dirty="0" smtClean="0"/>
              <a:t>.</a:t>
            </a:r>
            <a:endParaRPr lang="en-GB" sz="2800" dirty="0" smtClean="0"/>
          </a:p>
        </p:txBody>
      </p:sp>
      <p:sp>
        <p:nvSpPr>
          <p:cNvPr id="45058" name="Espace réservé du numéro de diapositive 4"/>
          <p:cNvSpPr>
            <a:spLocks noGrp="1"/>
          </p:cNvSpPr>
          <p:nvPr>
            <p:ph type="sldNum" sz="quarter" idx="12"/>
          </p:nvPr>
        </p:nvSpPr>
        <p:spPr/>
        <p:txBody>
          <a:bodyPr/>
          <a:lstStyle/>
          <a:p>
            <a:pPr>
              <a:defRPr/>
            </a:pPr>
            <a:fld id="{4680E501-E175-466F-B311-DAC0C557827D}" type="slidenum">
              <a:rPr lang="en-US"/>
              <a:pPr>
                <a:defRPr/>
              </a:pPr>
              <a:t>41</a:t>
            </a:fld>
            <a:endParaRPr lang="en-US"/>
          </a:p>
        </p:txBody>
      </p:sp>
      <p:sp>
        <p:nvSpPr>
          <p:cNvPr id="6" name="Ellipse 5"/>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8A818F0B-8689-4A06-8790-DA63CAB08A7E}" type="slidenum">
              <a:rPr lang="fr-FR"/>
              <a:pPr algn="ctr">
                <a:defRPr/>
              </a:pPr>
              <a:t>41</a:t>
            </a:fld>
            <a:endParaRPr lang="fr-FR" dirty="0"/>
          </a:p>
        </p:txBody>
      </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1"/>
          <p:cNvSpPr>
            <a:spLocks noGrp="1" noChangeArrowheads="1"/>
          </p:cNvSpPr>
          <p:nvPr>
            <p:ph type="title"/>
          </p:nvPr>
        </p:nvSpPr>
        <p:spPr>
          <a:xfrm>
            <a:off x="500034" y="357166"/>
            <a:ext cx="67564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err="1" smtClean="0">
                <a:solidFill>
                  <a:schemeClr val="bg2"/>
                </a:solidFill>
                <a:latin typeface="Gill Sans" pitchFamily="32" charset="0"/>
              </a:rPr>
              <a:t>L’aide</a:t>
            </a:r>
            <a:r>
              <a:rPr lang="en-GB" sz="4100" dirty="0" smtClean="0">
                <a:solidFill>
                  <a:schemeClr val="bg2"/>
                </a:solidFill>
                <a:latin typeface="Gill Sans" pitchFamily="32" charset="0"/>
              </a:rPr>
              <a:t> </a:t>
            </a:r>
            <a:r>
              <a:rPr lang="en-GB" sz="4100" dirty="0" err="1" smtClean="0">
                <a:solidFill>
                  <a:schemeClr val="bg2"/>
                </a:solidFill>
                <a:latin typeface="Gill Sans" pitchFamily="32" charset="0"/>
              </a:rPr>
              <a:t>métacognitive</a:t>
            </a:r>
            <a:endParaRPr lang="en-GB" sz="4100" dirty="0" smtClean="0">
              <a:solidFill>
                <a:schemeClr val="bg2"/>
              </a:solidFill>
              <a:latin typeface="Gill Sans" pitchFamily="32" charset="0"/>
            </a:endParaRPr>
          </a:p>
        </p:txBody>
      </p:sp>
      <p:sp>
        <p:nvSpPr>
          <p:cNvPr id="46084" name="Rectangle 2"/>
          <p:cNvSpPr>
            <a:spLocks noGrp="1" noChangeArrowheads="1"/>
          </p:cNvSpPr>
          <p:nvPr>
            <p:ph idx="1"/>
          </p:nvPr>
        </p:nvSpPr>
        <p:spPr>
          <a:xfrm>
            <a:off x="539750" y="1981200"/>
            <a:ext cx="8135938" cy="4376738"/>
          </a:xfrm>
        </p:spPr>
        <p:txBody>
          <a:bodyPr lIns="90000" tIns="46800" rIns="90000" bIns="46800"/>
          <a:lstStyle/>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800" dirty="0" smtClean="0"/>
              <a:t>Il </a:t>
            </a:r>
            <a:r>
              <a:rPr lang="en-GB" sz="2800" dirty="0" err="1" smtClean="0"/>
              <a:t>s’agit</a:t>
            </a:r>
            <a:r>
              <a:rPr lang="en-GB" sz="2800" dirty="0" smtClean="0"/>
              <a:t>, </a:t>
            </a:r>
            <a:r>
              <a:rPr lang="en-GB" sz="2800" dirty="0" smtClean="0"/>
              <a:t>par </a:t>
            </a:r>
            <a:r>
              <a:rPr lang="en-GB" sz="2800" dirty="0" err="1" smtClean="0"/>
              <a:t>exemple</a:t>
            </a:r>
            <a:r>
              <a:rPr lang="en-GB" sz="2800" dirty="0" smtClean="0"/>
              <a:t>, </a:t>
            </a:r>
            <a:r>
              <a:rPr lang="en-GB" sz="2800" dirty="0" err="1" smtClean="0"/>
              <a:t>d’amener</a:t>
            </a:r>
            <a:r>
              <a:rPr lang="en-GB" sz="2800" dirty="0" smtClean="0"/>
              <a:t> </a:t>
            </a:r>
            <a:r>
              <a:rPr lang="en-GB" sz="2800" dirty="0" err="1" smtClean="0"/>
              <a:t>l'apprenant</a:t>
            </a:r>
            <a:r>
              <a:rPr lang="en-GB" sz="2800" dirty="0" smtClean="0"/>
              <a:t> :</a:t>
            </a:r>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a:p>
            <a:pPr marL="444500" lvl="1" indent="-180975" eaLnBrk="1" hangingPunct="1">
              <a:lnSpc>
                <a:spcPct val="93000"/>
              </a:lnSpc>
              <a:spcBef>
                <a:spcPts val="8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400" dirty="0" smtClean="0"/>
              <a:t>A </a:t>
            </a:r>
            <a:r>
              <a:rPr lang="en-GB" sz="2400" dirty="0" err="1" smtClean="0"/>
              <a:t>critiquer</a:t>
            </a:r>
            <a:r>
              <a:rPr lang="en-GB" sz="2400" dirty="0" smtClean="0"/>
              <a:t> </a:t>
            </a:r>
            <a:r>
              <a:rPr lang="en-GB" sz="2400" dirty="0" err="1" smtClean="0"/>
              <a:t>ses</a:t>
            </a:r>
            <a:r>
              <a:rPr lang="en-GB" sz="2400" dirty="0" smtClean="0"/>
              <a:t> </a:t>
            </a:r>
            <a:r>
              <a:rPr lang="en-GB" sz="2400" dirty="0" err="1" smtClean="0"/>
              <a:t>propres</a:t>
            </a:r>
            <a:r>
              <a:rPr lang="en-GB" sz="2400" dirty="0" smtClean="0"/>
              <a:t> productions,</a:t>
            </a:r>
          </a:p>
          <a:p>
            <a:pPr marL="444500" lvl="1" indent="-180975" eaLnBrk="1" hangingPunct="1">
              <a:lnSpc>
                <a:spcPct val="93000"/>
              </a:lnSpc>
              <a:spcBef>
                <a:spcPts val="8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400" dirty="0" smtClean="0"/>
              <a:t>A </a:t>
            </a:r>
            <a:r>
              <a:rPr lang="en-GB" sz="2400" dirty="0" err="1" smtClean="0"/>
              <a:t>s’interroger</a:t>
            </a:r>
            <a:r>
              <a:rPr lang="en-GB" sz="2400" dirty="0" smtClean="0"/>
              <a:t> </a:t>
            </a:r>
            <a:r>
              <a:rPr lang="en-GB" sz="2400" dirty="0" err="1" smtClean="0"/>
              <a:t>sur</a:t>
            </a:r>
            <a:r>
              <a:rPr lang="en-GB" sz="2400" dirty="0" smtClean="0"/>
              <a:t> </a:t>
            </a:r>
            <a:r>
              <a:rPr lang="en-GB" sz="2400" dirty="0" err="1" smtClean="0"/>
              <a:t>sa</a:t>
            </a:r>
            <a:r>
              <a:rPr lang="en-GB" sz="2400" dirty="0" smtClean="0"/>
              <a:t> </a:t>
            </a:r>
            <a:r>
              <a:rPr lang="en-GB" sz="2400" dirty="0" err="1" smtClean="0"/>
              <a:t>manière</a:t>
            </a:r>
            <a:r>
              <a:rPr lang="en-GB" sz="2400" dirty="0" smtClean="0"/>
              <a:t> </a:t>
            </a:r>
            <a:r>
              <a:rPr lang="en-GB" sz="2400" dirty="0" err="1" smtClean="0"/>
              <a:t>d'apprendre</a:t>
            </a:r>
            <a:r>
              <a:rPr lang="en-GB" sz="2400" dirty="0" smtClean="0"/>
              <a:t> en </a:t>
            </a:r>
            <a:r>
              <a:rPr lang="en-GB" sz="2400" dirty="0" err="1" smtClean="0"/>
              <a:t>analysant</a:t>
            </a:r>
            <a:r>
              <a:rPr lang="en-GB" sz="2400" dirty="0" smtClean="0"/>
              <a:t> les traces de son </a:t>
            </a:r>
            <a:r>
              <a:rPr lang="en-GB" sz="2400" dirty="0" err="1" smtClean="0"/>
              <a:t>propre</a:t>
            </a:r>
            <a:r>
              <a:rPr lang="en-GB" sz="2400" dirty="0" smtClean="0"/>
              <a:t> </a:t>
            </a:r>
            <a:r>
              <a:rPr lang="en-GB" sz="2400" dirty="0" err="1" smtClean="0"/>
              <a:t>cheminement</a:t>
            </a:r>
            <a:r>
              <a:rPr lang="en-GB" sz="2400" dirty="0" smtClean="0"/>
              <a:t> (ex. journal </a:t>
            </a:r>
            <a:r>
              <a:rPr lang="en-GB" sz="2400" dirty="0" err="1" smtClean="0"/>
              <a:t>d’apprentissage</a:t>
            </a:r>
            <a:r>
              <a:rPr lang="en-GB" sz="2400" dirty="0" smtClean="0"/>
              <a:t>),</a:t>
            </a:r>
          </a:p>
          <a:p>
            <a:pPr marL="444500" lvl="1" indent="-180975" eaLnBrk="1" hangingPunct="1">
              <a:lnSpc>
                <a:spcPct val="93000"/>
              </a:lnSpc>
              <a:spcBef>
                <a:spcPts val="800"/>
              </a:spcBef>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400" dirty="0" smtClean="0"/>
              <a:t>A </a:t>
            </a:r>
            <a:r>
              <a:rPr lang="en-GB" sz="2400" dirty="0" err="1" smtClean="0"/>
              <a:t>prendre</a:t>
            </a:r>
            <a:r>
              <a:rPr lang="en-GB" sz="2400" dirty="0" smtClean="0"/>
              <a:t> des notes en </a:t>
            </a:r>
            <a:r>
              <a:rPr lang="en-GB" sz="2400" dirty="0" err="1" smtClean="0"/>
              <a:t>cours</a:t>
            </a:r>
            <a:r>
              <a:rPr lang="en-GB" sz="2400" dirty="0" smtClean="0"/>
              <a:t> </a:t>
            </a:r>
            <a:r>
              <a:rPr lang="en-GB" sz="2400" dirty="0" err="1" smtClean="0"/>
              <a:t>d'apprentissage</a:t>
            </a:r>
            <a:r>
              <a:rPr lang="en-GB" sz="2400" dirty="0" smtClean="0"/>
              <a:t> </a:t>
            </a:r>
            <a:r>
              <a:rPr lang="en-GB" sz="2400" dirty="0" err="1" smtClean="0"/>
              <a:t>puis</a:t>
            </a:r>
            <a:r>
              <a:rPr lang="en-GB" sz="2400" dirty="0" smtClean="0"/>
              <a:t> à </a:t>
            </a:r>
            <a:r>
              <a:rPr lang="en-GB" sz="2400" dirty="0" err="1" smtClean="0"/>
              <a:t>évaluer</a:t>
            </a:r>
            <a:r>
              <a:rPr lang="en-GB" sz="2400" dirty="0" smtClean="0"/>
              <a:t> </a:t>
            </a:r>
            <a:r>
              <a:rPr lang="en-GB" sz="2400" dirty="0" err="1" smtClean="0"/>
              <a:t>leur</a:t>
            </a:r>
            <a:r>
              <a:rPr lang="en-GB" sz="2400" dirty="0" smtClean="0"/>
              <a:t> pertinence au moment de </a:t>
            </a:r>
            <a:r>
              <a:rPr lang="en-GB" sz="2400" dirty="0" err="1" smtClean="0"/>
              <a:t>répondre</a:t>
            </a:r>
            <a:r>
              <a:rPr lang="en-GB" sz="2400" dirty="0" smtClean="0"/>
              <a:t> à des questions, etc.</a:t>
            </a:r>
          </a:p>
          <a:p>
            <a:pPr marL="0" indent="0" eaLnBrk="1" hangingPunct="1">
              <a:lnSpc>
                <a:spcPct val="93000"/>
              </a:lnSpc>
              <a:spcBef>
                <a:spcPts val="800"/>
              </a:spcBef>
              <a:buClr>
                <a:srgbClr val="FFFF99"/>
              </a:buClr>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086B0A25-C8E4-4DE6-BD2A-358888541FF2}" type="slidenum">
              <a:rPr lang="fr-FR"/>
              <a:pPr algn="ctr">
                <a:defRPr/>
              </a:pPr>
              <a:t>42</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46084">
                                            <p:txEl>
                                              <p:pRg st="0" end="0"/>
                                            </p:txEl>
                                          </p:spTgt>
                                        </p:tgtEl>
                                        <p:attrNameLst>
                                          <p:attrName>style.visibility</p:attrName>
                                        </p:attrNameLst>
                                      </p:cBhvr>
                                      <p:to>
                                        <p:strVal val="visible"/>
                                      </p:to>
                                    </p:set>
                                    <p:animEffect transition="in" filter="wheel(4)">
                                      <p:cBhvr>
                                        <p:cTn id="7" dur="500"/>
                                        <p:tgtEl>
                                          <p:spTgt spid="4608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46084">
                                            <p:txEl>
                                              <p:pRg st="2" end="2"/>
                                            </p:txEl>
                                          </p:spTgt>
                                        </p:tgtEl>
                                        <p:attrNameLst>
                                          <p:attrName>style.visibility</p:attrName>
                                        </p:attrNameLst>
                                      </p:cBhvr>
                                      <p:to>
                                        <p:strVal val="visible"/>
                                      </p:to>
                                    </p:set>
                                    <p:animEffect transition="in" filter="wheel(4)">
                                      <p:cBhvr>
                                        <p:cTn id="12" dur="500"/>
                                        <p:tgtEl>
                                          <p:spTgt spid="4608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46084">
                                            <p:txEl>
                                              <p:pRg st="3" end="3"/>
                                            </p:txEl>
                                          </p:spTgt>
                                        </p:tgtEl>
                                        <p:attrNameLst>
                                          <p:attrName>style.visibility</p:attrName>
                                        </p:attrNameLst>
                                      </p:cBhvr>
                                      <p:to>
                                        <p:strVal val="visible"/>
                                      </p:to>
                                    </p:set>
                                    <p:animEffect transition="in" filter="wheel(4)">
                                      <p:cBhvr>
                                        <p:cTn id="17" dur="500"/>
                                        <p:tgtEl>
                                          <p:spTgt spid="4608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46084">
                                            <p:txEl>
                                              <p:pRg st="4" end="4"/>
                                            </p:txEl>
                                          </p:spTgt>
                                        </p:tgtEl>
                                        <p:attrNameLst>
                                          <p:attrName>style.visibility</p:attrName>
                                        </p:attrNameLst>
                                      </p:cBhvr>
                                      <p:to>
                                        <p:strVal val="visible"/>
                                      </p:to>
                                    </p:set>
                                    <p:animEffect transition="in" filter="wheel(4)">
                                      <p:cBhvr>
                                        <p:cTn id="22" dur="500"/>
                                        <p:tgtEl>
                                          <p:spTgt spid="4608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build="p"/>
    </p:bldLst>
  </p:timing>
</p:sld>
</file>

<file path=ppt/slides/slide4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3" name="Rectangle 1"/>
          <p:cNvSpPr>
            <a:spLocks noGrp="1" noChangeArrowheads="1"/>
          </p:cNvSpPr>
          <p:nvPr>
            <p:ph type="title"/>
          </p:nvPr>
        </p:nvSpPr>
        <p:spPr>
          <a:xfrm>
            <a:off x="899592" y="357166"/>
            <a:ext cx="6756400" cy="788987"/>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100" dirty="0" smtClean="0">
                <a:solidFill>
                  <a:schemeClr val="bg2"/>
                </a:solidFill>
                <a:latin typeface="Gill Sans" pitchFamily="32" charset="0"/>
              </a:rPr>
              <a:t>Aides </a:t>
            </a:r>
            <a:r>
              <a:rPr lang="en-GB" sz="4100" dirty="0" err="1" smtClean="0">
                <a:solidFill>
                  <a:schemeClr val="bg2"/>
                </a:solidFill>
                <a:latin typeface="Gill Sans" pitchFamily="32" charset="0"/>
              </a:rPr>
              <a:t>MétaCognitives</a:t>
            </a:r>
            <a:endParaRPr lang="en-GB" sz="4100" dirty="0" smtClean="0">
              <a:solidFill>
                <a:schemeClr val="bg2"/>
              </a:solidFill>
              <a:latin typeface="Gill Sans" pitchFamily="32" charset="0"/>
            </a:endParaRPr>
          </a:p>
        </p:txBody>
      </p:sp>
      <p:sp>
        <p:nvSpPr>
          <p:cNvPr id="46084" name="Rectangle 2"/>
          <p:cNvSpPr>
            <a:spLocks noGrp="1" noChangeArrowheads="1"/>
          </p:cNvSpPr>
          <p:nvPr>
            <p:ph idx="1"/>
          </p:nvPr>
        </p:nvSpPr>
        <p:spPr>
          <a:xfrm>
            <a:off x="539750" y="1981200"/>
            <a:ext cx="8135938" cy="4376738"/>
          </a:xfrm>
        </p:spPr>
        <p:txBody>
          <a:bodyPr lIns="90000" tIns="46800" rIns="90000" bIns="46800"/>
          <a:lstStyle/>
          <a:p>
            <a:pPr marL="0" indent="0" eaLnBrk="1" hangingPunct="1">
              <a:lnSpc>
                <a:spcPct val="93000"/>
              </a:lnSpc>
              <a:spcBef>
                <a:spcPts val="800"/>
              </a:spcBef>
              <a:buClr>
                <a:srgbClr val="FFFF99"/>
              </a:buClr>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a:p>
            <a:pPr marL="0" indent="0" eaLnBrk="1" hangingPunct="1">
              <a:lnSpc>
                <a:spcPct val="93000"/>
              </a:lnSpc>
              <a:buFont typeface="Wingdings" pitchFamily="2" charset="2"/>
              <a:buNone/>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smtClean="0"/>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086B0A25-C8E4-4DE6-BD2A-358888541FF2}" type="slidenum">
              <a:rPr lang="fr-FR"/>
              <a:pPr algn="ctr">
                <a:defRPr/>
              </a:pPr>
              <a:t>43</a:t>
            </a:fld>
            <a:endParaRPr lang="fr-FR" dirty="0"/>
          </a:p>
        </p:txBody>
      </p:sp>
      <p:pic>
        <p:nvPicPr>
          <p:cNvPr id="6" name="Image 5" descr="Esprit-Critique.jpg"/>
          <p:cNvPicPr>
            <a:picLocks noChangeAspect="1"/>
          </p:cNvPicPr>
          <p:nvPr/>
        </p:nvPicPr>
        <p:blipFill>
          <a:blip r:embed="rId3" cstate="print"/>
          <a:stretch>
            <a:fillRect/>
          </a:stretch>
        </p:blipFill>
        <p:spPr>
          <a:xfrm>
            <a:off x="1403648" y="1484788"/>
            <a:ext cx="5652000" cy="5263425"/>
          </a:xfrm>
          <a:prstGeom prst="rect">
            <a:avLst/>
          </a:prstGeom>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9" name="Rectangle 1"/>
          <p:cNvSpPr>
            <a:spLocks noGrp="1" noChangeArrowheads="1"/>
          </p:cNvSpPr>
          <p:nvPr>
            <p:ph type="title"/>
          </p:nvPr>
        </p:nvSpPr>
        <p:spPr>
          <a:xfrm>
            <a:off x="142844" y="285728"/>
            <a:ext cx="8664575" cy="1066800"/>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err="1" smtClean="0">
                <a:solidFill>
                  <a:schemeClr val="bg2"/>
                </a:solidFill>
                <a:latin typeface="Gill Sans" pitchFamily="32" charset="0"/>
              </a:rPr>
              <a:t>Caractéristiques</a:t>
            </a:r>
            <a:r>
              <a:rPr lang="en-GB" dirty="0" smtClean="0">
                <a:solidFill>
                  <a:schemeClr val="bg2"/>
                </a:solidFill>
                <a:latin typeface="Gill Sans" pitchFamily="32" charset="0"/>
              </a:rPr>
              <a:t> </a:t>
            </a:r>
            <a:r>
              <a:rPr lang="en-GB" dirty="0" err="1" smtClean="0">
                <a:solidFill>
                  <a:schemeClr val="bg2"/>
                </a:solidFill>
                <a:latin typeface="Gill Sans" pitchFamily="32" charset="0"/>
              </a:rPr>
              <a:t>fondamentales</a:t>
            </a:r>
            <a:endParaRPr lang="en-GB" dirty="0" smtClean="0">
              <a:solidFill>
                <a:schemeClr val="bg2"/>
              </a:solidFill>
              <a:latin typeface="Gill Sans" pitchFamily="32" charset="0"/>
            </a:endParaRPr>
          </a:p>
        </p:txBody>
      </p:sp>
      <p:sp>
        <p:nvSpPr>
          <p:cNvPr id="9218" name="Espace réservé du numéro de diapositive 4"/>
          <p:cNvSpPr>
            <a:spLocks noGrp="1"/>
          </p:cNvSpPr>
          <p:nvPr>
            <p:ph type="sldNum" sz="quarter" idx="12"/>
          </p:nvPr>
        </p:nvSpPr>
        <p:spPr/>
        <p:txBody>
          <a:bodyPr/>
          <a:lstStyle/>
          <a:p>
            <a:pPr>
              <a:defRPr/>
            </a:pPr>
            <a:fld id="{761A6A69-1065-4D96-AB2A-12DD57583013}" type="slidenum">
              <a:rPr lang="en-US"/>
              <a:pPr>
                <a:defRPr/>
              </a:pPr>
              <a:t>5</a:t>
            </a:fld>
            <a:endParaRPr lang="en-US"/>
          </a:p>
        </p:txBody>
      </p:sp>
      <p:grpSp>
        <p:nvGrpSpPr>
          <p:cNvPr id="2" name="Group 9"/>
          <p:cNvGrpSpPr>
            <a:grpSpLocks/>
          </p:cNvGrpSpPr>
          <p:nvPr/>
        </p:nvGrpSpPr>
        <p:grpSpPr bwMode="auto">
          <a:xfrm>
            <a:off x="357188" y="2071688"/>
            <a:ext cx="8305800" cy="2017712"/>
            <a:chOff x="52" y="1344"/>
            <a:chExt cx="5520" cy="1104"/>
          </a:xfrm>
        </p:grpSpPr>
        <p:sp>
          <p:nvSpPr>
            <p:cNvPr id="12295" name="AutoShape 10"/>
            <p:cNvSpPr>
              <a:spLocks noChangeArrowheads="1"/>
            </p:cNvSpPr>
            <p:nvPr/>
          </p:nvSpPr>
          <p:spPr bwMode="auto">
            <a:xfrm>
              <a:off x="52" y="1344"/>
              <a:ext cx="5520" cy="1104"/>
            </a:xfrm>
            <a:prstGeom prst="roundRect">
              <a:avLst>
                <a:gd name="adj" fmla="val 88"/>
              </a:avLst>
            </a:prstGeom>
            <a:noFill/>
            <a:ln w="9525">
              <a:noFill/>
              <a:round/>
              <a:headEnd/>
              <a:tailEnd/>
            </a:ln>
          </p:spPr>
          <p:txBody>
            <a:bodyPr wrap="none" anchor="ctr"/>
            <a:lstStyle/>
            <a:p>
              <a:endParaRPr lang="fr-FR"/>
            </a:p>
          </p:txBody>
        </p:sp>
        <p:sp>
          <p:nvSpPr>
            <p:cNvPr id="12296" name="Text Box 11"/>
            <p:cNvSpPr txBox="1">
              <a:spLocks noChangeArrowheads="1"/>
            </p:cNvSpPr>
            <p:nvPr/>
          </p:nvSpPr>
          <p:spPr bwMode="auto">
            <a:xfrm>
              <a:off x="52" y="1344"/>
              <a:ext cx="5520" cy="771"/>
            </a:xfrm>
            <a:prstGeom prst="rect">
              <a:avLst/>
            </a:prstGeom>
            <a:noFill/>
            <a:ln w="9525">
              <a:noFill/>
              <a:miter lim="800000"/>
              <a:headEnd/>
              <a:tailEnd/>
            </a:ln>
          </p:spPr>
          <p:txBody>
            <a:bodyPr lIns="92160" tIns="46080" rIns="92160" bIns="46080">
              <a:spAutoFit/>
            </a:bodyPr>
            <a:lstStyle/>
            <a:p>
              <a:pPr algn="just" eaLnBrk="1" hangingPunct="1">
                <a:lnSpc>
                  <a:spcPts val="3500"/>
                </a:lnSpc>
                <a:spcBef>
                  <a:spcPts val="800"/>
                </a:spcBef>
                <a:buClr>
                  <a:srgbClr val="FFFF99"/>
                </a:buClr>
                <a:buSzPct val="80000"/>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800">
                  <a:solidFill>
                    <a:schemeClr val="tx1"/>
                  </a:solidFill>
                  <a:latin typeface="Arial" charset="0"/>
                </a:rPr>
                <a:t>Pour être qualifié de modulaire, un ensemble de situations d’apprentissage doit avoir trois caractéristiques fondamentales :</a:t>
              </a:r>
            </a:p>
          </p:txBody>
        </p:sp>
      </p:grpSp>
      <p:sp>
        <p:nvSpPr>
          <p:cNvPr id="10" name="Ellipse 9"/>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C13B974F-F296-4255-8C41-E528C1224AF1}" type="slidenum">
              <a:rPr lang="fr-FR"/>
              <a:pPr algn="ctr">
                <a:defRPr/>
              </a:pPr>
              <a:t>5</a:t>
            </a:fld>
            <a:endParaRPr lang="fr-FR" dirty="0"/>
          </a:p>
        </p:txBody>
      </p:sp>
      <p:sp>
        <p:nvSpPr>
          <p:cNvPr id="11" name="ZoneTexte 10"/>
          <p:cNvSpPr txBox="1">
            <a:spLocks noChangeArrowheads="1"/>
          </p:cNvSpPr>
          <p:nvPr/>
        </p:nvSpPr>
        <p:spPr bwMode="auto">
          <a:xfrm>
            <a:off x="1071563" y="4143375"/>
            <a:ext cx="4813300" cy="1639888"/>
          </a:xfrm>
          <a:prstGeom prst="rect">
            <a:avLst/>
          </a:prstGeom>
          <a:noFill/>
          <a:ln w="9525">
            <a:noFill/>
            <a:miter lim="800000"/>
            <a:headEnd/>
            <a:tailEnd/>
          </a:ln>
        </p:spPr>
        <p:txBody>
          <a:bodyPr wrap="none">
            <a:spAutoFit/>
          </a:bodyPr>
          <a:lstStyle/>
          <a:p>
            <a:pPr eaLnBrk="1" hangingPunct="1">
              <a:lnSpc>
                <a:spcPct val="93000"/>
              </a:lnSpc>
              <a:spcBef>
                <a:spcPct val="20000"/>
              </a:spcBef>
              <a:buClr>
                <a:schemeClr val="bg2"/>
              </a:buClr>
              <a:buSzPct val="75000"/>
              <a:buFont typeface="Wingdings"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rPr>
              <a:t> </a:t>
            </a:r>
            <a:r>
              <a:rPr lang="en-GB">
                <a:solidFill>
                  <a:schemeClr val="tx1"/>
                </a:solidFill>
                <a:latin typeface="Arial" charset="0"/>
                <a:cs typeface="Arial" charset="0"/>
              </a:rPr>
              <a:t>L’autonomie ou indépendance</a:t>
            </a:r>
          </a:p>
          <a:p>
            <a:pPr eaLnBrk="1" hangingPunct="1">
              <a:lnSpc>
                <a:spcPct val="93000"/>
              </a:lnSpc>
              <a:spcBef>
                <a:spcPct val="20000"/>
              </a:spcBef>
              <a:buClr>
                <a:schemeClr val="bg2"/>
              </a:buClr>
              <a:buSzPct val="75000"/>
              <a:buFont typeface="Wingdings"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latin typeface="Arial" charset="0"/>
                <a:cs typeface="Arial" charset="0"/>
              </a:rPr>
              <a:t> La polyvalence ou ré-utilisabilité</a:t>
            </a:r>
          </a:p>
          <a:p>
            <a:pPr eaLnBrk="1" hangingPunct="1">
              <a:lnSpc>
                <a:spcPct val="93000"/>
              </a:lnSpc>
              <a:spcBef>
                <a:spcPct val="20000"/>
              </a:spcBef>
              <a:buClr>
                <a:schemeClr val="bg2"/>
              </a:buClr>
              <a:buSzPct val="75000"/>
              <a:buFont typeface="Wingdings" pitchFamily="2" charset="2"/>
              <a:buChar char="n"/>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solidFill>
                  <a:schemeClr val="tx1"/>
                </a:solidFill>
                <a:latin typeface="Arial" charset="0"/>
                <a:cs typeface="Arial" charset="0"/>
              </a:rPr>
              <a:t> La cohérence</a:t>
            </a:r>
            <a:endParaRPr lang="fr-FR"/>
          </a:p>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fr-F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wheel(4)">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1">
                                            <p:txEl>
                                              <p:pRg st="1" end="1"/>
                                            </p:txEl>
                                          </p:spTgt>
                                        </p:tgtEl>
                                        <p:attrNameLst>
                                          <p:attrName>style.visibility</p:attrName>
                                        </p:attrNameLst>
                                      </p:cBhvr>
                                      <p:to>
                                        <p:strVal val="visible"/>
                                      </p:to>
                                    </p:set>
                                    <p:animEffect transition="in" filter="wheel(4)">
                                      <p:cBhvr>
                                        <p:cTn id="17" dur="500"/>
                                        <p:tgtEl>
                                          <p:spTgt spid="11">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11">
                                            <p:txEl>
                                              <p:pRg st="2" end="2"/>
                                            </p:txEl>
                                          </p:spTgt>
                                        </p:tgtEl>
                                        <p:attrNameLst>
                                          <p:attrName>style.visibility</p:attrName>
                                        </p:attrNameLst>
                                      </p:cBhvr>
                                      <p:to>
                                        <p:strVal val="visible"/>
                                      </p:to>
                                    </p:set>
                                    <p:animEffect transition="in" filter="wheel(4)">
                                      <p:cBhvr>
                                        <p:cTn id="22" dur="500"/>
                                        <p:tgtEl>
                                          <p:spTgt spid="1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3" name="Rectangle 1"/>
          <p:cNvSpPr>
            <a:spLocks noGrp="1" noChangeArrowheads="1"/>
          </p:cNvSpPr>
          <p:nvPr>
            <p:ph type="title"/>
          </p:nvPr>
        </p:nvSpPr>
        <p:spPr>
          <a:xfrm>
            <a:off x="285720" y="285728"/>
            <a:ext cx="7772400" cy="936625"/>
          </a:xfrm>
        </p:spPr>
        <p:txBody>
          <a:bodyPr lIns="90000" tIns="46800" rIns="90000" bIns="46800" anchor="t">
            <a:normAutofit fontScale="90000"/>
          </a:bodyPr>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Les </a:t>
            </a:r>
            <a:r>
              <a:rPr lang="en-GB" dirty="0" err="1" smtClean="0">
                <a:solidFill>
                  <a:schemeClr val="bg2"/>
                </a:solidFill>
                <a:latin typeface="Gill Sans" pitchFamily="32" charset="0"/>
              </a:rPr>
              <a:t>constituants</a:t>
            </a:r>
            <a:r>
              <a:rPr lang="en-GB" dirty="0" smtClean="0">
                <a:solidFill>
                  <a:schemeClr val="bg2"/>
                </a:solidFill>
                <a:latin typeface="Gill Sans" pitchFamily="32" charset="0"/>
              </a:rPr>
              <a:t> d’un module</a:t>
            </a:r>
          </a:p>
        </p:txBody>
      </p:sp>
      <p:sp>
        <p:nvSpPr>
          <p:cNvPr id="10244" name="Rectangle 2"/>
          <p:cNvSpPr>
            <a:spLocks noGrp="1" noChangeArrowheads="1"/>
          </p:cNvSpPr>
          <p:nvPr>
            <p:ph idx="1"/>
          </p:nvPr>
        </p:nvSpPr>
        <p:spPr>
          <a:xfrm>
            <a:off x="684213" y="1785938"/>
            <a:ext cx="7848600" cy="4667250"/>
          </a:xfrm>
        </p:spPr>
        <p:txBody>
          <a:bodyPr lIns="90000" tIns="46800" rIns="90000" bIns="46800">
            <a:noAutofit/>
          </a:bodyPr>
          <a:lstStyle/>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Le </a:t>
            </a:r>
            <a:r>
              <a:rPr lang="en-GB" b="1" smtClean="0">
                <a:solidFill>
                  <a:srgbClr val="E88651"/>
                </a:solidFill>
              </a:rPr>
              <a:t>système d’entrée</a:t>
            </a:r>
            <a:r>
              <a:rPr lang="en-GB" smtClean="0"/>
              <a:t>, qui prend en charge la gestion des flux d’apprenants à l’entrée du module</a:t>
            </a:r>
            <a:br>
              <a:rPr lang="en-GB" smtClean="0"/>
            </a:br>
            <a:endParaRPr lang="en-GB" smtClean="0"/>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Le </a:t>
            </a:r>
            <a:r>
              <a:rPr lang="en-GB" b="1" smtClean="0">
                <a:solidFill>
                  <a:srgbClr val="E88651"/>
                </a:solidFill>
              </a:rPr>
              <a:t>système d’apprentissage</a:t>
            </a:r>
            <a:r>
              <a:rPr lang="en-GB" smtClean="0"/>
              <a:t>, qui contient les activités d’apprentissage</a:t>
            </a:r>
            <a:br>
              <a:rPr lang="en-GB" smtClean="0"/>
            </a:br>
            <a:endParaRPr lang="en-GB" smtClean="0"/>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mtClean="0"/>
              <a:t>Le </a:t>
            </a:r>
            <a:r>
              <a:rPr lang="en-GB" b="1" smtClean="0">
                <a:solidFill>
                  <a:srgbClr val="E88651"/>
                </a:solidFill>
              </a:rPr>
              <a:t>système de sortie</a:t>
            </a:r>
            <a:r>
              <a:rPr lang="en-GB" smtClean="0"/>
              <a:t>, qui prend en charge la gestion des flux d’apprenants à la sortie du module.</a:t>
            </a:r>
          </a:p>
          <a:p>
            <a:pPr eaLnBrk="1" hangingPunct="1">
              <a:lnSpc>
                <a:spcPct val="93000"/>
              </a:lnSpc>
              <a:spcBef>
                <a:spcPts val="800"/>
              </a:spcBef>
              <a:buClr>
                <a:srgbClr val="FFFF99"/>
              </a:buClr>
              <a:buFont typeface="Wingdings" pitchFamily="2"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mtClean="0"/>
          </a:p>
          <a:p>
            <a:pPr eaLnBrk="1" hangingPunct="1">
              <a:lnSpc>
                <a:spcPct val="93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800" smtClean="0"/>
          </a:p>
        </p:txBody>
      </p:sp>
      <p:sp>
        <p:nvSpPr>
          <p:cNvPr id="10242" name="Espace réservé du numéro de diapositive 4"/>
          <p:cNvSpPr>
            <a:spLocks noGrp="1"/>
          </p:cNvSpPr>
          <p:nvPr>
            <p:ph type="sldNum" sz="quarter" idx="12"/>
          </p:nvPr>
        </p:nvSpPr>
        <p:spPr/>
        <p:txBody>
          <a:bodyPr/>
          <a:lstStyle/>
          <a:p>
            <a:pPr>
              <a:defRPr/>
            </a:pPr>
            <a:fld id="{277CB980-8E68-492E-994B-6CB8020B5A3B}" type="slidenum">
              <a:rPr lang="en-US"/>
              <a:pPr>
                <a:defRPr/>
              </a:pPr>
              <a:t>6</a:t>
            </a:fld>
            <a:endParaRPr lang="en-US"/>
          </a:p>
        </p:txBody>
      </p:sp>
      <p:sp>
        <p:nvSpPr>
          <p:cNvPr id="13317"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8" name="Ellipse 7"/>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ACE0BD86-6C76-4852-BC08-B3DAD7E56AF2}" type="slidenum">
              <a:rPr lang="fr-FR"/>
              <a:pPr algn="ctr">
                <a:defRPr/>
              </a:pPr>
              <a:t>6</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0244">
                                            <p:txEl>
                                              <p:pRg st="0" end="0"/>
                                            </p:txEl>
                                          </p:spTgt>
                                        </p:tgtEl>
                                        <p:attrNameLst>
                                          <p:attrName>style.visibility</p:attrName>
                                        </p:attrNameLst>
                                      </p:cBhvr>
                                      <p:to>
                                        <p:strVal val="visible"/>
                                      </p:to>
                                    </p:set>
                                    <p:animEffect transition="in" filter="wheel(4)">
                                      <p:cBhvr>
                                        <p:cTn id="7" dur="500"/>
                                        <p:tgtEl>
                                          <p:spTgt spid="1024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0244">
                                            <p:txEl>
                                              <p:pRg st="1" end="1"/>
                                            </p:txEl>
                                          </p:spTgt>
                                        </p:tgtEl>
                                        <p:attrNameLst>
                                          <p:attrName>style.visibility</p:attrName>
                                        </p:attrNameLst>
                                      </p:cBhvr>
                                      <p:to>
                                        <p:strVal val="visible"/>
                                      </p:to>
                                    </p:set>
                                    <p:animEffect transition="in" filter="wheel(4)">
                                      <p:cBhvr>
                                        <p:cTn id="12" dur="500"/>
                                        <p:tgtEl>
                                          <p:spTgt spid="1024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0244">
                                            <p:txEl>
                                              <p:pRg st="2" end="2"/>
                                            </p:txEl>
                                          </p:spTgt>
                                        </p:tgtEl>
                                        <p:attrNameLst>
                                          <p:attrName>style.visibility</p:attrName>
                                        </p:attrNameLst>
                                      </p:cBhvr>
                                      <p:to>
                                        <p:strVal val="visible"/>
                                      </p:to>
                                    </p:set>
                                    <p:animEffect transition="in" filter="wheel(4)">
                                      <p:cBhvr>
                                        <p:cTn id="17" dur="500"/>
                                        <p:tgtEl>
                                          <p:spTgt spid="1024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7" name="Rectangle 1"/>
          <p:cNvSpPr>
            <a:spLocks noGrp="1" noChangeArrowheads="1"/>
          </p:cNvSpPr>
          <p:nvPr>
            <p:ph type="title"/>
          </p:nvPr>
        </p:nvSpPr>
        <p:spPr>
          <a:xfrm>
            <a:off x="500034" y="142852"/>
            <a:ext cx="7772400" cy="1143000"/>
          </a:xfrm>
        </p:spPr>
        <p:txBody>
          <a:bodyPr lIns="90000" tIns="46800" rIns="90000" bIns="46800" anchor="t"/>
          <a:lstStyle/>
          <a:p>
            <a:pPr eaLnBrk="1" fontAlgn="auto" hangingPunct="1">
              <a:spcAft>
                <a:spcPts val="0"/>
              </a:spcAft>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dirty="0" smtClean="0">
                <a:solidFill>
                  <a:schemeClr val="bg2"/>
                </a:solidFill>
                <a:latin typeface="Gill Sans" pitchFamily="32" charset="0"/>
              </a:rPr>
              <a:t>Le système </a:t>
            </a:r>
            <a:r>
              <a:rPr lang="en-GB" dirty="0" err="1" smtClean="0">
                <a:solidFill>
                  <a:schemeClr val="bg2"/>
                </a:solidFill>
                <a:latin typeface="Gill Sans" pitchFamily="32" charset="0"/>
              </a:rPr>
              <a:t>d’entrée</a:t>
            </a:r>
            <a:endParaRPr lang="en-GB" dirty="0" smtClean="0">
              <a:solidFill>
                <a:schemeClr val="bg2"/>
              </a:solidFill>
              <a:latin typeface="Gill Sans" pitchFamily="32" charset="0"/>
            </a:endParaRPr>
          </a:p>
        </p:txBody>
      </p:sp>
      <p:sp>
        <p:nvSpPr>
          <p:cNvPr id="11268" name="Rectangle 2"/>
          <p:cNvSpPr>
            <a:spLocks noGrp="1" noChangeArrowheads="1"/>
          </p:cNvSpPr>
          <p:nvPr>
            <p:ph idx="1"/>
          </p:nvPr>
        </p:nvSpPr>
        <p:spPr>
          <a:xfrm>
            <a:off x="395288" y="2420938"/>
            <a:ext cx="8193087" cy="2879725"/>
          </a:xfrm>
        </p:spPr>
        <p:txBody>
          <a:bodyPr lIns="90000" tIns="46800" rIns="90000" bIns="46800">
            <a:normAutofit/>
          </a:bodyPr>
          <a:lstStyle/>
          <a:p>
            <a:pPr eaLnBrk="1" hangingPunct="1">
              <a:lnSpc>
                <a:spcPct val="73000"/>
              </a:lnSpc>
              <a:buFont typeface="Wingdings" pitchFamily="2" charset="2"/>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300" smtClean="0"/>
              <a:t>Comporte trois étapes :</a:t>
            </a:r>
            <a:br>
              <a:rPr lang="en-GB" sz="3300" smtClean="0"/>
            </a:br>
            <a:endParaRPr lang="en-GB" sz="3300" smtClean="0"/>
          </a:p>
          <a:p>
            <a:pPr eaLnBrk="1" hangingPunct="1">
              <a:lnSpc>
                <a:spcPct val="73000"/>
              </a:lnSpc>
              <a:spcBef>
                <a:spcPct val="500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300" smtClean="0"/>
              <a:t>La présentation des objectifs</a:t>
            </a:r>
          </a:p>
          <a:p>
            <a:pPr eaLnBrk="1" hangingPunct="1">
              <a:lnSpc>
                <a:spcPct val="73000"/>
              </a:lnSpc>
              <a:spcBef>
                <a:spcPct val="500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300" smtClean="0"/>
              <a:t>Le prétest</a:t>
            </a:r>
          </a:p>
          <a:p>
            <a:pPr eaLnBrk="1" hangingPunct="1">
              <a:lnSpc>
                <a:spcPct val="73000"/>
              </a:lnSpc>
              <a:spcBef>
                <a:spcPct val="50000"/>
              </a:spcBef>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300" smtClean="0"/>
              <a:t>Le test d’entrée (ou test des prérequis)</a:t>
            </a:r>
          </a:p>
        </p:txBody>
      </p:sp>
      <p:sp>
        <p:nvSpPr>
          <p:cNvPr id="11266" name="Espace réservé du numéro de diapositive 4"/>
          <p:cNvSpPr>
            <a:spLocks noGrp="1"/>
          </p:cNvSpPr>
          <p:nvPr>
            <p:ph type="sldNum" sz="quarter" idx="12"/>
          </p:nvPr>
        </p:nvSpPr>
        <p:spPr/>
        <p:txBody>
          <a:bodyPr/>
          <a:lstStyle/>
          <a:p>
            <a:pPr>
              <a:defRPr/>
            </a:pPr>
            <a:fld id="{E4E1E1B5-662A-4D2A-A6D1-993CCF3FAB13}" type="slidenum">
              <a:rPr lang="en-US"/>
              <a:pPr>
                <a:defRPr/>
              </a:pPr>
              <a:t>7</a:t>
            </a:fld>
            <a:endParaRPr lang="en-US"/>
          </a:p>
        </p:txBody>
      </p:sp>
      <p:sp>
        <p:nvSpPr>
          <p:cNvPr id="7" name="Ellipse 6"/>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62A25DD5-92F6-42A8-9EF7-99530B16499D}" type="slidenum">
              <a:rPr lang="fr-FR"/>
              <a:pPr algn="ctr">
                <a:defRPr/>
              </a:pPr>
              <a:t>7</a:t>
            </a:fld>
            <a:endParaRPr lang="fr-F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1268">
                                            <p:txEl>
                                              <p:pRg st="0" end="0"/>
                                            </p:txEl>
                                          </p:spTgt>
                                        </p:tgtEl>
                                        <p:attrNameLst>
                                          <p:attrName>style.visibility</p:attrName>
                                        </p:attrNameLst>
                                      </p:cBhvr>
                                      <p:to>
                                        <p:strVal val="visible"/>
                                      </p:to>
                                    </p:set>
                                    <p:animEffect transition="in" filter="wheel(4)">
                                      <p:cBhvr>
                                        <p:cTn id="7" dur="500"/>
                                        <p:tgtEl>
                                          <p:spTgt spid="1126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1268">
                                            <p:txEl>
                                              <p:pRg st="1" end="1"/>
                                            </p:txEl>
                                          </p:spTgt>
                                        </p:tgtEl>
                                        <p:attrNameLst>
                                          <p:attrName>style.visibility</p:attrName>
                                        </p:attrNameLst>
                                      </p:cBhvr>
                                      <p:to>
                                        <p:strVal val="visible"/>
                                      </p:to>
                                    </p:set>
                                    <p:animEffect transition="in" filter="wheel(4)">
                                      <p:cBhvr>
                                        <p:cTn id="12" dur="500"/>
                                        <p:tgtEl>
                                          <p:spTgt spid="1126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1268">
                                            <p:txEl>
                                              <p:pRg st="2" end="2"/>
                                            </p:txEl>
                                          </p:spTgt>
                                        </p:tgtEl>
                                        <p:attrNameLst>
                                          <p:attrName>style.visibility</p:attrName>
                                        </p:attrNameLst>
                                      </p:cBhvr>
                                      <p:to>
                                        <p:strVal val="visible"/>
                                      </p:to>
                                    </p:set>
                                    <p:animEffect transition="in" filter="wheel(4)">
                                      <p:cBhvr>
                                        <p:cTn id="17" dur="500"/>
                                        <p:tgtEl>
                                          <p:spTgt spid="1126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11268">
                                            <p:txEl>
                                              <p:pRg st="3" end="3"/>
                                            </p:txEl>
                                          </p:spTgt>
                                        </p:tgtEl>
                                        <p:attrNameLst>
                                          <p:attrName>style.visibility</p:attrName>
                                        </p:attrNameLst>
                                      </p:cBhvr>
                                      <p:to>
                                        <p:strVal val="visible"/>
                                      </p:to>
                                    </p:set>
                                    <p:animEffect transition="in" filter="wheel(4)">
                                      <p:cBhvr>
                                        <p:cTn id="22" dur="500"/>
                                        <p:tgtEl>
                                          <p:spTgt spid="1126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Espace réservé du numéro de diapositive 4"/>
          <p:cNvSpPr>
            <a:spLocks noGrp="1"/>
          </p:cNvSpPr>
          <p:nvPr>
            <p:ph type="sldNum" sz="quarter" idx="12"/>
          </p:nvPr>
        </p:nvSpPr>
        <p:spPr/>
        <p:txBody>
          <a:bodyPr/>
          <a:lstStyle/>
          <a:p>
            <a:pPr>
              <a:defRPr/>
            </a:pPr>
            <a:fld id="{5D0F432C-6DA7-49D9-90FF-F17E4FC979F2}" type="slidenum">
              <a:rPr lang="en-US"/>
              <a:pPr>
                <a:defRPr/>
              </a:pPr>
              <a:t>8</a:t>
            </a:fld>
            <a:endParaRPr lang="en-US"/>
          </a:p>
        </p:txBody>
      </p:sp>
      <p:sp>
        <p:nvSpPr>
          <p:cNvPr id="15364" name="AutoShape 3"/>
          <p:cNvSpPr>
            <a:spLocks noChangeArrowheads="1"/>
          </p:cNvSpPr>
          <p:nvPr/>
        </p:nvSpPr>
        <p:spPr bwMode="auto">
          <a:xfrm>
            <a:off x="541338" y="214313"/>
            <a:ext cx="7772400" cy="1143000"/>
          </a:xfrm>
          <a:prstGeom prst="roundRect">
            <a:avLst>
              <a:gd name="adj" fmla="val 139"/>
            </a:avLst>
          </a:prstGeom>
          <a:noFill/>
          <a:ln w="9525">
            <a:noFill/>
            <a:round/>
            <a:headEnd/>
            <a:tailEnd/>
          </a:ln>
        </p:spPr>
        <p:txBody>
          <a:bodyPr wrap="none" anchor="ctr"/>
          <a:lstStyle/>
          <a:p>
            <a:endParaRPr lang="fr-FR"/>
          </a:p>
        </p:txBody>
      </p:sp>
      <p:sp>
        <p:nvSpPr>
          <p:cNvPr id="10244" name="Text Box 4"/>
          <p:cNvSpPr txBox="1">
            <a:spLocks noChangeArrowheads="1"/>
          </p:cNvSpPr>
          <p:nvPr/>
        </p:nvSpPr>
        <p:spPr bwMode="auto">
          <a:xfrm>
            <a:off x="357188" y="357188"/>
            <a:ext cx="7772400" cy="762000"/>
          </a:xfrm>
          <a:prstGeom prst="rect">
            <a:avLst/>
          </a:prstGeom>
          <a:noFill/>
          <a:ln w="9525">
            <a:noFill/>
            <a:miter lim="800000"/>
            <a:headEnd/>
            <a:tailEnd/>
          </a:ln>
        </p:spPr>
        <p:txBody>
          <a:bodyPr lIns="92160" tIns="46080" rIns="92160" bIns="46080" anchor="ctr">
            <a:spAutoFit/>
          </a:bodyPr>
          <a:lstStyle/>
          <a:p>
            <a:pPr eaLnBrk="1" hangingPunct="1">
              <a:buClr>
                <a:srgbClr val="FFFFCC"/>
              </a:buClr>
              <a:buSzPct val="100000"/>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400" dirty="0" err="1">
                <a:solidFill>
                  <a:schemeClr val="bg2"/>
                </a:solidFill>
                <a:effectLst>
                  <a:outerShdw blurRad="38100" dist="38100" dir="2700000" algn="tl">
                    <a:srgbClr val="C0C0C0"/>
                  </a:outerShdw>
                </a:effectLst>
                <a:latin typeface="Gill Sans" pitchFamily="32" charset="0"/>
              </a:rPr>
              <a:t>Présentation</a:t>
            </a:r>
            <a:r>
              <a:rPr lang="en-GB" sz="4400" dirty="0">
                <a:solidFill>
                  <a:schemeClr val="bg2"/>
                </a:solidFill>
                <a:effectLst>
                  <a:outerShdw blurRad="38100" dist="38100" dir="2700000" algn="tl">
                    <a:srgbClr val="C0C0C0"/>
                  </a:outerShdw>
                </a:effectLst>
                <a:latin typeface="Gill Sans" pitchFamily="32" charset="0"/>
              </a:rPr>
              <a:t> des </a:t>
            </a:r>
            <a:r>
              <a:rPr lang="en-GB" sz="4400" dirty="0" err="1">
                <a:solidFill>
                  <a:schemeClr val="bg2"/>
                </a:solidFill>
                <a:effectLst>
                  <a:outerShdw blurRad="38100" dist="38100" dir="2700000" algn="tl">
                    <a:srgbClr val="C0C0C0"/>
                  </a:outerShdw>
                </a:effectLst>
                <a:latin typeface="Gill Sans" pitchFamily="32" charset="0"/>
              </a:rPr>
              <a:t>objectifs</a:t>
            </a:r>
            <a:endParaRPr lang="en-GB" sz="4400" dirty="0">
              <a:solidFill>
                <a:schemeClr val="bg2"/>
              </a:solidFill>
              <a:effectLst>
                <a:outerShdw blurRad="38100" dist="38100" dir="2700000" algn="tl">
                  <a:srgbClr val="C0C0C0"/>
                </a:outerShdw>
              </a:effectLst>
              <a:latin typeface="Gill Sans" pitchFamily="32" charset="0"/>
            </a:endParaRPr>
          </a:p>
        </p:txBody>
      </p:sp>
      <p:sp>
        <p:nvSpPr>
          <p:cNvPr id="9" name="Ellipse 8"/>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C90CD006-C779-4C57-9809-638761515C15}" type="slidenum">
              <a:rPr lang="fr-FR"/>
              <a:pPr algn="ctr">
                <a:defRPr/>
              </a:pPr>
              <a:t>8</a:t>
            </a:fld>
            <a:endParaRPr lang="fr-FR" dirty="0"/>
          </a:p>
        </p:txBody>
      </p:sp>
      <p:sp>
        <p:nvSpPr>
          <p:cNvPr id="15368" name="Text Box 8"/>
          <p:cNvSpPr txBox="1">
            <a:spLocks noChangeArrowheads="1"/>
          </p:cNvSpPr>
          <p:nvPr/>
        </p:nvSpPr>
        <p:spPr bwMode="auto">
          <a:xfrm>
            <a:off x="827088" y="3068638"/>
            <a:ext cx="7704137" cy="1735137"/>
          </a:xfrm>
          <a:prstGeom prst="rect">
            <a:avLst/>
          </a:prstGeom>
          <a:noFill/>
          <a:ln w="9525">
            <a:noFill/>
            <a:miter lim="800000"/>
            <a:headEnd/>
            <a:tailEnd/>
          </a:ln>
          <a:effectLst/>
        </p:spPr>
        <p:txBody>
          <a:bodyPr>
            <a:spAutoFit/>
          </a:bodyPr>
          <a:lstStyle/>
          <a:p>
            <a:pPr>
              <a:lnSpc>
                <a:spcPct val="150000"/>
              </a:lnSpc>
              <a:spcBef>
                <a:spcPct val="50000"/>
              </a:spcBef>
            </a:pPr>
            <a:r>
              <a:rPr lang="fr-FR">
                <a:solidFill>
                  <a:schemeClr val="tx1"/>
                </a:solidFill>
              </a:rPr>
              <a:t>La présentation des objectifs d'un module de formation vise à "Informer l'apprenant de ce qu'il pourra apprendre grâce à ce module"</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7" name="Rectangle 22"/>
          <p:cNvSpPr>
            <a:spLocks noGrp="1" noChangeArrowheads="1"/>
          </p:cNvSpPr>
          <p:nvPr>
            <p:ph idx="1"/>
          </p:nvPr>
        </p:nvSpPr>
        <p:spPr>
          <a:xfrm>
            <a:off x="611188" y="1773238"/>
            <a:ext cx="7705725" cy="3816350"/>
          </a:xfrm>
        </p:spPr>
        <p:txBody>
          <a:bodyPr lIns="90000" tIns="46800" rIns="90000" bIns="46800">
            <a:normAutofit/>
          </a:bodyPr>
          <a:lstStyle/>
          <a:p>
            <a:pPr eaLnBrk="1" hangingPunct="1">
              <a:lnSpc>
                <a:spcPct val="80000"/>
              </a:lnSpc>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3000" smtClean="0"/>
              <a:t> Il s'agit donc d’objectifs spécifiques :</a:t>
            </a:r>
            <a:br>
              <a:rPr lang="en-GB" sz="3000" smtClean="0"/>
            </a:br>
            <a:endParaRPr lang="en-GB" sz="3000" smtClean="0"/>
          </a:p>
          <a:p>
            <a:pPr lvl="1" eaLnBrk="1" hangingPunct="1">
              <a:lnSpc>
                <a:spcPct val="8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 précis par rapport aux compétences qu'ils recouvrent,</a:t>
            </a:r>
          </a:p>
          <a:p>
            <a:pPr lvl="1" eaLnBrk="1" hangingPunct="1">
              <a:lnSpc>
                <a:spcPct val="8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 formulés en termes de résultats attendus de l'apprenant,</a:t>
            </a:r>
          </a:p>
          <a:p>
            <a:pPr lvl="1" eaLnBrk="1" hangingPunct="1">
              <a:lnSpc>
                <a:spcPct val="80000"/>
              </a:lnSpc>
              <a:buFont typeface="Wingdings" pitchFamily="2" charset="2"/>
              <a:buChar char="Ø"/>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sz="2600" smtClean="0"/>
              <a:t> compréhensibles par les apprenants potentiels.</a:t>
            </a:r>
            <a:br>
              <a:rPr lang="en-GB" sz="2600" smtClean="0"/>
            </a:br>
            <a:endParaRPr lang="en-GB" sz="2600" smtClean="0"/>
          </a:p>
          <a:p>
            <a:pPr eaLnBrk="1" hangingPunct="1">
              <a:lnSpc>
                <a:spcPct val="80000"/>
              </a:lnSpc>
              <a:buFont typeface="Wingdings" pitchFamily="2" charset="2"/>
              <a:buChar char="q"/>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sz="3000" smtClean="0"/>
              <a:t>Il est fortement recommandé de formuler un objectif d'apprentissage comme suit :</a:t>
            </a:r>
          </a:p>
          <a:p>
            <a:pPr eaLnBrk="1" hangingPunct="1">
              <a:lnSpc>
                <a:spcPct val="80000"/>
              </a:lnSpc>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600" smtClean="0"/>
          </a:p>
        </p:txBody>
      </p:sp>
      <p:sp>
        <p:nvSpPr>
          <p:cNvPr id="13314" name="Espace réservé du numéro de diapositive 4"/>
          <p:cNvSpPr>
            <a:spLocks noGrp="1"/>
          </p:cNvSpPr>
          <p:nvPr>
            <p:ph type="sldNum" sz="quarter" idx="12"/>
          </p:nvPr>
        </p:nvSpPr>
        <p:spPr/>
        <p:txBody>
          <a:bodyPr/>
          <a:lstStyle/>
          <a:p>
            <a:pPr>
              <a:defRPr/>
            </a:pPr>
            <a:fld id="{436B0781-15BE-4904-BB69-F01D20348C6B}" type="slidenum">
              <a:rPr lang="en-US"/>
              <a:pPr>
                <a:defRPr/>
              </a:pPr>
              <a:t>9</a:t>
            </a:fld>
            <a:endParaRPr lang="en-US"/>
          </a:p>
        </p:txBody>
      </p:sp>
      <p:grpSp>
        <p:nvGrpSpPr>
          <p:cNvPr id="16388" name="Group 1"/>
          <p:cNvGrpSpPr>
            <a:grpSpLocks/>
          </p:cNvGrpSpPr>
          <p:nvPr/>
        </p:nvGrpSpPr>
        <p:grpSpPr bwMode="auto">
          <a:xfrm>
            <a:off x="827088" y="2636838"/>
            <a:ext cx="8001000" cy="1143000"/>
            <a:chOff x="624" y="1728"/>
            <a:chExt cx="5040" cy="720"/>
          </a:xfrm>
        </p:grpSpPr>
        <p:sp>
          <p:nvSpPr>
            <p:cNvPr id="16394" name="AutoShape 2"/>
            <p:cNvSpPr>
              <a:spLocks noChangeArrowheads="1"/>
            </p:cNvSpPr>
            <p:nvPr/>
          </p:nvSpPr>
          <p:spPr bwMode="auto">
            <a:xfrm>
              <a:off x="624" y="1728"/>
              <a:ext cx="5040" cy="720"/>
            </a:xfrm>
            <a:prstGeom prst="roundRect">
              <a:avLst>
                <a:gd name="adj" fmla="val 139"/>
              </a:avLst>
            </a:prstGeom>
            <a:noFill/>
            <a:ln w="9525">
              <a:noFill/>
              <a:round/>
              <a:headEnd/>
              <a:tailEnd/>
            </a:ln>
          </p:spPr>
          <p:txBody>
            <a:bodyPr wrap="none" anchor="ctr"/>
            <a:lstStyle/>
            <a:p>
              <a:endParaRPr lang="fr-FR"/>
            </a:p>
          </p:txBody>
        </p:sp>
        <p:sp>
          <p:nvSpPr>
            <p:cNvPr id="16395" name="Text Box 3"/>
            <p:cNvSpPr txBox="1">
              <a:spLocks noChangeArrowheads="1"/>
            </p:cNvSpPr>
            <p:nvPr/>
          </p:nvSpPr>
          <p:spPr bwMode="auto">
            <a:xfrm>
              <a:off x="624" y="1916"/>
              <a:ext cx="5040" cy="344"/>
            </a:xfrm>
            <a:prstGeom prst="rect">
              <a:avLst/>
            </a:prstGeom>
            <a:noFill/>
            <a:ln w="9525">
              <a:noFill/>
              <a:miter lim="800000"/>
              <a:headEnd/>
              <a:tailEnd/>
            </a:ln>
          </p:spPr>
          <p:txBody>
            <a:bodyPr lIns="90000" tIns="46800" rIns="90000" bIns="46800" anchor="ctr">
              <a:spAutoFit/>
            </a:bodyPr>
            <a:lstStyle/>
            <a:p>
              <a:pPr marL="288925" indent="-288925" eaLnBrk="1" hangingPunct="1">
                <a:lnSpc>
                  <a:spcPct val="93000"/>
                </a:lnSpc>
                <a:buClr>
                  <a:srgbClr val="FFFF99"/>
                </a:buClr>
                <a:buSzPct val="110000"/>
                <a:buFont typeface="Arial" charset="0"/>
                <a:buChar char="•"/>
                <a:tabLst>
                  <a:tab pos="288925" algn="l"/>
                  <a:tab pos="1203325" algn="l"/>
                  <a:tab pos="2117725" algn="l"/>
                  <a:tab pos="3032125" algn="l"/>
                  <a:tab pos="3946525" algn="l"/>
                  <a:tab pos="4860925" algn="l"/>
                  <a:tab pos="5775325" algn="l"/>
                  <a:tab pos="6689725" algn="l"/>
                  <a:tab pos="7604125" algn="l"/>
                  <a:tab pos="8518525" algn="l"/>
                  <a:tab pos="9432925" algn="l"/>
                  <a:tab pos="10347325" algn="l"/>
                </a:tabLst>
              </a:pPr>
              <a:endParaRPr lang="fr-FR" sz="3200">
                <a:solidFill>
                  <a:schemeClr val="tx1"/>
                </a:solidFill>
                <a:latin typeface="Arial" charset="0"/>
              </a:endParaRPr>
            </a:p>
          </p:txBody>
        </p:sp>
      </p:grpSp>
      <p:grpSp>
        <p:nvGrpSpPr>
          <p:cNvPr id="16389" name="Group 10"/>
          <p:cNvGrpSpPr>
            <a:grpSpLocks/>
          </p:cNvGrpSpPr>
          <p:nvPr/>
        </p:nvGrpSpPr>
        <p:grpSpPr bwMode="auto">
          <a:xfrm>
            <a:off x="571500" y="357188"/>
            <a:ext cx="7956550" cy="1911350"/>
            <a:chOff x="316" y="-100"/>
            <a:chExt cx="5012" cy="1204"/>
          </a:xfrm>
        </p:grpSpPr>
        <p:sp>
          <p:nvSpPr>
            <p:cNvPr id="16392" name="AutoShape 11"/>
            <p:cNvSpPr>
              <a:spLocks noChangeArrowheads="1"/>
            </p:cNvSpPr>
            <p:nvPr/>
          </p:nvSpPr>
          <p:spPr bwMode="auto">
            <a:xfrm>
              <a:off x="432" y="384"/>
              <a:ext cx="4896" cy="720"/>
            </a:xfrm>
            <a:prstGeom prst="roundRect">
              <a:avLst>
                <a:gd name="adj" fmla="val 139"/>
              </a:avLst>
            </a:prstGeom>
            <a:noFill/>
            <a:ln w="9525">
              <a:noFill/>
              <a:round/>
              <a:headEnd/>
              <a:tailEnd/>
            </a:ln>
          </p:spPr>
          <p:txBody>
            <a:bodyPr wrap="none" anchor="ctr"/>
            <a:lstStyle/>
            <a:p>
              <a:endParaRPr lang="fr-FR"/>
            </a:p>
          </p:txBody>
        </p:sp>
        <p:sp>
          <p:nvSpPr>
            <p:cNvPr id="11276" name="Text Box 12"/>
            <p:cNvSpPr txBox="1">
              <a:spLocks noChangeArrowheads="1"/>
            </p:cNvSpPr>
            <p:nvPr/>
          </p:nvSpPr>
          <p:spPr bwMode="auto">
            <a:xfrm>
              <a:off x="316" y="-100"/>
              <a:ext cx="4896" cy="480"/>
            </a:xfrm>
            <a:prstGeom prst="rect">
              <a:avLst/>
            </a:prstGeom>
            <a:noFill/>
            <a:ln w="9525">
              <a:noFill/>
              <a:miter lim="800000"/>
              <a:headEnd/>
              <a:tailEnd/>
            </a:ln>
          </p:spPr>
          <p:txBody>
            <a:bodyPr lIns="92160" tIns="46080" rIns="92160" bIns="46080" anchor="ctr">
              <a:spAutoFit/>
            </a:bodyPr>
            <a:lstStyle/>
            <a:p>
              <a:pPr eaLnBrk="1" hangingPunct="1">
                <a:buClr>
                  <a:srgbClr val="FFFFCC"/>
                </a:buClr>
                <a:buSzPct val="100000"/>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400" dirty="0" err="1">
                  <a:solidFill>
                    <a:schemeClr val="bg2"/>
                  </a:solidFill>
                  <a:effectLst>
                    <a:outerShdw blurRad="38100" dist="38100" dir="2700000" algn="tl">
                      <a:srgbClr val="C0C0C0"/>
                    </a:outerShdw>
                  </a:effectLst>
                  <a:latin typeface="Gill Sans" pitchFamily="32" charset="0"/>
                </a:rPr>
                <a:t>Présentation</a:t>
              </a:r>
              <a:r>
                <a:rPr lang="en-GB" sz="4400" dirty="0">
                  <a:solidFill>
                    <a:schemeClr val="bg2"/>
                  </a:solidFill>
                  <a:effectLst>
                    <a:outerShdw blurRad="38100" dist="38100" dir="2700000" algn="tl">
                      <a:srgbClr val="C0C0C0"/>
                    </a:outerShdw>
                  </a:effectLst>
                  <a:latin typeface="Gill Sans" pitchFamily="32" charset="0"/>
                </a:rPr>
                <a:t> des </a:t>
              </a:r>
              <a:r>
                <a:rPr lang="en-GB" sz="4400" dirty="0" err="1">
                  <a:solidFill>
                    <a:schemeClr val="bg2"/>
                  </a:solidFill>
                  <a:effectLst>
                    <a:outerShdw blurRad="38100" dist="38100" dir="2700000" algn="tl">
                      <a:srgbClr val="C0C0C0"/>
                    </a:outerShdw>
                  </a:effectLst>
                  <a:latin typeface="Gill Sans" pitchFamily="32" charset="0"/>
                </a:rPr>
                <a:t>objectifs</a:t>
              </a:r>
              <a:endParaRPr lang="en-GB" sz="4400" dirty="0">
                <a:solidFill>
                  <a:schemeClr val="bg2"/>
                </a:solidFill>
                <a:effectLst>
                  <a:outerShdw blurRad="38100" dist="38100" dir="2700000" algn="tl">
                    <a:srgbClr val="C0C0C0"/>
                  </a:outerShdw>
                </a:effectLst>
                <a:latin typeface="Gill Sans" pitchFamily="32" charset="0"/>
              </a:endParaRPr>
            </a:p>
          </p:txBody>
        </p:sp>
      </p:grpSp>
      <p:sp>
        <p:nvSpPr>
          <p:cNvPr id="12" name="Ellipse 11"/>
          <p:cNvSpPr/>
          <p:nvPr/>
        </p:nvSpPr>
        <p:spPr>
          <a:xfrm>
            <a:off x="8143875" y="428625"/>
            <a:ext cx="785813" cy="571500"/>
          </a:xfrm>
          <a:prstGeom prst="ellipse">
            <a:avLst/>
          </a:prstGeom>
        </p:spPr>
        <p:style>
          <a:lnRef idx="1">
            <a:schemeClr val="accent4"/>
          </a:lnRef>
          <a:fillRef idx="3">
            <a:schemeClr val="accent4"/>
          </a:fillRef>
          <a:effectRef idx="2">
            <a:schemeClr val="accent4"/>
          </a:effectRef>
          <a:fontRef idx="minor">
            <a:schemeClr val="lt1"/>
          </a:fontRef>
        </p:style>
        <p:txBody>
          <a:bodyPr anchor="ctr"/>
          <a:lstStyle/>
          <a:p>
            <a:pPr algn="ctr">
              <a:defRPr/>
            </a:pPr>
            <a:fld id="{1AA6713A-60C9-4E30-8354-B476618DC467}" type="slidenum">
              <a:rPr lang="fr-FR"/>
              <a:pPr algn="ctr">
                <a:defRPr/>
              </a:pPr>
              <a:t>9</a:t>
            </a:fld>
            <a:endParaRPr lang="fr-FR" dirty="0"/>
          </a:p>
        </p:txBody>
      </p:sp>
      <p:sp>
        <p:nvSpPr>
          <p:cNvPr id="11" name="ZoneTexte 10"/>
          <p:cNvSpPr txBox="1"/>
          <p:nvPr/>
        </p:nvSpPr>
        <p:spPr>
          <a:xfrm>
            <a:off x="214313" y="5929313"/>
            <a:ext cx="8715375" cy="369887"/>
          </a:xfrm>
          <a:prstGeom prst="rect">
            <a:avLst/>
          </a:prstGeom>
        </p:spPr>
        <p:style>
          <a:lnRef idx="1">
            <a:schemeClr val="accent4"/>
          </a:lnRef>
          <a:fillRef idx="3">
            <a:schemeClr val="accent4"/>
          </a:fillRef>
          <a:effectRef idx="2">
            <a:schemeClr val="accent4"/>
          </a:effectRef>
          <a:fontRef idx="minor">
            <a:schemeClr val="lt1"/>
          </a:fontRef>
        </p:style>
        <p:txBody>
          <a:bodyPr>
            <a:spAutoFit/>
          </a:bodyPr>
          <a:lstStyle/>
          <a:p>
            <a:pPr algn="ctr">
              <a:defRPr/>
            </a:pPr>
            <a:r>
              <a:rPr lang="fr-FR" sz="1800" b="1" dirty="0"/>
              <a:t>Être capable de + verbe d'action et objet + critère de réussite + condition de réalisation.</a:t>
            </a:r>
            <a:endParaRPr lang="fr-FR" sz="18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animEffect transition="in" filter="wheel(4)">
                                      <p:cBhvr>
                                        <p:cTn id="7" dur="500"/>
                                        <p:tgtEl>
                                          <p:spTgt spid="1331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grpId="0" nodeType="clickEffect">
                                  <p:stCondLst>
                                    <p:cond delay="0"/>
                                  </p:stCondLst>
                                  <p:childTnLst>
                                    <p:set>
                                      <p:cBhvr>
                                        <p:cTn id="11" dur="1" fill="hold">
                                          <p:stCondLst>
                                            <p:cond delay="0"/>
                                          </p:stCondLst>
                                        </p:cTn>
                                        <p:tgtEl>
                                          <p:spTgt spid="13317">
                                            <p:txEl>
                                              <p:pRg st="1" end="1"/>
                                            </p:txEl>
                                          </p:spTgt>
                                        </p:tgtEl>
                                        <p:attrNameLst>
                                          <p:attrName>style.visibility</p:attrName>
                                        </p:attrNameLst>
                                      </p:cBhvr>
                                      <p:to>
                                        <p:strVal val="visible"/>
                                      </p:to>
                                    </p:set>
                                    <p:animEffect transition="in" filter="wheel(4)">
                                      <p:cBhvr>
                                        <p:cTn id="12" dur="500"/>
                                        <p:tgtEl>
                                          <p:spTgt spid="1331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grpId="0" nodeType="clickEffect">
                                  <p:stCondLst>
                                    <p:cond delay="0"/>
                                  </p:stCondLst>
                                  <p:childTnLst>
                                    <p:set>
                                      <p:cBhvr>
                                        <p:cTn id="16" dur="1" fill="hold">
                                          <p:stCondLst>
                                            <p:cond delay="0"/>
                                          </p:stCondLst>
                                        </p:cTn>
                                        <p:tgtEl>
                                          <p:spTgt spid="13317">
                                            <p:txEl>
                                              <p:pRg st="2" end="2"/>
                                            </p:txEl>
                                          </p:spTgt>
                                        </p:tgtEl>
                                        <p:attrNameLst>
                                          <p:attrName>style.visibility</p:attrName>
                                        </p:attrNameLst>
                                      </p:cBhvr>
                                      <p:to>
                                        <p:strVal val="visible"/>
                                      </p:to>
                                    </p:set>
                                    <p:animEffect transition="in" filter="wheel(4)">
                                      <p:cBhvr>
                                        <p:cTn id="17" dur="500"/>
                                        <p:tgtEl>
                                          <p:spTgt spid="1331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grpId="0" nodeType="clickEffect">
                                  <p:stCondLst>
                                    <p:cond delay="0"/>
                                  </p:stCondLst>
                                  <p:childTnLst>
                                    <p:set>
                                      <p:cBhvr>
                                        <p:cTn id="21" dur="1" fill="hold">
                                          <p:stCondLst>
                                            <p:cond delay="0"/>
                                          </p:stCondLst>
                                        </p:cTn>
                                        <p:tgtEl>
                                          <p:spTgt spid="13317">
                                            <p:txEl>
                                              <p:pRg st="3" end="3"/>
                                            </p:txEl>
                                          </p:spTgt>
                                        </p:tgtEl>
                                        <p:attrNameLst>
                                          <p:attrName>style.visibility</p:attrName>
                                        </p:attrNameLst>
                                      </p:cBhvr>
                                      <p:to>
                                        <p:strVal val="visible"/>
                                      </p:to>
                                    </p:set>
                                    <p:animEffect transition="in" filter="wheel(4)">
                                      <p:cBhvr>
                                        <p:cTn id="22" dur="500"/>
                                        <p:tgtEl>
                                          <p:spTgt spid="1331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grpId="0" nodeType="clickEffect">
                                  <p:stCondLst>
                                    <p:cond delay="0"/>
                                  </p:stCondLst>
                                  <p:childTnLst>
                                    <p:set>
                                      <p:cBhvr>
                                        <p:cTn id="26" dur="1" fill="hold">
                                          <p:stCondLst>
                                            <p:cond delay="0"/>
                                          </p:stCondLst>
                                        </p:cTn>
                                        <p:tgtEl>
                                          <p:spTgt spid="13317">
                                            <p:txEl>
                                              <p:pRg st="4" end="4"/>
                                            </p:txEl>
                                          </p:spTgt>
                                        </p:tgtEl>
                                        <p:attrNameLst>
                                          <p:attrName>style.visibility</p:attrName>
                                        </p:attrNameLst>
                                      </p:cBhvr>
                                      <p:to>
                                        <p:strVal val="visible"/>
                                      </p:to>
                                    </p:set>
                                    <p:animEffect transition="in" filter="wheel(4)">
                                      <p:cBhvr>
                                        <p:cTn id="27" dur="500"/>
                                        <p:tgtEl>
                                          <p:spTgt spid="1331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p:cTn id="32" dur="500" fill="hold"/>
                                        <p:tgtEl>
                                          <p:spTgt spid="11"/>
                                        </p:tgtEl>
                                        <p:attrNameLst>
                                          <p:attrName>ppt_w</p:attrName>
                                        </p:attrNameLst>
                                      </p:cBhvr>
                                      <p:tavLst>
                                        <p:tav tm="0">
                                          <p:val>
                                            <p:fltVal val="0"/>
                                          </p:val>
                                        </p:tav>
                                        <p:tav tm="100000">
                                          <p:val>
                                            <p:strVal val="#ppt_w"/>
                                          </p:val>
                                        </p:tav>
                                      </p:tavLst>
                                    </p:anim>
                                    <p:anim calcmode="lin" valueType="num">
                                      <p:cBhvr>
                                        <p:cTn id="33" dur="500" fill="hold"/>
                                        <p:tgtEl>
                                          <p:spTgt spid="11"/>
                                        </p:tgtEl>
                                        <p:attrNameLst>
                                          <p:attrName>ppt_h</p:attrName>
                                        </p:attrNameLst>
                                      </p:cBhvr>
                                      <p:tavLst>
                                        <p:tav tm="0">
                                          <p:val>
                                            <p:fltVal val="0"/>
                                          </p:val>
                                        </p:tav>
                                        <p:tav tm="100000">
                                          <p:val>
                                            <p:strVal val="#ppt_h"/>
                                          </p:val>
                                        </p:tav>
                                      </p:tavLst>
                                    </p:anim>
                                    <p:animEffect transition="in" filter="fade">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bldP spid="1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 type=&quot;3&quot; unique_id=&quot;10005&quot;&gt;&lt;property id=&quot;20148&quot; value=&quot;5&quot;/&gt;&lt;property id=&quot;20300&quot; value=&quot;Slide 2 - &amp;quot;Plan&amp;quot;&quot;/&gt;&lt;property id=&quot;20307&quot; value=&quot;296&quot;/&gt;&lt;/object&gt;&lt;object type=&quot;3&quot; unique_id=&quot;10006&quot;&gt;&lt;property id=&quot;20148&quot; value=&quot;5&quot;/&gt;&lt;property id=&quot;20300&quot; value=&quot;Slide 3 - &amp;quot;Objectifs de l’exposé&amp;quot;&quot;/&gt;&lt;property id=&quot;20307&quot; value=&quot;257&quot;/&gt;&lt;/object&gt;&lt;object type=&quot;3&quot; unique_id=&quot;10007&quot;&gt;&lt;property id=&quot;20148&quot; value=&quot;5&quot;/&gt;&lt;property id=&quot;20300&quot; value=&quot;Slide 4 - &amp;quot;Définition du module&amp;quot;&quot;/&gt;&lt;property id=&quot;20307&quot; value=&quot;258&quot;/&gt;&lt;/object&gt;&lt;object type=&quot;3&quot; unique_id=&quot;10008&quot;&gt;&lt;property id=&quot;20148&quot; value=&quot;5&quot;/&gt;&lt;property id=&quot;20300&quot; value=&quot;Slide 5 - &amp;quot;Caractéristiques fondamentales&amp;quot;&quot;/&gt;&lt;property id=&quot;20307&quot; value=&quot;259&quot;/&gt;&lt;/object&gt;&lt;object type=&quot;3&quot; unique_id=&quot;10009&quot;&gt;&lt;property id=&quot;20148&quot; value=&quot;5&quot;/&gt;&lt;property id=&quot;20300&quot; value=&quot;Slide 6 - &amp;quot;Les constituants d’un module&amp;quot;&quot;/&gt;&lt;property id=&quot;20307&quot; value=&quot;260&quot;/&gt;&lt;/object&gt;&lt;object type=&quot;3&quot; unique_id=&quot;10010&quot;&gt;&lt;property id=&quot;20148&quot; value=&quot;5&quot;/&gt;&lt;property id=&quot;20300&quot; value=&quot;Slide 7 - &amp;quot;Le système d’entrée&amp;quot;&quot;/&gt;&lt;property id=&quot;20307&quot; value=&quot;261&quot;/&gt;&lt;/object&gt;&lt;object type=&quot;3&quot; unique_id=&quot;10011&quot;&gt;&lt;property id=&quot;20148&quot; value=&quot;5&quot;/&gt;&lt;property id=&quot;20300&quot; value=&quot;Slide 8 - &amp;quot;La présentation des objectifs à l’entrée d’un module de formation vise à informer l’apprenant de ce qu’il pourra ap&quot;/&gt;&lt;property id=&quot;20307&quot; value=&quot;262&quot;/&gt;&lt;/object&gt;&lt;object type=&quot;3&quot; unique_id=&quot;10012&quot;&gt;&lt;property id=&quot;20148&quot; value=&quot;5&quot;/&gt;&lt;property id=&quot;20300&quot; value=&quot;Slide 9&quot;/&gt;&lt;property id=&quot;20307&quot; value=&quot;263&quot;/&gt;&lt;/object&gt;&lt;object type=&quot;3&quot; unique_id=&quot;10013&quot;&gt;&lt;property id=&quot;20148&quot; value=&quot;5&quot;/&gt;&lt;property id=&quot;20300&quot; value=&quot;Slide 10 - &amp;quot;Capacités cognitives de la taxonomie de Bloom.&amp;quot;&quot;/&gt;&lt;property id=&quot;20307&quot; value=&quot;264&quot;/&gt;&lt;/object&gt;&lt;object type=&quot;3&quot; unique_id=&quot;10014&quot;&gt;&lt;property id=&quot;20148&quot; value=&quot;5&quot;/&gt;&lt;property id=&quot;20300&quot; value=&quot;Slide 11 - &amp;quot;Capacités cognitives de la taxonomie de Bloom.&amp;quot;&quot;/&gt;&lt;property id=&quot;20307&quot; value=&quot;297&quot;/&gt;&lt;/object&gt;&lt;object type=&quot;3&quot; unique_id=&quot;10015&quot;&gt;&lt;property id=&quot;20148&quot; value=&quot;5&quot;/&gt;&lt;property id=&quot;20300&quot; value=&quot;Slide 12 - &amp;quot;Erreurs à éviter&amp;quot;&quot;/&gt;&lt;property id=&quot;20307&quot; value=&quot;298&quot;/&gt;&lt;/object&gt;&lt;object type=&quot;3&quot; unique_id=&quot;10016&quot;&gt;&lt;property id=&quot;20148&quot; value=&quot;5&quot;/&gt;&lt;property id=&quot;20300&quot; value=&quot;Slide 13 - &amp;quot;Fonctions des objectifs (1)&amp;quot;&quot;/&gt;&lt;property id=&quot;20307&quot; value=&quot;265&quot;/&gt;&lt;/object&gt;&lt;object type=&quot;3&quot; unique_id=&quot;10017&quot;&gt;&lt;property id=&quot;20148&quot; value=&quot;5&quot;/&gt;&lt;property id=&quot;20300&quot; value=&quot;Slide 14 - &amp;quot;Fonctions des objectifs (2)&amp;quot;&quot;/&gt;&lt;property id=&quot;20307&quot; value=&quot;266&quot;/&gt;&lt;/object&gt;&lt;object type=&quot;3&quot; unique_id=&quot;10018&quot;&gt;&lt;property id=&quot;20148&quot; value=&quot;5&quot;/&gt;&lt;property id=&quot;20300&quot; value=&quot;Slide 15 - &amp;quot;Le prétest&amp;quot;&quot;/&gt;&lt;property id=&quot;20307&quot; value=&quot;267&quot;/&gt;&lt;/object&gt;&lt;object type=&quot;3&quot; unique_id=&quot;10019&quot;&gt;&lt;property id=&quot;20148&quot; value=&quot;5&quot;/&gt;&lt;property id=&quot;20300&quot; value=&quot;Slide 16 - &amp;quot;La fonction du prétest&amp;quot;&quot;/&gt;&lt;property id=&quot;20307&quot; value=&quot;268&quot;/&gt;&lt;/object&gt;&lt;object type=&quot;3&quot; unique_id=&quot;10020&quot;&gt;&lt;property id=&quot;20148&quot; value=&quot;5&quot;/&gt;&lt;property id=&quot;20300&quot; value=&quot;Slide 17 - &amp;quot;Le prétest&amp;quot;&quot;/&gt;&lt;property id=&quot;20307&quot; value=&quot;269&quot;/&gt;&lt;/object&gt;&lt;object type=&quot;3&quot; unique_id=&quot;10021&quot;&gt;&lt;property id=&quot;20148&quot; value=&quot;5&quot;/&gt;&lt;property id=&quot;20300&quot; value=&quot;Slide 18 - &amp;quot;Le test d’entrée ou contrôle des prérequis&amp;quot;&quot;/&gt;&lt;property id=&quot;20307&quot; value=&quot;270&quot;/&gt;&lt;/object&gt;&lt;object type=&quot;3&quot; unique_id=&quot;10022&quot;&gt;&lt;property id=&quot;20148&quot; value=&quot;5&quot;/&gt;&lt;property id=&quot;20300&quot; value=&quot;Slide 19 - &amp;quot;Benjamin Bloom a mis en évidence qu'il était essentiel d'une part, de s'assurer de la maîtrise des compétences pré&quot;/&gt;&lt;property id=&quot;20307&quot; value=&quot;271&quot;/&gt;&lt;/object&gt;&lt;object type=&quot;3&quot; unique_id=&quot;10023&quot;&gt;&lt;property id=&quot;20148&quot; value=&quot;5&quot;/&gt;&lt;property id=&quot;20300&quot; value=&quot;Slide 20&quot;/&gt;&lt;property id=&quot;20307&quot; value=&quot;272&quot;/&gt;&lt;/object&gt;&lt;object type=&quot;3&quot; unique_id=&quot;10024&quot;&gt;&lt;property id=&quot;20148&quot; value=&quot;5&quot;/&gt;&lt;property id=&quot;20300&quot; value=&quot;Slide 21 - &amp;quot;Le système de sortie&amp;quot;&quot;/&gt;&lt;property id=&quot;20307&quot; value=&quot;273&quot;/&gt;&lt;/object&gt;&lt;object type=&quot;3&quot; unique_id=&quot;10025&quot;&gt;&lt;property id=&quot;20148&quot; value=&quot;5&quot;/&gt;&lt;property id=&quot;20300&quot; value=&quot;Slide 22 - &amp;quot;Fonctions du système de sortie&amp;quot;&quot;/&gt;&lt;property id=&quot;20307&quot; value=&quot;274&quot;/&gt;&lt;/object&gt;&lt;object type=&quot;3&quot; unique_id=&quot;10026&quot;&gt;&lt;property id=&quot;20148&quot; value=&quot;5&quot;/&gt;&lt;property id=&quot;20300&quot; value=&quot;Slide 23 - &amp;quot;Le posttest&amp;quot;&quot;/&gt;&lt;property id=&quot;20307&quot; value=&quot;275&quot;/&gt;&lt;/object&gt;&lt;object type=&quot;3&quot; unique_id=&quot;10027&quot;&gt;&lt;property id=&quot;20148&quot; value=&quot;5&quot;/&gt;&lt;property id=&quot;20300&quot; value=&quot;Slide 24 - &amp;quot;Le posttest&amp;quot;&quot;/&gt;&lt;property id=&quot;20307&quot; value=&quot;276&quot;/&gt;&lt;/object&gt;&lt;object type=&quot;3&quot; unique_id=&quot;10028&quot;&gt;&lt;property id=&quot;20148&quot; value=&quot;5&quot;/&gt;&lt;property id=&quot;20300&quot; value=&quot;Slide 25 - &amp;quot;Orientation à la sortie du module&amp;quot;&quot;/&gt;&lt;property id=&quot;20307&quot; value=&quot;277&quot;/&gt;&lt;/object&gt;&lt;object type=&quot;3&quot; unique_id=&quot;10029&quot;&gt;&lt;property id=&quot;20148&quot; value=&quot;5&quot;/&gt;&lt;property id=&quot;20300&quot; value=&quot;Slide 26 - &amp;quot;Orientation à la sortie du module&amp;quot;&quot;/&gt;&lt;property id=&quot;20307&quot; value=&quot;278&quot;/&gt;&lt;/object&gt;&lt;object type=&quot;3&quot; unique_id=&quot;10030&quot;&gt;&lt;property id=&quot;20148&quot; value=&quot;5&quot;/&gt;&lt;property id=&quot;20300&quot; value=&quot;Slide 27 - &amp;quot;Remédiations en cas d’échec&amp;quot;&quot;/&gt;&lt;property id=&quot;20307&quot; value=&quot;279&quot;/&gt;&lt;/object&gt;&lt;object type=&quot;3&quot; unique_id=&quot;10031&quot;&gt;&lt;property id=&quot;20148&quot; value=&quot;5&quot;/&gt;&lt;property id=&quot;20300&quot; value=&quot;Slide 28 - &amp;quot;Quelques stratégies &amp;#x0D;&amp;#x0A;de remédiation&amp;quot;&quot;/&gt;&lt;property id=&quot;20307&quot; value=&quot;280&quot;/&gt;&lt;/object&gt;&lt;object type=&quot;3&quot; unique_id=&quot;10032&quot;&gt;&lt;property id=&quot;20148&quot; value=&quot;5&quot;/&gt;&lt;property id=&quot;20300&quot; value=&quot;Slide 29 - &amp;quot;Composantes du système d’apprentissage&amp;quot;&quot;/&gt;&lt;property id=&quot;20307&quot; value=&quot;281&quot;/&gt;&lt;/object&gt;&lt;object type=&quot;3&quot; unique_id=&quot;10033&quot;&gt;&lt;property id=&quot;20148&quot; value=&quot;5&quot;/&gt;&lt;property id=&quot;20300&quot; value=&quot;Slide 30 - &amp;quot;Le contenu&amp;quot;&quot;/&gt;&lt;property id=&quot;20307&quot; value=&quot;282&quot;/&gt;&lt;/object&gt;&lt;object type=&quot;3&quot; unique_id=&quot;10034&quot;&gt;&lt;property id=&quot;20148&quot; value=&quot;5&quot;/&gt;&lt;property id=&quot;20300&quot; value=&quot;Slide 31 - &amp;quot;Le contenu&amp;quot;&quot;/&gt;&lt;property id=&quot;20307&quot; value=&quot;283&quot;/&gt;&lt;/object&gt;&lt;object type=&quot;3&quot; unique_id=&quot;10035&quot;&gt;&lt;property id=&quot;20148&quot; value=&quot;5&quot;/&gt;&lt;property id=&quot;20300&quot; value=&quot;Slide 32 - &amp;quot;Activités exigées des apprenants&amp;quot;&quot;/&gt;&lt;property id=&quot;20307&quot; value=&quot;284&quot;/&gt;&lt;/object&gt;&lt;object type=&quot;3&quot; unique_id=&quot;10036&quot;&gt;&lt;property id=&quot;20148&quot; value=&quot;5&quot;/&gt;&lt;property id=&quot;20300&quot; value=&quot;Slide 33 - &amp;quot;Activités locales&amp;quot;&quot;/&gt;&lt;property id=&quot;20307&quot; value=&quot;285&quot;/&gt;&lt;/object&gt;&lt;object type=&quot;3&quot; unique_id=&quot;10037&quot;&gt;&lt;property id=&quot;20148&quot; value=&quot;5&quot;/&gt;&lt;property id=&quot;20300&quot; value=&quot;Slide 34 - &amp;quot;Activités globales&amp;quot;&quot;/&gt;&lt;property id=&quot;20307&quot; value=&quot;286&quot;/&gt;&lt;/object&gt;&lt;object type=&quot;3&quot; unique_id=&quot;10038&quot;&gt;&lt;property id=&quot;20148&quot; value=&quot;5&quot;/&gt;&lt;property id=&quot;20300&quot; value=&quot;Slide 35 - &amp;quot;Quelques règles à observer&amp;quot;&quot;/&gt;&lt;property id=&quot;20307&quot; value=&quot;287&quot;/&gt;&lt;/object&gt;&lt;object type=&quot;3&quot; unique_id=&quot;10039&quot;&gt;&lt;property id=&quot;20148&quot; value=&quot;5&quot;/&gt;&lt;property id=&quot;20300&quot; value=&quot;Slide 36 - &amp;quot;Aides et ressources&amp;quot;&quot;/&gt;&lt;property id=&quot;20307&quot; value=&quot;288&quot;/&gt;&lt;/object&gt;&lt;object type=&quot;3&quot; unique_id=&quot;10040&quot;&gt;&lt;property id=&quot;20148&quot; value=&quot;5&quot;/&gt;&lt;property id=&quot;20300&quot; value=&quot;Slide 37 - &amp;quot;Aides à la recherche&amp;quot;&quot;/&gt;&lt;property id=&quot;20307&quot; value=&quot;289&quot;/&gt;&lt;/object&gt;&lt;object type=&quot;3&quot; unique_id=&quot;10041&quot;&gt;&lt;property id=&quot;20148&quot; value=&quot;5&quot;/&gt;&lt;property id=&quot;20300&quot; value=&quot;Slide 38 - &amp;quot;Aides à l’organisation&amp;quot;&quot;/&gt;&lt;property id=&quot;20307&quot; value=&quot;290&quot;/&gt;&lt;/object&gt;&lt;object type=&quot;3&quot; unique_id=&quot;10042&quot;&gt;&lt;property id=&quot;20148&quot; value=&quot;5&quot;/&gt;&lt;property id=&quot;20300&quot; value=&quot;Slide 39 - &amp;quot;Les aides cognitives&amp;quot;&quot;/&gt;&lt;property id=&quot;20307&quot; value=&quot;291&quot;/&gt;&lt;/object&gt;&lt;object type=&quot;3&quot; unique_id=&quot;10043&quot;&gt;&lt;property id=&quot;20148&quot; value=&quot;5&quot;/&gt;&lt;property id=&quot;20300&quot; value=&quot;Slide 40 - &amp;quot;L’aide métacognitive&amp;quot;&quot;/&gt;&lt;property id=&quot;20307&quot; value=&quot;292&quot;/&gt;&lt;/object&gt;&lt;object type=&quot;3&quot; unique_id=&quot;10044&quot;&gt;&lt;property id=&quot;20148&quot; value=&quot;5&quot;/&gt;&lt;property id=&quot;20300&quot; value=&quot;Slide 41 - &amp;quot;L’aide métacognitive&amp;quot;&quot;/&gt;&lt;property id=&quot;20307&quot; value=&quot;293&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emplate>Module</Template>
  <TotalTime>757</TotalTime>
  <Words>1464</Words>
  <Application>Microsoft Office PowerPoint</Application>
  <PresentationFormat>Affichage à l'écran (4:3)</PresentationFormat>
  <Paragraphs>325</Paragraphs>
  <Slides>43</Slides>
  <Notes>42</Notes>
  <HiddenSlides>0</HiddenSlides>
  <MMClips>0</MMClips>
  <ScaleCrop>false</ScaleCrop>
  <HeadingPairs>
    <vt:vector size="4" baseType="variant">
      <vt:variant>
        <vt:lpstr>Thème</vt:lpstr>
      </vt:variant>
      <vt:variant>
        <vt:i4>1</vt:i4>
      </vt:variant>
      <vt:variant>
        <vt:lpstr>Titres des diapositives</vt:lpstr>
      </vt:variant>
      <vt:variant>
        <vt:i4>43</vt:i4>
      </vt:variant>
    </vt:vector>
  </HeadingPairs>
  <TitlesOfParts>
    <vt:vector size="44" baseType="lpstr">
      <vt:lpstr>Module</vt:lpstr>
      <vt:lpstr>Diapositive 1</vt:lpstr>
      <vt:lpstr>Plan</vt:lpstr>
      <vt:lpstr>Objectifs de l’exposé</vt:lpstr>
      <vt:lpstr>Définition du module</vt:lpstr>
      <vt:lpstr>Caractéristiques fondamentales</vt:lpstr>
      <vt:lpstr>Les constituants d’un module</vt:lpstr>
      <vt:lpstr>Le système d’entrée</vt:lpstr>
      <vt:lpstr>Diapositive 8</vt:lpstr>
      <vt:lpstr>Diapositive 9</vt:lpstr>
      <vt:lpstr>Capacités cognitives de la taxonomie de Bloom.</vt:lpstr>
      <vt:lpstr>Capacités cognitives de la taxonomie de Bloom.</vt:lpstr>
      <vt:lpstr>Erreurs à éviter</vt:lpstr>
      <vt:lpstr>Fonctions des objectifs (1)</vt:lpstr>
      <vt:lpstr>Fonctions des objectifs (2)</vt:lpstr>
      <vt:lpstr>Le prétest</vt:lpstr>
      <vt:lpstr>La fonction du prétest</vt:lpstr>
      <vt:lpstr>Le prétest</vt:lpstr>
      <vt:lpstr>Le test d’entrée ou contrôle des prérequis</vt:lpstr>
      <vt:lpstr>Benjamin Bloom a mis en évidence qu'il était essentiel d'une part, de s'assurer de la maîtrise des compétences prérequises avant d'entamer un apprentissage et d'autre part, de prévoir les activités de remédiation qui permettront de corriger les lacunes constatées.</vt:lpstr>
      <vt:lpstr>Diapositive 20</vt:lpstr>
      <vt:lpstr>Le système de sortie</vt:lpstr>
      <vt:lpstr>Fonctions du système de sortie</vt:lpstr>
      <vt:lpstr>Le posttest</vt:lpstr>
      <vt:lpstr>Le posttest</vt:lpstr>
      <vt:lpstr>Orientation à la sortie du module</vt:lpstr>
      <vt:lpstr>Orientation à la sortie du module</vt:lpstr>
      <vt:lpstr>Remédiations en cas d’échec</vt:lpstr>
      <vt:lpstr>Quelques stratégies  de remédiation</vt:lpstr>
      <vt:lpstr>Composantes du système d’apprentissage</vt:lpstr>
      <vt:lpstr>Le contenu</vt:lpstr>
      <vt:lpstr>Le contenu</vt:lpstr>
      <vt:lpstr>Activités exigées des apprenants</vt:lpstr>
      <vt:lpstr>Activités locales</vt:lpstr>
      <vt:lpstr>Activités globales</vt:lpstr>
      <vt:lpstr>Quelques règles à observer</vt:lpstr>
      <vt:lpstr>Aides et ressources</vt:lpstr>
      <vt:lpstr>Aides à la recherche</vt:lpstr>
      <vt:lpstr>Aides à l’organisation</vt:lpstr>
      <vt:lpstr>Les aides cognitives</vt:lpstr>
      <vt:lpstr>Carte Conceptuelle</vt:lpstr>
      <vt:lpstr>L’aide métacognitive</vt:lpstr>
      <vt:lpstr>L’aide métacognitive</vt:lpstr>
      <vt:lpstr>Aides MétaCognitives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 type d’un module de formation</dc:title>
  <dc:creator>auf</dc:creator>
  <cp:lastModifiedBy>ink house</cp:lastModifiedBy>
  <cp:revision>140</cp:revision>
  <dcterms:modified xsi:type="dcterms:W3CDTF">2018-01-17T18:29:54Z</dcterms:modified>
</cp:coreProperties>
</file>