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6256000" cy="9144000"/>
  <p:notesSz cx="9144000" cy="16256000"/>
  <p:embeddedFontLst>
    <p:embeddedFont>
      <p:font typeface="思源宋体" panose="02020500000000000000" pitchFamily="18" charset="-128"/>
      <p:regular r:id="rId28"/>
    </p:embeddedFont>
    <p:embeddedFont>
      <p:font typeface="MiSans" pitchFamily="2" charset="-122"/>
      <p:regular r:id="rId29"/>
    </p:embeddedFont>
    <p:embeddedFont>
      <p:font typeface="阿里妈妈刀隶体" pitchFamily="2" charset="-122"/>
      <p:regular r:id="rId30"/>
    </p:embeddedFont>
    <p:embeddedFont>
      <p:font typeface="飞波正点体" panose="02010500030101010101" pitchFamily="2" charset="-122"/>
      <p:regular r:id="rId3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font" Target="fonts/font2.fntdata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font" Target="fonts/font1.fntdata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font" Target="fonts/font4.fntdata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notesMaster" Target="notesMasters/notesMaster1.xml" /><Relationship Id="rId30" Type="http://schemas.openxmlformats.org/officeDocument/2006/relationships/font" Target="fonts/font3.fntdata" /><Relationship Id="rId35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8143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8143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64275-8CCB-D64C-AB79-34FFC7B99EE5}" type="datetimeFigureOut">
              <a:rPr lang="fr-FR" smtClean="0"/>
              <a:t>20/02/2026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-304800" y="2032000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14400" y="7823200"/>
            <a:ext cx="7315200" cy="6400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5441613"/>
            <a:ext cx="3962400" cy="814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80013" y="15441613"/>
            <a:ext cx="3962400" cy="814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43C0F1-67A8-BF4A-82BF-9668B3AAD6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772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1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1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1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1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1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1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1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1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1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1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 /><Relationship Id="rId1" Type="http://schemas.openxmlformats.org/officeDocument/2006/relationships/slideLayout" Target="../slideLayouts/slideLayout1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notesSlide" Target="../notesSlides/notesSlide23.xml" /><Relationship Id="rId1" Type="http://schemas.openxmlformats.org/officeDocument/2006/relationships/slideLayout" Target="../slideLayouts/slideLayout1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 /><Relationship Id="rId1" Type="http://schemas.openxmlformats.org/officeDocument/2006/relationships/slideLayout" Target="../slideLayouts/slideLayout1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2C5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ecosustainexpo.in/c0c0b1882ab605ad8295c0634d9cdbe293da4d12.jpg"/>
          <p:cNvPicPr>
            <a:picLocks noChangeAspect="1"/>
          </p:cNvPicPr>
          <p:nvPr/>
        </p:nvPicPr>
        <p:blipFill>
          <a:blip r:embed="rId3">
            <a:alphaModFix amt="30000"/>
          </a:blip>
          <a:srcRect t="2195" b="2195"/>
          <a:stretch/>
        </p:blipFill>
        <p:spPr>
          <a:xfrm>
            <a:off x="0" y="0"/>
            <a:ext cx="16256000" cy="9144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0" y="0"/>
                </a:moveTo>
                <a:lnTo>
                  <a:pt x="16256000" y="0"/>
                </a:lnTo>
                <a:lnTo>
                  <a:pt x="16256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C5F5D">
                  <a:alpha val="95000"/>
                </a:srgbClr>
              </a:gs>
              <a:gs pos="50000">
                <a:srgbClr val="2C5F5D">
                  <a:alpha val="85000"/>
                </a:srgbClr>
              </a:gs>
              <a:gs pos="100000">
                <a:srgbClr val="A98C6A">
                  <a:alpha val="75000"/>
                </a:srgbClr>
              </a:gs>
            </a:gsLst>
            <a:lin ang="2700000" scaled="1"/>
          </a:gradFill>
          <a:ln/>
        </p:spPr>
      </p:sp>
      <p:sp>
        <p:nvSpPr>
          <p:cNvPr id="4" name="Shape 1"/>
          <p:cNvSpPr/>
          <p:nvPr/>
        </p:nvSpPr>
        <p:spPr>
          <a:xfrm>
            <a:off x="6887766" y="1638300"/>
            <a:ext cx="2476500" cy="685800"/>
          </a:xfrm>
          <a:custGeom>
            <a:avLst/>
            <a:gdLst/>
            <a:ahLst/>
            <a:cxnLst/>
            <a:rect l="l" t="t" r="r" b="b"/>
            <a:pathLst>
              <a:path w="2476500" h="685800">
                <a:moveTo>
                  <a:pt x="342900" y="0"/>
                </a:moveTo>
                <a:lnTo>
                  <a:pt x="2133600" y="0"/>
                </a:lnTo>
                <a:cubicBezTo>
                  <a:pt x="2322852" y="0"/>
                  <a:pt x="2476500" y="153648"/>
                  <a:pt x="2476500" y="342900"/>
                </a:cubicBezTo>
                <a:lnTo>
                  <a:pt x="2476500" y="342900"/>
                </a:lnTo>
                <a:cubicBezTo>
                  <a:pt x="2476500" y="532152"/>
                  <a:pt x="2322852" y="685800"/>
                  <a:pt x="2133600" y="685800"/>
                </a:cubicBezTo>
                <a:lnTo>
                  <a:pt x="342900" y="685800"/>
                </a:lnTo>
                <a:cubicBezTo>
                  <a:pt x="153648" y="685800"/>
                  <a:pt x="0" y="532152"/>
                  <a:pt x="0" y="342900"/>
                </a:cubicBezTo>
                <a:lnTo>
                  <a:pt x="0" y="342900"/>
                </a:lnTo>
                <a:cubicBezTo>
                  <a:pt x="0" y="153648"/>
                  <a:pt x="153648" y="0"/>
                  <a:pt x="342900" y="0"/>
                </a:cubicBezTo>
                <a:close/>
              </a:path>
            </a:pathLst>
          </a:custGeom>
          <a:solidFill>
            <a:srgbClr val="D4A574">
              <a:alpha val="20000"/>
            </a:srgbClr>
          </a:solidFill>
          <a:ln w="25400">
            <a:solidFill>
              <a:srgbClr val="D4A574">
                <a:alpha val="50196"/>
              </a:srgbClr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243366" y="1803400"/>
            <a:ext cx="1765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kern="0" spc="100" dirty="0">
                <a:solidFill>
                  <a:srgbClr val="D4A57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محاضرة أكاديمية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2257690" y="3149600"/>
            <a:ext cx="1173480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7200" b="1" dirty="0">
                <a:solidFill>
                  <a:srgbClr val="F8F6F2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استراتيجيات الاتصال لدعم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7200" b="1" dirty="0">
                <a:solidFill>
                  <a:srgbClr val="F8F6F2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الاستدامة والمسؤولية الاجتماعية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7315200" y="5740400"/>
            <a:ext cx="1625600" cy="50800"/>
          </a:xfrm>
          <a:custGeom>
            <a:avLst/>
            <a:gdLst/>
            <a:ahLst/>
            <a:cxnLst/>
            <a:rect l="l" t="t" r="r" b="b"/>
            <a:pathLst>
              <a:path w="1625600" h="50800">
                <a:moveTo>
                  <a:pt x="0" y="0"/>
                </a:moveTo>
                <a:lnTo>
                  <a:pt x="1625600" y="0"/>
                </a:lnTo>
                <a:lnTo>
                  <a:pt x="16256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8" name="Text 5"/>
          <p:cNvSpPr/>
          <p:nvPr/>
        </p:nvSpPr>
        <p:spPr>
          <a:xfrm>
            <a:off x="3400359" y="6197600"/>
            <a:ext cx="9461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dirty="0">
                <a:solidFill>
                  <a:srgbClr val="F8F6F2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Communication Strategies for Sustainability and CSR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12903068" y="7772400"/>
            <a:ext cx="28448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lang="en-US" sz="2400" b="1" dirty="0">
                <a:solidFill>
                  <a:srgbClr val="F8F6F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أ. كروش نوال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12928468" y="8280400"/>
            <a:ext cx="2819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ct val="120000"/>
              </a:lnSpc>
            </a:pPr>
            <a:r>
              <a:rPr lang="en-US" sz="2000" dirty="0">
                <a:solidFill>
                  <a:srgbClr val="D4A57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جامعة وهران 1 - أحمد بن بلة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508000" y="8280400"/>
            <a:ext cx="723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F8F6F2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2026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8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4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80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 2: PRINCIPLES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544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2C5F5D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مبادئ الاتصال الفعال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14528800" y="16764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5" name="Shape 3"/>
          <p:cNvSpPr/>
          <p:nvPr/>
        </p:nvSpPr>
        <p:spPr>
          <a:xfrm>
            <a:off x="10803467" y="2006600"/>
            <a:ext cx="4940300" cy="3860800"/>
          </a:xfrm>
          <a:custGeom>
            <a:avLst/>
            <a:gdLst/>
            <a:ahLst/>
            <a:cxnLst/>
            <a:rect l="l" t="t" r="r" b="b"/>
            <a:pathLst>
              <a:path w="4940300" h="3860800">
                <a:moveTo>
                  <a:pt x="50800" y="0"/>
                </a:moveTo>
                <a:lnTo>
                  <a:pt x="4889500" y="0"/>
                </a:lnTo>
                <a:cubicBezTo>
                  <a:pt x="4917556" y="0"/>
                  <a:pt x="4940300" y="22744"/>
                  <a:pt x="4940300" y="50800"/>
                </a:cubicBezTo>
                <a:lnTo>
                  <a:pt x="4940300" y="3708414"/>
                </a:lnTo>
                <a:cubicBezTo>
                  <a:pt x="4940300" y="3792575"/>
                  <a:pt x="4872075" y="3860800"/>
                  <a:pt x="4787914" y="3860800"/>
                </a:cubicBezTo>
                <a:lnTo>
                  <a:pt x="152386" y="3860800"/>
                </a:lnTo>
                <a:cubicBezTo>
                  <a:pt x="68225" y="3860800"/>
                  <a:pt x="0" y="3792575"/>
                  <a:pt x="0" y="3708414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10803467" y="2006600"/>
            <a:ext cx="4940300" cy="50800"/>
          </a:xfrm>
          <a:custGeom>
            <a:avLst/>
            <a:gdLst/>
            <a:ahLst/>
            <a:cxnLst/>
            <a:rect l="l" t="t" r="r" b="b"/>
            <a:pathLst>
              <a:path w="4940300" h="50800">
                <a:moveTo>
                  <a:pt x="50800" y="0"/>
                </a:moveTo>
                <a:lnTo>
                  <a:pt x="4889500" y="0"/>
                </a:lnTo>
                <a:cubicBezTo>
                  <a:pt x="4917537" y="0"/>
                  <a:pt x="4940300" y="22763"/>
                  <a:pt x="4940300" y="50800"/>
                </a:cubicBezTo>
                <a:lnTo>
                  <a:pt x="4940300" y="50800"/>
                </a:lnTo>
                <a:lnTo>
                  <a:pt x="0" y="50800"/>
                </a:ln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7" name="Shape 5"/>
          <p:cNvSpPr/>
          <p:nvPr/>
        </p:nvSpPr>
        <p:spPr>
          <a:xfrm>
            <a:off x="12869334" y="22860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8" name="Shape 6"/>
          <p:cNvSpPr/>
          <p:nvPr/>
        </p:nvSpPr>
        <p:spPr>
          <a:xfrm>
            <a:off x="13064596" y="2501900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214313" y="23812"/>
                </a:moveTo>
                <a:cubicBezTo>
                  <a:pt x="154186" y="23812"/>
                  <a:pt x="106040" y="51197"/>
                  <a:pt x="70991" y="83790"/>
                </a:cubicBezTo>
                <a:cubicBezTo>
                  <a:pt x="36165" y="116160"/>
                  <a:pt x="12874" y="154781"/>
                  <a:pt x="1786" y="181347"/>
                </a:cubicBezTo>
                <a:cubicBezTo>
                  <a:pt x="-670" y="187226"/>
                  <a:pt x="-670" y="193774"/>
                  <a:pt x="1786" y="199653"/>
                </a:cubicBezTo>
                <a:cubicBezTo>
                  <a:pt x="12874" y="226219"/>
                  <a:pt x="36165" y="264914"/>
                  <a:pt x="70991" y="297210"/>
                </a:cubicBezTo>
                <a:cubicBezTo>
                  <a:pt x="106040" y="329729"/>
                  <a:pt x="154186" y="357188"/>
                  <a:pt x="214313" y="357188"/>
                </a:cubicBezTo>
                <a:cubicBezTo>
                  <a:pt x="274439" y="357188"/>
                  <a:pt x="322585" y="329803"/>
                  <a:pt x="357634" y="297210"/>
                </a:cubicBezTo>
                <a:cubicBezTo>
                  <a:pt x="392460" y="264840"/>
                  <a:pt x="415751" y="226219"/>
                  <a:pt x="426839" y="199653"/>
                </a:cubicBezTo>
                <a:cubicBezTo>
                  <a:pt x="429295" y="193774"/>
                  <a:pt x="429295" y="187226"/>
                  <a:pt x="426839" y="181347"/>
                </a:cubicBezTo>
                <a:cubicBezTo>
                  <a:pt x="415751" y="154781"/>
                  <a:pt x="392460" y="116086"/>
                  <a:pt x="357634" y="83790"/>
                </a:cubicBezTo>
                <a:cubicBezTo>
                  <a:pt x="322585" y="51271"/>
                  <a:pt x="274439" y="23812"/>
                  <a:pt x="214313" y="23812"/>
                </a:cubicBezTo>
                <a:close/>
                <a:moveTo>
                  <a:pt x="107156" y="190500"/>
                </a:moveTo>
                <a:cubicBezTo>
                  <a:pt x="107156" y="131359"/>
                  <a:pt x="155171" y="83344"/>
                  <a:pt x="214313" y="83344"/>
                </a:cubicBezTo>
                <a:cubicBezTo>
                  <a:pt x="273454" y="83344"/>
                  <a:pt x="321469" y="131359"/>
                  <a:pt x="321469" y="190500"/>
                </a:cubicBezTo>
                <a:cubicBezTo>
                  <a:pt x="321469" y="249641"/>
                  <a:pt x="273454" y="297656"/>
                  <a:pt x="214313" y="297656"/>
                </a:cubicBezTo>
                <a:cubicBezTo>
                  <a:pt x="155171" y="297656"/>
                  <a:pt x="107156" y="249641"/>
                  <a:pt x="107156" y="190500"/>
                </a:cubicBezTo>
                <a:close/>
                <a:moveTo>
                  <a:pt x="214313" y="142875"/>
                </a:moveTo>
                <a:cubicBezTo>
                  <a:pt x="214313" y="169143"/>
                  <a:pt x="192956" y="190500"/>
                  <a:pt x="166688" y="190500"/>
                </a:cubicBezTo>
                <a:cubicBezTo>
                  <a:pt x="158130" y="190500"/>
                  <a:pt x="150093" y="188268"/>
                  <a:pt x="143098" y="184249"/>
                </a:cubicBezTo>
                <a:cubicBezTo>
                  <a:pt x="142354" y="192360"/>
                  <a:pt x="143024" y="200695"/>
                  <a:pt x="145256" y="208955"/>
                </a:cubicBezTo>
                <a:cubicBezTo>
                  <a:pt x="155451" y="247055"/>
                  <a:pt x="194667" y="269677"/>
                  <a:pt x="232767" y="259482"/>
                </a:cubicBezTo>
                <a:cubicBezTo>
                  <a:pt x="270867" y="249287"/>
                  <a:pt x="293489" y="210071"/>
                  <a:pt x="283294" y="171971"/>
                </a:cubicBezTo>
                <a:cubicBezTo>
                  <a:pt x="274216" y="137964"/>
                  <a:pt x="241995" y="116309"/>
                  <a:pt x="208062" y="119286"/>
                </a:cubicBezTo>
                <a:cubicBezTo>
                  <a:pt x="212006" y="126206"/>
                  <a:pt x="214313" y="134243"/>
                  <a:pt x="214313" y="142875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9" name="Text 7"/>
          <p:cNvSpPr/>
          <p:nvPr/>
        </p:nvSpPr>
        <p:spPr>
          <a:xfrm>
            <a:off x="10981267" y="3302000"/>
            <a:ext cx="45847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الشفافية والصدق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1057467" y="3860800"/>
            <a:ext cx="45339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تقديم </a:t>
            </a: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معلومات واضحة ودقيقة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عن المبادرات والأداء. الشفافية تبني الثقة وتعزز المصداقية مع أصحاب المصلحة.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11057467" y="5054600"/>
            <a:ext cx="4432300" cy="558800"/>
          </a:xfrm>
          <a:custGeom>
            <a:avLst/>
            <a:gdLst/>
            <a:ahLst/>
            <a:cxnLst/>
            <a:rect l="l" t="t" r="r" b="b"/>
            <a:pathLst>
              <a:path w="4432300" h="558800">
                <a:moveTo>
                  <a:pt x="101601" y="0"/>
                </a:moveTo>
                <a:lnTo>
                  <a:pt x="4330699" y="0"/>
                </a:lnTo>
                <a:cubicBezTo>
                  <a:pt x="4386812" y="0"/>
                  <a:pt x="4432300" y="45488"/>
                  <a:pt x="4432300" y="101601"/>
                </a:cubicBezTo>
                <a:lnTo>
                  <a:pt x="4432300" y="457199"/>
                </a:lnTo>
                <a:cubicBezTo>
                  <a:pt x="4432300" y="513312"/>
                  <a:pt x="4386812" y="558800"/>
                  <a:pt x="4330699" y="558800"/>
                </a:cubicBezTo>
                <a:lnTo>
                  <a:pt x="101601" y="558800"/>
                </a:lnTo>
                <a:cubicBezTo>
                  <a:pt x="45488" y="558800"/>
                  <a:pt x="0" y="513312"/>
                  <a:pt x="0" y="457199"/>
                </a:cubicBezTo>
                <a:lnTo>
                  <a:pt x="0" y="101601"/>
                </a:lnTo>
                <a:cubicBezTo>
                  <a:pt x="0" y="45526"/>
                  <a:pt x="45526" y="0"/>
                  <a:pt x="101601" y="0"/>
                </a:cubicBezTo>
                <a:close/>
              </a:path>
            </a:pathLst>
          </a:custGeom>
          <a:solidFill>
            <a:srgbClr val="2C5F5D">
              <a:alpha val="10196"/>
            </a:srgbClr>
          </a:solidFill>
          <a:ln/>
        </p:spPr>
      </p:sp>
      <p:sp>
        <p:nvSpPr>
          <p:cNvPr id="12" name="Shape 10"/>
          <p:cNvSpPr/>
          <p:nvPr/>
        </p:nvSpPr>
        <p:spPr>
          <a:xfrm>
            <a:off x="15155863" y="5257800"/>
            <a:ext cx="155575" cy="177800"/>
          </a:xfrm>
          <a:custGeom>
            <a:avLst/>
            <a:gdLst/>
            <a:ahLst/>
            <a:cxnLst/>
            <a:rect l="l" t="t" r="r" b="b"/>
            <a:pathLst>
              <a:path w="155575" h="177800">
                <a:moveTo>
                  <a:pt x="150991" y="24343"/>
                </a:moveTo>
                <a:cubicBezTo>
                  <a:pt x="155957" y="27955"/>
                  <a:pt x="157068" y="34900"/>
                  <a:pt x="153457" y="39866"/>
                </a:cubicBezTo>
                <a:lnTo>
                  <a:pt x="64557" y="162104"/>
                </a:lnTo>
                <a:cubicBezTo>
                  <a:pt x="62647" y="164743"/>
                  <a:pt x="59695" y="166375"/>
                  <a:pt x="56431" y="166653"/>
                </a:cubicBezTo>
                <a:cubicBezTo>
                  <a:pt x="53166" y="166931"/>
                  <a:pt x="50006" y="165715"/>
                  <a:pt x="47714" y="163423"/>
                </a:cubicBezTo>
                <a:lnTo>
                  <a:pt x="3264" y="118973"/>
                </a:lnTo>
                <a:cubicBezTo>
                  <a:pt x="-1077" y="114632"/>
                  <a:pt x="-1077" y="107583"/>
                  <a:pt x="3264" y="103242"/>
                </a:cubicBezTo>
                <a:cubicBezTo>
                  <a:pt x="7605" y="98901"/>
                  <a:pt x="14655" y="98901"/>
                  <a:pt x="18995" y="103242"/>
                </a:cubicBezTo>
                <a:lnTo>
                  <a:pt x="54243" y="138490"/>
                </a:lnTo>
                <a:lnTo>
                  <a:pt x="135503" y="26774"/>
                </a:lnTo>
                <a:cubicBezTo>
                  <a:pt x="139115" y="21808"/>
                  <a:pt x="146060" y="20697"/>
                  <a:pt x="151026" y="24309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13" name="Text 11"/>
          <p:cNvSpPr/>
          <p:nvPr/>
        </p:nvSpPr>
        <p:spPr>
          <a:xfrm>
            <a:off x="11438467" y="5207000"/>
            <a:ext cx="3987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مشاركة النجاحات والتحديات معاً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5655733" y="2006600"/>
            <a:ext cx="4940300" cy="3860800"/>
          </a:xfrm>
          <a:custGeom>
            <a:avLst/>
            <a:gdLst/>
            <a:ahLst/>
            <a:cxnLst/>
            <a:rect l="l" t="t" r="r" b="b"/>
            <a:pathLst>
              <a:path w="4940300" h="3860800">
                <a:moveTo>
                  <a:pt x="50800" y="0"/>
                </a:moveTo>
                <a:lnTo>
                  <a:pt x="4889500" y="0"/>
                </a:lnTo>
                <a:cubicBezTo>
                  <a:pt x="4917556" y="0"/>
                  <a:pt x="4940300" y="22744"/>
                  <a:pt x="4940300" y="50800"/>
                </a:cubicBezTo>
                <a:lnTo>
                  <a:pt x="4940300" y="3708414"/>
                </a:lnTo>
                <a:cubicBezTo>
                  <a:pt x="4940300" y="3792575"/>
                  <a:pt x="4872075" y="3860800"/>
                  <a:pt x="4787914" y="3860800"/>
                </a:cubicBezTo>
                <a:lnTo>
                  <a:pt x="152386" y="3860800"/>
                </a:lnTo>
                <a:cubicBezTo>
                  <a:pt x="68225" y="3860800"/>
                  <a:pt x="0" y="3792575"/>
                  <a:pt x="0" y="3708414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5" name="Shape 13"/>
          <p:cNvSpPr/>
          <p:nvPr/>
        </p:nvSpPr>
        <p:spPr>
          <a:xfrm>
            <a:off x="5655733" y="2006600"/>
            <a:ext cx="4940300" cy="50800"/>
          </a:xfrm>
          <a:custGeom>
            <a:avLst/>
            <a:gdLst/>
            <a:ahLst/>
            <a:cxnLst/>
            <a:rect l="l" t="t" r="r" b="b"/>
            <a:pathLst>
              <a:path w="4940300" h="50800">
                <a:moveTo>
                  <a:pt x="50800" y="0"/>
                </a:moveTo>
                <a:lnTo>
                  <a:pt x="4889500" y="0"/>
                </a:lnTo>
                <a:cubicBezTo>
                  <a:pt x="4917537" y="0"/>
                  <a:pt x="4940300" y="22763"/>
                  <a:pt x="4940300" y="50800"/>
                </a:cubicBezTo>
                <a:lnTo>
                  <a:pt x="4940300" y="50800"/>
                </a:lnTo>
                <a:lnTo>
                  <a:pt x="0" y="50800"/>
                </a:ln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16" name="Shape 14"/>
          <p:cNvSpPr/>
          <p:nvPr/>
        </p:nvSpPr>
        <p:spPr>
          <a:xfrm>
            <a:off x="7721600" y="22860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17" name="Shape 15"/>
          <p:cNvSpPr/>
          <p:nvPr/>
        </p:nvSpPr>
        <p:spPr>
          <a:xfrm>
            <a:off x="7940675" y="25019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cubicBezTo>
                  <a:pt x="193923" y="0"/>
                  <a:pt x="197346" y="744"/>
                  <a:pt x="200471" y="2158"/>
                </a:cubicBezTo>
                <a:lnTo>
                  <a:pt x="340668" y="61615"/>
                </a:lnTo>
                <a:cubicBezTo>
                  <a:pt x="357039" y="68535"/>
                  <a:pt x="369243" y="84683"/>
                  <a:pt x="369168" y="104180"/>
                </a:cubicBezTo>
                <a:cubicBezTo>
                  <a:pt x="368796" y="177998"/>
                  <a:pt x="338435" y="313060"/>
                  <a:pt x="210220" y="374452"/>
                </a:cubicBezTo>
                <a:cubicBezTo>
                  <a:pt x="197793" y="380405"/>
                  <a:pt x="183356" y="380405"/>
                  <a:pt x="170929" y="374452"/>
                </a:cubicBezTo>
                <a:cubicBezTo>
                  <a:pt x="42639" y="313060"/>
                  <a:pt x="12353" y="177998"/>
                  <a:pt x="11981" y="104180"/>
                </a:cubicBezTo>
                <a:cubicBezTo>
                  <a:pt x="11906" y="84683"/>
                  <a:pt x="24110" y="68535"/>
                  <a:pt x="40481" y="61615"/>
                </a:cubicBezTo>
                <a:lnTo>
                  <a:pt x="180603" y="2158"/>
                </a:lnTo>
                <a:cubicBezTo>
                  <a:pt x="183728" y="744"/>
                  <a:pt x="187077" y="0"/>
                  <a:pt x="190500" y="0"/>
                </a:cubicBezTo>
                <a:close/>
                <a:moveTo>
                  <a:pt x="190500" y="49709"/>
                </a:moveTo>
                <a:lnTo>
                  <a:pt x="190500" y="331068"/>
                </a:lnTo>
                <a:cubicBezTo>
                  <a:pt x="293191" y="281360"/>
                  <a:pt x="320799" y="171227"/>
                  <a:pt x="321469" y="105296"/>
                </a:cubicBezTo>
                <a:lnTo>
                  <a:pt x="190500" y="49783"/>
                </a:lnTo>
                <a:lnTo>
                  <a:pt x="190500" y="49783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8" name="Text 16"/>
          <p:cNvSpPr/>
          <p:nvPr/>
        </p:nvSpPr>
        <p:spPr>
          <a:xfrm>
            <a:off x="5833533" y="3302000"/>
            <a:ext cx="45847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تجنب الغسل الأخضر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5909733" y="3860800"/>
            <a:ext cx="45339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Greenwashing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هو المبالغة في الإدعاءات حول الاستدامة دون دليل. يجب أن تكون المزاعم مدعومة ب</a:t>
            </a: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بيانات حقيقية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وأدلة ملموسة.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5909733" y="5054600"/>
            <a:ext cx="4432300" cy="558800"/>
          </a:xfrm>
          <a:custGeom>
            <a:avLst/>
            <a:gdLst/>
            <a:ahLst/>
            <a:cxnLst/>
            <a:rect l="l" t="t" r="r" b="b"/>
            <a:pathLst>
              <a:path w="4432300" h="558800">
                <a:moveTo>
                  <a:pt x="101601" y="0"/>
                </a:moveTo>
                <a:lnTo>
                  <a:pt x="4330699" y="0"/>
                </a:lnTo>
                <a:cubicBezTo>
                  <a:pt x="4386812" y="0"/>
                  <a:pt x="4432300" y="45488"/>
                  <a:pt x="4432300" y="101601"/>
                </a:cubicBezTo>
                <a:lnTo>
                  <a:pt x="4432300" y="457199"/>
                </a:lnTo>
                <a:cubicBezTo>
                  <a:pt x="4432300" y="513312"/>
                  <a:pt x="4386812" y="558800"/>
                  <a:pt x="4330699" y="558800"/>
                </a:cubicBezTo>
                <a:lnTo>
                  <a:pt x="101601" y="558800"/>
                </a:lnTo>
                <a:cubicBezTo>
                  <a:pt x="45488" y="558800"/>
                  <a:pt x="0" y="513312"/>
                  <a:pt x="0" y="457199"/>
                </a:cubicBezTo>
                <a:lnTo>
                  <a:pt x="0" y="101601"/>
                </a:lnTo>
                <a:cubicBezTo>
                  <a:pt x="0" y="45526"/>
                  <a:pt x="45526" y="0"/>
                  <a:pt x="101601" y="0"/>
                </a:cubicBezTo>
                <a:close/>
              </a:path>
            </a:pathLst>
          </a:custGeom>
          <a:solidFill>
            <a:srgbClr val="A98C6A">
              <a:alpha val="10196"/>
            </a:srgbClr>
          </a:solidFill>
          <a:ln/>
        </p:spPr>
      </p:sp>
      <p:sp>
        <p:nvSpPr>
          <p:cNvPr id="21" name="Shape 19"/>
          <p:cNvSpPr/>
          <p:nvPr/>
        </p:nvSpPr>
        <p:spPr>
          <a:xfrm>
            <a:off x="9997017" y="52578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0"/>
                </a:moveTo>
                <a:cubicBezTo>
                  <a:pt x="94005" y="0"/>
                  <a:pt x="98693" y="2813"/>
                  <a:pt x="101124" y="7293"/>
                </a:cubicBezTo>
                <a:lnTo>
                  <a:pt x="176133" y="146199"/>
                </a:lnTo>
                <a:cubicBezTo>
                  <a:pt x="178460" y="150505"/>
                  <a:pt x="178356" y="155714"/>
                  <a:pt x="175855" y="159916"/>
                </a:cubicBezTo>
                <a:cubicBezTo>
                  <a:pt x="173355" y="164118"/>
                  <a:pt x="168806" y="166688"/>
                  <a:pt x="163909" y="166688"/>
                </a:cubicBezTo>
                <a:lnTo>
                  <a:pt x="13891" y="166688"/>
                </a:lnTo>
                <a:cubicBezTo>
                  <a:pt x="8994" y="166688"/>
                  <a:pt x="4480" y="164118"/>
                  <a:pt x="1945" y="159916"/>
                </a:cubicBezTo>
                <a:cubicBezTo>
                  <a:pt x="-590" y="155714"/>
                  <a:pt x="-660" y="150505"/>
                  <a:pt x="1667" y="146199"/>
                </a:cubicBezTo>
                <a:lnTo>
                  <a:pt x="76676" y="7293"/>
                </a:lnTo>
                <a:cubicBezTo>
                  <a:pt x="79107" y="2813"/>
                  <a:pt x="83795" y="0"/>
                  <a:pt x="88900" y="0"/>
                </a:cubicBezTo>
                <a:close/>
                <a:moveTo>
                  <a:pt x="88900" y="58341"/>
                </a:moveTo>
                <a:cubicBezTo>
                  <a:pt x="84281" y="58341"/>
                  <a:pt x="80566" y="62056"/>
                  <a:pt x="80566" y="66675"/>
                </a:cubicBezTo>
                <a:lnTo>
                  <a:pt x="80566" y="105569"/>
                </a:lnTo>
                <a:cubicBezTo>
                  <a:pt x="80566" y="110187"/>
                  <a:pt x="84281" y="113903"/>
                  <a:pt x="88900" y="113903"/>
                </a:cubicBezTo>
                <a:cubicBezTo>
                  <a:pt x="93519" y="113903"/>
                  <a:pt x="97234" y="110187"/>
                  <a:pt x="97234" y="105569"/>
                </a:cubicBezTo>
                <a:lnTo>
                  <a:pt x="97234" y="66675"/>
                </a:lnTo>
                <a:cubicBezTo>
                  <a:pt x="97234" y="62056"/>
                  <a:pt x="93519" y="58341"/>
                  <a:pt x="88900" y="58341"/>
                </a:cubicBezTo>
                <a:close/>
                <a:moveTo>
                  <a:pt x="98172" y="133350"/>
                </a:moveTo>
                <a:cubicBezTo>
                  <a:pt x="98383" y="129908"/>
                  <a:pt x="96667" y="126634"/>
                  <a:pt x="93716" y="124849"/>
                </a:cubicBezTo>
                <a:cubicBezTo>
                  <a:pt x="90766" y="123065"/>
                  <a:pt x="87069" y="123065"/>
                  <a:pt x="84119" y="124849"/>
                </a:cubicBezTo>
                <a:cubicBezTo>
                  <a:pt x="81168" y="126634"/>
                  <a:pt x="79452" y="129908"/>
                  <a:pt x="79663" y="133350"/>
                </a:cubicBezTo>
                <a:cubicBezTo>
                  <a:pt x="79452" y="136792"/>
                  <a:pt x="81168" y="140066"/>
                  <a:pt x="84119" y="141851"/>
                </a:cubicBezTo>
                <a:cubicBezTo>
                  <a:pt x="87069" y="143635"/>
                  <a:pt x="90766" y="143635"/>
                  <a:pt x="93716" y="141851"/>
                </a:cubicBezTo>
                <a:cubicBezTo>
                  <a:pt x="96667" y="140066"/>
                  <a:pt x="98383" y="136792"/>
                  <a:pt x="98172" y="13335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22" name="Text 20"/>
          <p:cNvSpPr/>
          <p:nvPr/>
        </p:nvSpPr>
        <p:spPr>
          <a:xfrm>
            <a:off x="6290733" y="5207000"/>
            <a:ext cx="3987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الغسل الأخضر يدمر الثقة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508000" y="2006600"/>
            <a:ext cx="4940300" cy="3860800"/>
          </a:xfrm>
          <a:custGeom>
            <a:avLst/>
            <a:gdLst/>
            <a:ahLst/>
            <a:cxnLst/>
            <a:rect l="l" t="t" r="r" b="b"/>
            <a:pathLst>
              <a:path w="4940300" h="3860800">
                <a:moveTo>
                  <a:pt x="50800" y="0"/>
                </a:moveTo>
                <a:lnTo>
                  <a:pt x="4889500" y="0"/>
                </a:lnTo>
                <a:cubicBezTo>
                  <a:pt x="4917556" y="0"/>
                  <a:pt x="4940300" y="22744"/>
                  <a:pt x="4940300" y="50800"/>
                </a:cubicBezTo>
                <a:lnTo>
                  <a:pt x="4940300" y="3708414"/>
                </a:lnTo>
                <a:cubicBezTo>
                  <a:pt x="4940300" y="3792575"/>
                  <a:pt x="4872075" y="3860800"/>
                  <a:pt x="4787914" y="3860800"/>
                </a:cubicBezTo>
                <a:lnTo>
                  <a:pt x="152386" y="3860800"/>
                </a:lnTo>
                <a:cubicBezTo>
                  <a:pt x="68225" y="3860800"/>
                  <a:pt x="0" y="3792575"/>
                  <a:pt x="0" y="3708414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4" name="Shape 22"/>
          <p:cNvSpPr/>
          <p:nvPr/>
        </p:nvSpPr>
        <p:spPr>
          <a:xfrm>
            <a:off x="508000" y="2006600"/>
            <a:ext cx="4940300" cy="50800"/>
          </a:xfrm>
          <a:custGeom>
            <a:avLst/>
            <a:gdLst/>
            <a:ahLst/>
            <a:cxnLst/>
            <a:rect l="l" t="t" r="r" b="b"/>
            <a:pathLst>
              <a:path w="4940300" h="50800">
                <a:moveTo>
                  <a:pt x="50800" y="0"/>
                </a:moveTo>
                <a:lnTo>
                  <a:pt x="4889500" y="0"/>
                </a:lnTo>
                <a:cubicBezTo>
                  <a:pt x="4917537" y="0"/>
                  <a:pt x="4940300" y="22763"/>
                  <a:pt x="4940300" y="50800"/>
                </a:cubicBezTo>
                <a:lnTo>
                  <a:pt x="4940300" y="50800"/>
                </a:lnTo>
                <a:lnTo>
                  <a:pt x="0" y="50800"/>
                </a:ln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25" name="Shape 23"/>
          <p:cNvSpPr/>
          <p:nvPr/>
        </p:nvSpPr>
        <p:spPr>
          <a:xfrm>
            <a:off x="2573867" y="22860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26" name="Shape 24"/>
          <p:cNvSpPr/>
          <p:nvPr/>
        </p:nvSpPr>
        <p:spPr>
          <a:xfrm>
            <a:off x="2745317" y="2501900"/>
            <a:ext cx="476250" cy="381000"/>
          </a:xfrm>
          <a:custGeom>
            <a:avLst/>
            <a:gdLst/>
            <a:ahLst/>
            <a:cxnLst/>
            <a:rect l="l" t="t" r="r" b="b"/>
            <a:pathLst>
              <a:path w="476250" h="381000">
                <a:moveTo>
                  <a:pt x="238125" y="11906"/>
                </a:moveTo>
                <a:cubicBezTo>
                  <a:pt x="280838" y="11906"/>
                  <a:pt x="315516" y="46584"/>
                  <a:pt x="315516" y="89297"/>
                </a:cubicBezTo>
                <a:cubicBezTo>
                  <a:pt x="315516" y="132010"/>
                  <a:pt x="280838" y="166688"/>
                  <a:pt x="238125" y="166688"/>
                </a:cubicBezTo>
                <a:cubicBezTo>
                  <a:pt x="195412" y="166688"/>
                  <a:pt x="160734" y="132010"/>
                  <a:pt x="160734" y="89297"/>
                </a:cubicBezTo>
                <a:cubicBezTo>
                  <a:pt x="160734" y="46584"/>
                  <a:pt x="195412" y="11906"/>
                  <a:pt x="238125" y="11906"/>
                </a:cubicBezTo>
                <a:close/>
                <a:moveTo>
                  <a:pt x="71438" y="65484"/>
                </a:moveTo>
                <a:cubicBezTo>
                  <a:pt x="101008" y="65484"/>
                  <a:pt x="125016" y="89492"/>
                  <a:pt x="125016" y="119063"/>
                </a:cubicBezTo>
                <a:cubicBezTo>
                  <a:pt x="125016" y="148633"/>
                  <a:pt x="101008" y="172641"/>
                  <a:pt x="71438" y="172641"/>
                </a:cubicBezTo>
                <a:cubicBezTo>
                  <a:pt x="41867" y="172641"/>
                  <a:pt x="17859" y="148633"/>
                  <a:pt x="17859" y="119063"/>
                </a:cubicBezTo>
                <a:cubicBezTo>
                  <a:pt x="17859" y="89492"/>
                  <a:pt x="41867" y="65484"/>
                  <a:pt x="71437" y="65484"/>
                </a:cubicBezTo>
                <a:close/>
                <a:moveTo>
                  <a:pt x="0" y="309563"/>
                </a:moveTo>
                <a:cubicBezTo>
                  <a:pt x="0" y="256952"/>
                  <a:pt x="42639" y="214313"/>
                  <a:pt x="95250" y="214313"/>
                </a:cubicBezTo>
                <a:cubicBezTo>
                  <a:pt x="104775" y="214313"/>
                  <a:pt x="114002" y="215726"/>
                  <a:pt x="122709" y="218331"/>
                </a:cubicBezTo>
                <a:cubicBezTo>
                  <a:pt x="98227" y="245715"/>
                  <a:pt x="83344" y="281880"/>
                  <a:pt x="83344" y="321469"/>
                </a:cubicBezTo>
                <a:lnTo>
                  <a:pt x="83344" y="333375"/>
                </a:lnTo>
                <a:cubicBezTo>
                  <a:pt x="83344" y="341858"/>
                  <a:pt x="85130" y="349895"/>
                  <a:pt x="88329" y="357188"/>
                </a:cubicBezTo>
                <a:lnTo>
                  <a:pt x="23812" y="357188"/>
                </a:lnTo>
                <a:cubicBezTo>
                  <a:pt x="10641" y="357188"/>
                  <a:pt x="0" y="346546"/>
                  <a:pt x="0" y="333375"/>
                </a:cubicBezTo>
                <a:lnTo>
                  <a:pt x="0" y="309563"/>
                </a:lnTo>
                <a:close/>
                <a:moveTo>
                  <a:pt x="387921" y="357188"/>
                </a:moveTo>
                <a:cubicBezTo>
                  <a:pt x="391120" y="349895"/>
                  <a:pt x="392906" y="341858"/>
                  <a:pt x="392906" y="333375"/>
                </a:cubicBezTo>
                <a:lnTo>
                  <a:pt x="392906" y="321469"/>
                </a:lnTo>
                <a:cubicBezTo>
                  <a:pt x="392906" y="281880"/>
                  <a:pt x="378023" y="245715"/>
                  <a:pt x="353541" y="218331"/>
                </a:cubicBezTo>
                <a:cubicBezTo>
                  <a:pt x="362248" y="215726"/>
                  <a:pt x="371475" y="214313"/>
                  <a:pt x="381000" y="214313"/>
                </a:cubicBezTo>
                <a:cubicBezTo>
                  <a:pt x="433611" y="214313"/>
                  <a:pt x="476250" y="256952"/>
                  <a:pt x="476250" y="309563"/>
                </a:cubicBezTo>
                <a:lnTo>
                  <a:pt x="476250" y="333375"/>
                </a:lnTo>
                <a:cubicBezTo>
                  <a:pt x="476250" y="346546"/>
                  <a:pt x="465609" y="357188"/>
                  <a:pt x="452438" y="357188"/>
                </a:cubicBezTo>
                <a:lnTo>
                  <a:pt x="387921" y="357188"/>
                </a:lnTo>
                <a:close/>
                <a:moveTo>
                  <a:pt x="351234" y="119063"/>
                </a:moveTo>
                <a:cubicBezTo>
                  <a:pt x="351234" y="89492"/>
                  <a:pt x="375242" y="65484"/>
                  <a:pt x="404813" y="65484"/>
                </a:cubicBezTo>
                <a:cubicBezTo>
                  <a:pt x="434383" y="65484"/>
                  <a:pt x="458391" y="89492"/>
                  <a:pt x="458391" y="119062"/>
                </a:cubicBezTo>
                <a:cubicBezTo>
                  <a:pt x="458391" y="148633"/>
                  <a:pt x="434383" y="172641"/>
                  <a:pt x="404813" y="172641"/>
                </a:cubicBezTo>
                <a:cubicBezTo>
                  <a:pt x="375242" y="172641"/>
                  <a:pt x="351234" y="148633"/>
                  <a:pt x="351234" y="119063"/>
                </a:cubicBezTo>
                <a:close/>
                <a:moveTo>
                  <a:pt x="119063" y="321469"/>
                </a:moveTo>
                <a:cubicBezTo>
                  <a:pt x="119063" y="255687"/>
                  <a:pt x="172343" y="202406"/>
                  <a:pt x="238125" y="202406"/>
                </a:cubicBezTo>
                <a:cubicBezTo>
                  <a:pt x="303907" y="202406"/>
                  <a:pt x="357188" y="255687"/>
                  <a:pt x="357188" y="321469"/>
                </a:cubicBezTo>
                <a:lnTo>
                  <a:pt x="357188" y="333375"/>
                </a:lnTo>
                <a:cubicBezTo>
                  <a:pt x="357188" y="346546"/>
                  <a:pt x="346546" y="357188"/>
                  <a:pt x="333375" y="357188"/>
                </a:cubicBezTo>
                <a:lnTo>
                  <a:pt x="142875" y="357188"/>
                </a:lnTo>
                <a:cubicBezTo>
                  <a:pt x="129704" y="357188"/>
                  <a:pt x="119063" y="346546"/>
                  <a:pt x="119063" y="333375"/>
                </a:cubicBezTo>
                <a:lnTo>
                  <a:pt x="119063" y="321469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7" name="Text 25"/>
          <p:cNvSpPr/>
          <p:nvPr/>
        </p:nvSpPr>
        <p:spPr>
          <a:xfrm>
            <a:off x="685800" y="3302000"/>
            <a:ext cx="45847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تخصيص الرسائل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762000" y="3860800"/>
            <a:ext cx="45339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فهم </a:t>
            </a: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احتياجات كل جمهور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وتوقعاته. المستثمرون يريدون مؤشرات مالية، والعملاء يريدون قصص تأثير.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762000" y="5054600"/>
            <a:ext cx="4432300" cy="558800"/>
          </a:xfrm>
          <a:custGeom>
            <a:avLst/>
            <a:gdLst/>
            <a:ahLst/>
            <a:cxnLst/>
            <a:rect l="l" t="t" r="r" b="b"/>
            <a:pathLst>
              <a:path w="4432300" h="558800">
                <a:moveTo>
                  <a:pt x="101601" y="0"/>
                </a:moveTo>
                <a:lnTo>
                  <a:pt x="4330699" y="0"/>
                </a:lnTo>
                <a:cubicBezTo>
                  <a:pt x="4386812" y="0"/>
                  <a:pt x="4432300" y="45488"/>
                  <a:pt x="4432300" y="101601"/>
                </a:cubicBezTo>
                <a:lnTo>
                  <a:pt x="4432300" y="457199"/>
                </a:lnTo>
                <a:cubicBezTo>
                  <a:pt x="4432300" y="513312"/>
                  <a:pt x="4386812" y="558800"/>
                  <a:pt x="4330699" y="558800"/>
                </a:cubicBezTo>
                <a:lnTo>
                  <a:pt x="101601" y="558800"/>
                </a:lnTo>
                <a:cubicBezTo>
                  <a:pt x="45488" y="558800"/>
                  <a:pt x="0" y="513312"/>
                  <a:pt x="0" y="457199"/>
                </a:cubicBezTo>
                <a:lnTo>
                  <a:pt x="0" y="101601"/>
                </a:lnTo>
                <a:cubicBezTo>
                  <a:pt x="0" y="45526"/>
                  <a:pt x="45526" y="0"/>
                  <a:pt x="101601" y="0"/>
                </a:cubicBezTo>
                <a:close/>
              </a:path>
            </a:pathLst>
          </a:custGeom>
          <a:solidFill>
            <a:srgbClr val="D4A574">
              <a:alpha val="10196"/>
            </a:srgbClr>
          </a:solidFill>
          <a:ln/>
        </p:spPr>
      </p:sp>
      <p:sp>
        <p:nvSpPr>
          <p:cNvPr id="30" name="Shape 28"/>
          <p:cNvSpPr/>
          <p:nvPr/>
        </p:nvSpPr>
        <p:spPr>
          <a:xfrm>
            <a:off x="4849283" y="52578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155575" y="88900"/>
                </a:moveTo>
                <a:cubicBezTo>
                  <a:pt x="155575" y="52101"/>
                  <a:pt x="125699" y="22225"/>
                  <a:pt x="88900" y="22225"/>
                </a:cubicBezTo>
                <a:cubicBezTo>
                  <a:pt x="52101" y="22225"/>
                  <a:pt x="22225" y="52101"/>
                  <a:pt x="22225" y="88900"/>
                </a:cubicBezTo>
                <a:cubicBezTo>
                  <a:pt x="22225" y="125699"/>
                  <a:pt x="52101" y="155575"/>
                  <a:pt x="88900" y="155575"/>
                </a:cubicBezTo>
                <a:cubicBezTo>
                  <a:pt x="125699" y="155575"/>
                  <a:pt x="155575" y="125699"/>
                  <a:pt x="155575" y="88900"/>
                </a:cubicBezTo>
                <a:close/>
                <a:moveTo>
                  <a:pt x="0" y="88900"/>
                </a:moveTo>
                <a:cubicBezTo>
                  <a:pt x="0" y="39835"/>
                  <a:pt x="39835" y="0"/>
                  <a:pt x="88900" y="0"/>
                </a:cubicBezTo>
                <a:cubicBezTo>
                  <a:pt x="137965" y="0"/>
                  <a:pt x="177800" y="39835"/>
                  <a:pt x="177800" y="88900"/>
                </a:cubicBezTo>
                <a:cubicBezTo>
                  <a:pt x="177800" y="137965"/>
                  <a:pt x="137965" y="177800"/>
                  <a:pt x="88900" y="177800"/>
                </a:cubicBezTo>
                <a:cubicBezTo>
                  <a:pt x="39835" y="177800"/>
                  <a:pt x="0" y="137965"/>
                  <a:pt x="0" y="88900"/>
                </a:cubicBezTo>
                <a:close/>
                <a:moveTo>
                  <a:pt x="88900" y="116681"/>
                </a:moveTo>
                <a:cubicBezTo>
                  <a:pt x="104233" y="116681"/>
                  <a:pt x="116681" y="104233"/>
                  <a:pt x="116681" y="88900"/>
                </a:cubicBezTo>
                <a:cubicBezTo>
                  <a:pt x="116681" y="73567"/>
                  <a:pt x="104233" y="61119"/>
                  <a:pt x="88900" y="61119"/>
                </a:cubicBezTo>
                <a:cubicBezTo>
                  <a:pt x="73567" y="61119"/>
                  <a:pt x="61119" y="73567"/>
                  <a:pt x="61119" y="88900"/>
                </a:cubicBezTo>
                <a:cubicBezTo>
                  <a:pt x="61119" y="104233"/>
                  <a:pt x="73567" y="116681"/>
                  <a:pt x="88900" y="116681"/>
                </a:cubicBezTo>
                <a:close/>
                <a:moveTo>
                  <a:pt x="88900" y="38894"/>
                </a:moveTo>
                <a:cubicBezTo>
                  <a:pt x="116499" y="38894"/>
                  <a:pt x="138906" y="61301"/>
                  <a:pt x="138906" y="88900"/>
                </a:cubicBezTo>
                <a:cubicBezTo>
                  <a:pt x="138906" y="116499"/>
                  <a:pt x="116499" y="138906"/>
                  <a:pt x="88900" y="138906"/>
                </a:cubicBezTo>
                <a:cubicBezTo>
                  <a:pt x="61301" y="138906"/>
                  <a:pt x="38894" y="116499"/>
                  <a:pt x="38894" y="88900"/>
                </a:cubicBezTo>
                <a:cubicBezTo>
                  <a:pt x="38894" y="61301"/>
                  <a:pt x="61301" y="38894"/>
                  <a:pt x="88900" y="38894"/>
                </a:cubicBezTo>
                <a:close/>
                <a:moveTo>
                  <a:pt x="77788" y="88900"/>
                </a:moveTo>
                <a:cubicBezTo>
                  <a:pt x="77788" y="82767"/>
                  <a:pt x="82767" y="77788"/>
                  <a:pt x="88900" y="77788"/>
                </a:cubicBezTo>
                <a:cubicBezTo>
                  <a:pt x="95033" y="77788"/>
                  <a:pt x="100013" y="82767"/>
                  <a:pt x="100013" y="88900"/>
                </a:cubicBezTo>
                <a:cubicBezTo>
                  <a:pt x="100013" y="95033"/>
                  <a:pt x="95033" y="100013"/>
                  <a:pt x="88900" y="100013"/>
                </a:cubicBezTo>
                <a:cubicBezTo>
                  <a:pt x="82767" y="100013"/>
                  <a:pt x="77788" y="95033"/>
                  <a:pt x="77788" y="88900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31" name="Text 29"/>
          <p:cNvSpPr/>
          <p:nvPr/>
        </p:nvSpPr>
        <p:spPr>
          <a:xfrm>
            <a:off x="1143000" y="5207000"/>
            <a:ext cx="3987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رسائل مخصصة لكل فئة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10803467" y="6096000"/>
            <a:ext cx="4940300" cy="3530600"/>
          </a:xfrm>
          <a:custGeom>
            <a:avLst/>
            <a:gdLst/>
            <a:ahLst/>
            <a:cxnLst/>
            <a:rect l="l" t="t" r="r" b="b"/>
            <a:pathLst>
              <a:path w="4940300" h="3530600">
                <a:moveTo>
                  <a:pt x="50800" y="0"/>
                </a:moveTo>
                <a:lnTo>
                  <a:pt x="4889500" y="0"/>
                </a:lnTo>
                <a:cubicBezTo>
                  <a:pt x="4917537" y="0"/>
                  <a:pt x="4940300" y="22763"/>
                  <a:pt x="4940300" y="50800"/>
                </a:cubicBezTo>
                <a:lnTo>
                  <a:pt x="4940300" y="3378184"/>
                </a:lnTo>
                <a:cubicBezTo>
                  <a:pt x="4940300" y="3462361"/>
                  <a:pt x="4872061" y="3530600"/>
                  <a:pt x="4787884" y="3530600"/>
                </a:cubicBezTo>
                <a:lnTo>
                  <a:pt x="152416" y="3530600"/>
                </a:lnTo>
                <a:cubicBezTo>
                  <a:pt x="68239" y="3530600"/>
                  <a:pt x="0" y="3462361"/>
                  <a:pt x="0" y="3378184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3" name="Shape 31"/>
          <p:cNvSpPr/>
          <p:nvPr/>
        </p:nvSpPr>
        <p:spPr>
          <a:xfrm>
            <a:off x="10803467" y="6096000"/>
            <a:ext cx="4940300" cy="50800"/>
          </a:xfrm>
          <a:custGeom>
            <a:avLst/>
            <a:gdLst/>
            <a:ahLst/>
            <a:cxnLst/>
            <a:rect l="l" t="t" r="r" b="b"/>
            <a:pathLst>
              <a:path w="4940300" h="50800">
                <a:moveTo>
                  <a:pt x="50800" y="0"/>
                </a:moveTo>
                <a:lnTo>
                  <a:pt x="4889500" y="0"/>
                </a:lnTo>
                <a:cubicBezTo>
                  <a:pt x="4917537" y="0"/>
                  <a:pt x="4940300" y="22763"/>
                  <a:pt x="4940300" y="50800"/>
                </a:cubicBezTo>
                <a:lnTo>
                  <a:pt x="4940300" y="50800"/>
                </a:lnTo>
                <a:lnTo>
                  <a:pt x="0" y="50800"/>
                </a:ln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34" name="Shape 32"/>
          <p:cNvSpPr/>
          <p:nvPr/>
        </p:nvSpPr>
        <p:spPr>
          <a:xfrm>
            <a:off x="12869334" y="63754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35" name="Shape 33"/>
          <p:cNvSpPr/>
          <p:nvPr/>
        </p:nvSpPr>
        <p:spPr>
          <a:xfrm>
            <a:off x="13088409" y="65913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105147"/>
                </a:moveTo>
                <a:lnTo>
                  <a:pt x="190500" y="335310"/>
                </a:lnTo>
                <a:lnTo>
                  <a:pt x="190872" y="335161"/>
                </a:lnTo>
                <a:cubicBezTo>
                  <a:pt x="231502" y="318269"/>
                  <a:pt x="275109" y="309563"/>
                  <a:pt x="319088" y="309563"/>
                </a:cubicBezTo>
                <a:lnTo>
                  <a:pt x="333375" y="309563"/>
                </a:lnTo>
                <a:lnTo>
                  <a:pt x="333375" y="71438"/>
                </a:lnTo>
                <a:lnTo>
                  <a:pt x="319088" y="71438"/>
                </a:lnTo>
                <a:cubicBezTo>
                  <a:pt x="287685" y="71438"/>
                  <a:pt x="256505" y="77688"/>
                  <a:pt x="227484" y="89743"/>
                </a:cubicBezTo>
                <a:cubicBezTo>
                  <a:pt x="214982" y="94952"/>
                  <a:pt x="202629" y="100087"/>
                  <a:pt x="190500" y="105147"/>
                </a:cubicBezTo>
                <a:close/>
                <a:moveTo>
                  <a:pt x="171822" y="45765"/>
                </a:moveTo>
                <a:lnTo>
                  <a:pt x="190500" y="53578"/>
                </a:lnTo>
                <a:lnTo>
                  <a:pt x="209178" y="45765"/>
                </a:lnTo>
                <a:cubicBezTo>
                  <a:pt x="244004" y="31254"/>
                  <a:pt x="281360" y="23812"/>
                  <a:pt x="319088" y="23812"/>
                </a:cubicBezTo>
                <a:lnTo>
                  <a:pt x="345281" y="23812"/>
                </a:lnTo>
                <a:cubicBezTo>
                  <a:pt x="365001" y="23812"/>
                  <a:pt x="381000" y="39812"/>
                  <a:pt x="381000" y="59531"/>
                </a:cubicBezTo>
                <a:lnTo>
                  <a:pt x="381000" y="321469"/>
                </a:lnTo>
                <a:cubicBezTo>
                  <a:pt x="381000" y="341188"/>
                  <a:pt x="365001" y="357188"/>
                  <a:pt x="345281" y="357188"/>
                </a:cubicBezTo>
                <a:lnTo>
                  <a:pt x="319088" y="357188"/>
                </a:lnTo>
                <a:cubicBezTo>
                  <a:pt x="281360" y="357188"/>
                  <a:pt x="244004" y="364629"/>
                  <a:pt x="209178" y="379140"/>
                </a:cubicBezTo>
                <a:lnTo>
                  <a:pt x="199653" y="383084"/>
                </a:lnTo>
                <a:cubicBezTo>
                  <a:pt x="193774" y="385539"/>
                  <a:pt x="187226" y="385539"/>
                  <a:pt x="181347" y="383084"/>
                </a:cubicBezTo>
                <a:lnTo>
                  <a:pt x="171822" y="379140"/>
                </a:lnTo>
                <a:cubicBezTo>
                  <a:pt x="136996" y="364629"/>
                  <a:pt x="99640" y="357188"/>
                  <a:pt x="61913" y="357188"/>
                </a:cubicBezTo>
                <a:lnTo>
                  <a:pt x="35719" y="357188"/>
                </a:lnTo>
                <a:cubicBezTo>
                  <a:pt x="15999" y="357188"/>
                  <a:pt x="0" y="341188"/>
                  <a:pt x="0" y="321469"/>
                </a:cubicBezTo>
                <a:lnTo>
                  <a:pt x="0" y="59531"/>
                </a:lnTo>
                <a:cubicBezTo>
                  <a:pt x="0" y="39812"/>
                  <a:pt x="15999" y="23812"/>
                  <a:pt x="35719" y="23812"/>
                </a:cubicBezTo>
                <a:lnTo>
                  <a:pt x="61913" y="23812"/>
                </a:lnTo>
                <a:cubicBezTo>
                  <a:pt x="99640" y="23812"/>
                  <a:pt x="136996" y="31254"/>
                  <a:pt x="171822" y="45765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6" name="Text 34"/>
          <p:cNvSpPr/>
          <p:nvPr/>
        </p:nvSpPr>
        <p:spPr>
          <a:xfrm>
            <a:off x="10981267" y="7391400"/>
            <a:ext cx="45847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سرد القصص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11057467" y="7950200"/>
            <a:ext cx="45339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Storytelling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يُبرز </a:t>
            </a: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التأثير الإنساني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للمبادرات. القصص المقنعة تلهم أصحاب المصلحة وتخلق رابطاً عاطفياً.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11057467" y="8813800"/>
            <a:ext cx="4432300" cy="558800"/>
          </a:xfrm>
          <a:custGeom>
            <a:avLst/>
            <a:gdLst/>
            <a:ahLst/>
            <a:cxnLst/>
            <a:rect l="l" t="t" r="r" b="b"/>
            <a:pathLst>
              <a:path w="4432300" h="558800">
                <a:moveTo>
                  <a:pt x="101601" y="0"/>
                </a:moveTo>
                <a:lnTo>
                  <a:pt x="4330699" y="0"/>
                </a:lnTo>
                <a:cubicBezTo>
                  <a:pt x="4386812" y="0"/>
                  <a:pt x="4432300" y="45488"/>
                  <a:pt x="4432300" y="101601"/>
                </a:cubicBezTo>
                <a:lnTo>
                  <a:pt x="4432300" y="457199"/>
                </a:lnTo>
                <a:cubicBezTo>
                  <a:pt x="4432300" y="513312"/>
                  <a:pt x="4386812" y="558800"/>
                  <a:pt x="4330699" y="558800"/>
                </a:cubicBezTo>
                <a:lnTo>
                  <a:pt x="101601" y="558800"/>
                </a:lnTo>
                <a:cubicBezTo>
                  <a:pt x="45488" y="558800"/>
                  <a:pt x="0" y="513312"/>
                  <a:pt x="0" y="457199"/>
                </a:cubicBezTo>
                <a:lnTo>
                  <a:pt x="0" y="101601"/>
                </a:lnTo>
                <a:cubicBezTo>
                  <a:pt x="0" y="45526"/>
                  <a:pt x="45526" y="0"/>
                  <a:pt x="101601" y="0"/>
                </a:cubicBezTo>
                <a:close/>
              </a:path>
            </a:pathLst>
          </a:custGeom>
          <a:solidFill>
            <a:srgbClr val="2C5F5D">
              <a:alpha val="10196"/>
            </a:srgbClr>
          </a:solidFill>
          <a:ln/>
        </p:spPr>
      </p:sp>
      <p:sp>
        <p:nvSpPr>
          <p:cNvPr id="39" name="Shape 37"/>
          <p:cNvSpPr/>
          <p:nvPr/>
        </p:nvSpPr>
        <p:spPr>
          <a:xfrm>
            <a:off x="15144750" y="90170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3691" y="30247"/>
                </a:moveTo>
                <a:lnTo>
                  <a:pt x="88900" y="37435"/>
                </a:lnTo>
                <a:lnTo>
                  <a:pt x="94109" y="30247"/>
                </a:lnTo>
                <a:cubicBezTo>
                  <a:pt x="102791" y="18231"/>
                  <a:pt x="116751" y="11112"/>
                  <a:pt x="131579" y="11112"/>
                </a:cubicBezTo>
                <a:cubicBezTo>
                  <a:pt x="157103" y="11112"/>
                  <a:pt x="177800" y="31810"/>
                  <a:pt x="177800" y="57334"/>
                </a:cubicBezTo>
                <a:lnTo>
                  <a:pt x="177800" y="58236"/>
                </a:lnTo>
                <a:cubicBezTo>
                  <a:pt x="177800" y="97200"/>
                  <a:pt x="129218" y="142448"/>
                  <a:pt x="103867" y="161791"/>
                </a:cubicBezTo>
                <a:cubicBezTo>
                  <a:pt x="99561" y="165055"/>
                  <a:pt x="94283" y="166688"/>
                  <a:pt x="88900" y="166688"/>
                </a:cubicBezTo>
                <a:cubicBezTo>
                  <a:pt x="83517" y="166688"/>
                  <a:pt x="78204" y="165090"/>
                  <a:pt x="73933" y="161791"/>
                </a:cubicBezTo>
                <a:cubicBezTo>
                  <a:pt x="48582" y="142448"/>
                  <a:pt x="0" y="97200"/>
                  <a:pt x="0" y="58236"/>
                </a:cubicBezTo>
                <a:lnTo>
                  <a:pt x="0" y="57334"/>
                </a:lnTo>
                <a:cubicBezTo>
                  <a:pt x="0" y="31810"/>
                  <a:pt x="20697" y="11112"/>
                  <a:pt x="46221" y="11112"/>
                </a:cubicBezTo>
                <a:cubicBezTo>
                  <a:pt x="61049" y="11112"/>
                  <a:pt x="75009" y="18231"/>
                  <a:pt x="83691" y="30247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40" name="Text 38"/>
          <p:cNvSpPr/>
          <p:nvPr/>
        </p:nvSpPr>
        <p:spPr>
          <a:xfrm>
            <a:off x="11438467" y="8966200"/>
            <a:ext cx="3987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القصص تخلق التأثير العاطفي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5655733" y="6096000"/>
            <a:ext cx="4940300" cy="3530600"/>
          </a:xfrm>
          <a:custGeom>
            <a:avLst/>
            <a:gdLst/>
            <a:ahLst/>
            <a:cxnLst/>
            <a:rect l="l" t="t" r="r" b="b"/>
            <a:pathLst>
              <a:path w="4940300" h="3530600">
                <a:moveTo>
                  <a:pt x="50800" y="0"/>
                </a:moveTo>
                <a:lnTo>
                  <a:pt x="4889500" y="0"/>
                </a:lnTo>
                <a:cubicBezTo>
                  <a:pt x="4917537" y="0"/>
                  <a:pt x="4940300" y="22763"/>
                  <a:pt x="4940300" y="50800"/>
                </a:cubicBezTo>
                <a:lnTo>
                  <a:pt x="4940300" y="3378184"/>
                </a:lnTo>
                <a:cubicBezTo>
                  <a:pt x="4940300" y="3462361"/>
                  <a:pt x="4872061" y="3530600"/>
                  <a:pt x="4787884" y="3530600"/>
                </a:cubicBezTo>
                <a:lnTo>
                  <a:pt x="152416" y="3530600"/>
                </a:lnTo>
                <a:cubicBezTo>
                  <a:pt x="68239" y="3530600"/>
                  <a:pt x="0" y="3462361"/>
                  <a:pt x="0" y="3378184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42" name="Shape 40"/>
          <p:cNvSpPr/>
          <p:nvPr/>
        </p:nvSpPr>
        <p:spPr>
          <a:xfrm>
            <a:off x="5655733" y="6096000"/>
            <a:ext cx="4940300" cy="50800"/>
          </a:xfrm>
          <a:custGeom>
            <a:avLst/>
            <a:gdLst/>
            <a:ahLst/>
            <a:cxnLst/>
            <a:rect l="l" t="t" r="r" b="b"/>
            <a:pathLst>
              <a:path w="4940300" h="50800">
                <a:moveTo>
                  <a:pt x="50800" y="0"/>
                </a:moveTo>
                <a:lnTo>
                  <a:pt x="4889500" y="0"/>
                </a:lnTo>
                <a:cubicBezTo>
                  <a:pt x="4917537" y="0"/>
                  <a:pt x="4940300" y="22763"/>
                  <a:pt x="4940300" y="50800"/>
                </a:cubicBezTo>
                <a:lnTo>
                  <a:pt x="4940300" y="50800"/>
                </a:lnTo>
                <a:lnTo>
                  <a:pt x="0" y="50800"/>
                </a:ln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43" name="Shape 41"/>
          <p:cNvSpPr/>
          <p:nvPr/>
        </p:nvSpPr>
        <p:spPr>
          <a:xfrm>
            <a:off x="7721600" y="63754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44" name="Shape 42"/>
          <p:cNvSpPr/>
          <p:nvPr/>
        </p:nvSpPr>
        <p:spPr>
          <a:xfrm>
            <a:off x="7893050" y="6591300"/>
            <a:ext cx="476250" cy="381000"/>
          </a:xfrm>
          <a:custGeom>
            <a:avLst/>
            <a:gdLst/>
            <a:ahLst/>
            <a:cxnLst/>
            <a:rect l="l" t="t" r="r" b="b"/>
            <a:pathLst>
              <a:path w="476250" h="381000">
                <a:moveTo>
                  <a:pt x="285750" y="23812"/>
                </a:moveTo>
                <a:lnTo>
                  <a:pt x="381000" y="23812"/>
                </a:lnTo>
                <a:cubicBezTo>
                  <a:pt x="394171" y="23812"/>
                  <a:pt x="404813" y="34454"/>
                  <a:pt x="404813" y="47625"/>
                </a:cubicBezTo>
                <a:cubicBezTo>
                  <a:pt x="404813" y="60796"/>
                  <a:pt x="394171" y="71438"/>
                  <a:pt x="381000" y="71438"/>
                </a:cubicBezTo>
                <a:lnTo>
                  <a:pt x="296466" y="71438"/>
                </a:lnTo>
                <a:cubicBezTo>
                  <a:pt x="292596" y="90636"/>
                  <a:pt x="279425" y="106487"/>
                  <a:pt x="261938" y="114077"/>
                </a:cubicBezTo>
                <a:lnTo>
                  <a:pt x="261938" y="333375"/>
                </a:lnTo>
                <a:lnTo>
                  <a:pt x="381000" y="333375"/>
                </a:lnTo>
                <a:cubicBezTo>
                  <a:pt x="394171" y="333375"/>
                  <a:pt x="404813" y="344016"/>
                  <a:pt x="404813" y="357188"/>
                </a:cubicBezTo>
                <a:cubicBezTo>
                  <a:pt x="404813" y="370359"/>
                  <a:pt x="394171" y="381000"/>
                  <a:pt x="381000" y="381000"/>
                </a:cubicBezTo>
                <a:lnTo>
                  <a:pt x="95250" y="381000"/>
                </a:lnTo>
                <a:cubicBezTo>
                  <a:pt x="82079" y="381000"/>
                  <a:pt x="71438" y="370359"/>
                  <a:pt x="71438" y="357188"/>
                </a:cubicBezTo>
                <a:cubicBezTo>
                  <a:pt x="71438" y="344016"/>
                  <a:pt x="82079" y="333375"/>
                  <a:pt x="95250" y="333375"/>
                </a:cubicBezTo>
                <a:lnTo>
                  <a:pt x="214313" y="333375"/>
                </a:lnTo>
                <a:lnTo>
                  <a:pt x="214313" y="114077"/>
                </a:lnTo>
                <a:cubicBezTo>
                  <a:pt x="196825" y="106412"/>
                  <a:pt x="183654" y="90562"/>
                  <a:pt x="179784" y="71438"/>
                </a:cubicBezTo>
                <a:lnTo>
                  <a:pt x="95250" y="71438"/>
                </a:lnTo>
                <a:cubicBezTo>
                  <a:pt x="82079" y="71438"/>
                  <a:pt x="71438" y="60796"/>
                  <a:pt x="71438" y="47625"/>
                </a:cubicBezTo>
                <a:cubicBezTo>
                  <a:pt x="71438" y="34454"/>
                  <a:pt x="82079" y="23812"/>
                  <a:pt x="95250" y="23812"/>
                </a:cubicBezTo>
                <a:lnTo>
                  <a:pt x="190500" y="23812"/>
                </a:lnTo>
                <a:cubicBezTo>
                  <a:pt x="201364" y="9376"/>
                  <a:pt x="218629" y="0"/>
                  <a:pt x="238125" y="0"/>
                </a:cubicBezTo>
                <a:cubicBezTo>
                  <a:pt x="257621" y="0"/>
                  <a:pt x="274886" y="9376"/>
                  <a:pt x="285750" y="23812"/>
                </a:cubicBezTo>
                <a:close/>
                <a:moveTo>
                  <a:pt x="327124" y="238125"/>
                </a:moveTo>
                <a:lnTo>
                  <a:pt x="434876" y="238125"/>
                </a:lnTo>
                <a:lnTo>
                  <a:pt x="381000" y="145703"/>
                </a:lnTo>
                <a:lnTo>
                  <a:pt x="327124" y="238125"/>
                </a:lnTo>
                <a:close/>
                <a:moveTo>
                  <a:pt x="381000" y="309563"/>
                </a:moveTo>
                <a:cubicBezTo>
                  <a:pt x="334194" y="309563"/>
                  <a:pt x="295275" y="284262"/>
                  <a:pt x="287238" y="250850"/>
                </a:cubicBezTo>
                <a:cubicBezTo>
                  <a:pt x="285304" y="242664"/>
                  <a:pt x="287982" y="234255"/>
                  <a:pt x="292224" y="226963"/>
                </a:cubicBezTo>
                <a:lnTo>
                  <a:pt x="363066" y="105519"/>
                </a:lnTo>
                <a:cubicBezTo>
                  <a:pt x="366787" y="99120"/>
                  <a:pt x="373633" y="95250"/>
                  <a:pt x="381000" y="95250"/>
                </a:cubicBezTo>
                <a:cubicBezTo>
                  <a:pt x="388367" y="95250"/>
                  <a:pt x="395213" y="99194"/>
                  <a:pt x="398934" y="105519"/>
                </a:cubicBezTo>
                <a:lnTo>
                  <a:pt x="469776" y="226963"/>
                </a:lnTo>
                <a:cubicBezTo>
                  <a:pt x="474018" y="234255"/>
                  <a:pt x="476696" y="242664"/>
                  <a:pt x="474762" y="250850"/>
                </a:cubicBezTo>
                <a:cubicBezTo>
                  <a:pt x="466725" y="284187"/>
                  <a:pt x="427806" y="309563"/>
                  <a:pt x="381000" y="309563"/>
                </a:cubicBezTo>
                <a:close/>
                <a:moveTo>
                  <a:pt x="94357" y="145703"/>
                </a:moveTo>
                <a:lnTo>
                  <a:pt x="40481" y="238125"/>
                </a:lnTo>
                <a:lnTo>
                  <a:pt x="148307" y="238125"/>
                </a:lnTo>
                <a:lnTo>
                  <a:pt x="94357" y="145703"/>
                </a:lnTo>
                <a:close/>
                <a:moveTo>
                  <a:pt x="670" y="250850"/>
                </a:moveTo>
                <a:cubicBezTo>
                  <a:pt x="-1265" y="242664"/>
                  <a:pt x="1414" y="234255"/>
                  <a:pt x="5655" y="226963"/>
                </a:cubicBezTo>
                <a:lnTo>
                  <a:pt x="76498" y="105519"/>
                </a:lnTo>
                <a:cubicBezTo>
                  <a:pt x="80218" y="99120"/>
                  <a:pt x="87064" y="95250"/>
                  <a:pt x="94431" y="95250"/>
                </a:cubicBezTo>
                <a:cubicBezTo>
                  <a:pt x="101798" y="95250"/>
                  <a:pt x="108645" y="99194"/>
                  <a:pt x="112365" y="105519"/>
                </a:cubicBezTo>
                <a:lnTo>
                  <a:pt x="183207" y="226963"/>
                </a:lnTo>
                <a:cubicBezTo>
                  <a:pt x="187449" y="234255"/>
                  <a:pt x="190128" y="242664"/>
                  <a:pt x="188193" y="250850"/>
                </a:cubicBezTo>
                <a:cubicBezTo>
                  <a:pt x="180156" y="284187"/>
                  <a:pt x="141238" y="309563"/>
                  <a:pt x="94431" y="309563"/>
                </a:cubicBezTo>
                <a:cubicBezTo>
                  <a:pt x="47625" y="309563"/>
                  <a:pt x="8706" y="284262"/>
                  <a:pt x="670" y="25085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45" name="Text 43"/>
          <p:cNvSpPr/>
          <p:nvPr/>
        </p:nvSpPr>
        <p:spPr>
          <a:xfrm>
            <a:off x="5833533" y="7391400"/>
            <a:ext cx="45847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التوازن</a:t>
            </a:r>
            <a:endParaRPr lang="en-US" sz="1600" dirty="0"/>
          </a:p>
        </p:txBody>
      </p:sp>
      <p:sp>
        <p:nvSpPr>
          <p:cNvPr id="46" name="Text 44"/>
          <p:cNvSpPr/>
          <p:nvPr/>
        </p:nvSpPr>
        <p:spPr>
          <a:xfrm>
            <a:off x="5909733" y="7950200"/>
            <a:ext cx="45339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الاعتراف بالتحديات والصعوبات يعزز </a:t>
            </a: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الصدقية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 لا أحد يتوقع الكمال، لكن الجميع يقدر </a:t>
            </a: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الصراحة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5909733" y="8813800"/>
            <a:ext cx="4432300" cy="558800"/>
          </a:xfrm>
          <a:custGeom>
            <a:avLst/>
            <a:gdLst/>
            <a:ahLst/>
            <a:cxnLst/>
            <a:rect l="l" t="t" r="r" b="b"/>
            <a:pathLst>
              <a:path w="4432300" h="558800">
                <a:moveTo>
                  <a:pt x="101601" y="0"/>
                </a:moveTo>
                <a:lnTo>
                  <a:pt x="4330699" y="0"/>
                </a:lnTo>
                <a:cubicBezTo>
                  <a:pt x="4386812" y="0"/>
                  <a:pt x="4432300" y="45488"/>
                  <a:pt x="4432300" y="101601"/>
                </a:cubicBezTo>
                <a:lnTo>
                  <a:pt x="4432300" y="457199"/>
                </a:lnTo>
                <a:cubicBezTo>
                  <a:pt x="4432300" y="513312"/>
                  <a:pt x="4386812" y="558800"/>
                  <a:pt x="4330699" y="558800"/>
                </a:cubicBezTo>
                <a:lnTo>
                  <a:pt x="101601" y="558800"/>
                </a:lnTo>
                <a:cubicBezTo>
                  <a:pt x="45488" y="558800"/>
                  <a:pt x="0" y="513312"/>
                  <a:pt x="0" y="457199"/>
                </a:cubicBezTo>
                <a:lnTo>
                  <a:pt x="0" y="101601"/>
                </a:lnTo>
                <a:cubicBezTo>
                  <a:pt x="0" y="45526"/>
                  <a:pt x="45526" y="0"/>
                  <a:pt x="101601" y="0"/>
                </a:cubicBezTo>
                <a:close/>
              </a:path>
            </a:pathLst>
          </a:custGeom>
          <a:solidFill>
            <a:srgbClr val="A98C6A">
              <a:alpha val="10196"/>
            </a:srgbClr>
          </a:solidFill>
          <a:ln/>
        </p:spPr>
      </p:sp>
      <p:sp>
        <p:nvSpPr>
          <p:cNvPr id="48" name="Shape 46"/>
          <p:cNvSpPr/>
          <p:nvPr/>
        </p:nvSpPr>
        <p:spPr>
          <a:xfrm>
            <a:off x="9985904" y="9017000"/>
            <a:ext cx="200025" cy="177800"/>
          </a:xfrm>
          <a:custGeom>
            <a:avLst/>
            <a:gdLst/>
            <a:ahLst/>
            <a:cxnLst/>
            <a:rect l="l" t="t" r="r" b="b"/>
            <a:pathLst>
              <a:path w="200025" h="177800">
                <a:moveTo>
                  <a:pt x="97095" y="10765"/>
                </a:moveTo>
                <a:cubicBezTo>
                  <a:pt x="92199" y="3994"/>
                  <a:pt x="84351" y="0"/>
                  <a:pt x="76016" y="0"/>
                </a:cubicBezTo>
                <a:cubicBezTo>
                  <a:pt x="61640" y="0"/>
                  <a:pt x="50006" y="11633"/>
                  <a:pt x="50006" y="26010"/>
                </a:cubicBezTo>
                <a:lnTo>
                  <a:pt x="50006" y="26844"/>
                </a:lnTo>
                <a:cubicBezTo>
                  <a:pt x="50006" y="49208"/>
                  <a:pt x="78482" y="73169"/>
                  <a:pt x="92442" y="83552"/>
                </a:cubicBezTo>
                <a:cubicBezTo>
                  <a:pt x="96957" y="86921"/>
                  <a:pt x="103034" y="86921"/>
                  <a:pt x="107548" y="83552"/>
                </a:cubicBezTo>
                <a:cubicBezTo>
                  <a:pt x="121508" y="73134"/>
                  <a:pt x="149984" y="49208"/>
                  <a:pt x="149984" y="26844"/>
                </a:cubicBezTo>
                <a:lnTo>
                  <a:pt x="149984" y="26010"/>
                </a:lnTo>
                <a:cubicBezTo>
                  <a:pt x="149984" y="11633"/>
                  <a:pt x="138351" y="0"/>
                  <a:pt x="123974" y="0"/>
                </a:cubicBezTo>
                <a:cubicBezTo>
                  <a:pt x="115639" y="0"/>
                  <a:pt x="107791" y="3994"/>
                  <a:pt x="102895" y="10765"/>
                </a:cubicBezTo>
                <a:lnTo>
                  <a:pt x="100013" y="14828"/>
                </a:lnTo>
                <a:lnTo>
                  <a:pt x="97095" y="10765"/>
                </a:lnTo>
                <a:close/>
                <a:moveTo>
                  <a:pt x="37956" y="118591"/>
                </a:moveTo>
                <a:lnTo>
                  <a:pt x="23163" y="133350"/>
                </a:lnTo>
                <a:lnTo>
                  <a:pt x="11112" y="133350"/>
                </a:lnTo>
                <a:cubicBezTo>
                  <a:pt x="4966" y="133350"/>
                  <a:pt x="0" y="138316"/>
                  <a:pt x="0" y="144463"/>
                </a:cubicBezTo>
                <a:lnTo>
                  <a:pt x="0" y="166688"/>
                </a:lnTo>
                <a:cubicBezTo>
                  <a:pt x="0" y="172834"/>
                  <a:pt x="4966" y="177800"/>
                  <a:pt x="11112" y="177800"/>
                </a:cubicBezTo>
                <a:lnTo>
                  <a:pt x="122411" y="177800"/>
                </a:lnTo>
                <a:cubicBezTo>
                  <a:pt x="132482" y="177800"/>
                  <a:pt x="142309" y="174570"/>
                  <a:pt x="150435" y="168597"/>
                </a:cubicBezTo>
                <a:lnTo>
                  <a:pt x="194399" y="136198"/>
                </a:lnTo>
                <a:cubicBezTo>
                  <a:pt x="200581" y="131648"/>
                  <a:pt x="201900" y="122967"/>
                  <a:pt x="197351" y="116785"/>
                </a:cubicBezTo>
                <a:cubicBezTo>
                  <a:pt x="192802" y="110604"/>
                  <a:pt x="184120" y="109284"/>
                  <a:pt x="177939" y="113834"/>
                </a:cubicBezTo>
                <a:lnTo>
                  <a:pt x="136336" y="144463"/>
                </a:lnTo>
                <a:lnTo>
                  <a:pt x="97234" y="144463"/>
                </a:lnTo>
                <a:cubicBezTo>
                  <a:pt x="92616" y="144463"/>
                  <a:pt x="88900" y="140747"/>
                  <a:pt x="88900" y="136128"/>
                </a:cubicBezTo>
                <a:cubicBezTo>
                  <a:pt x="88900" y="131509"/>
                  <a:pt x="92616" y="127794"/>
                  <a:pt x="97234" y="127794"/>
                </a:cubicBezTo>
                <a:lnTo>
                  <a:pt x="122238" y="127794"/>
                </a:lnTo>
                <a:cubicBezTo>
                  <a:pt x="128384" y="127794"/>
                  <a:pt x="133350" y="122828"/>
                  <a:pt x="133350" y="116681"/>
                </a:cubicBezTo>
                <a:cubicBezTo>
                  <a:pt x="133350" y="110535"/>
                  <a:pt x="128384" y="105569"/>
                  <a:pt x="122238" y="105569"/>
                </a:cubicBezTo>
                <a:lnTo>
                  <a:pt x="69384" y="105569"/>
                </a:lnTo>
                <a:cubicBezTo>
                  <a:pt x="57611" y="105569"/>
                  <a:pt x="46291" y="110257"/>
                  <a:pt x="37956" y="118591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49" name="Text 47"/>
          <p:cNvSpPr/>
          <p:nvPr/>
        </p:nvSpPr>
        <p:spPr>
          <a:xfrm>
            <a:off x="6290733" y="8966200"/>
            <a:ext cx="3987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الصدق يبني الثقة</a:t>
            </a:r>
            <a:endParaRPr lang="en-US" sz="1600" dirty="0"/>
          </a:p>
        </p:txBody>
      </p:sp>
      <p:sp>
        <p:nvSpPr>
          <p:cNvPr id="50" name="Shape 48"/>
          <p:cNvSpPr/>
          <p:nvPr/>
        </p:nvSpPr>
        <p:spPr>
          <a:xfrm>
            <a:off x="508000" y="6070600"/>
            <a:ext cx="4940300" cy="3556000"/>
          </a:xfrm>
          <a:custGeom>
            <a:avLst/>
            <a:gdLst/>
            <a:ahLst/>
            <a:cxnLst/>
            <a:rect l="l" t="t" r="r" b="b"/>
            <a:pathLst>
              <a:path w="4940300" h="3556000">
                <a:moveTo>
                  <a:pt x="152410" y="0"/>
                </a:moveTo>
                <a:lnTo>
                  <a:pt x="4787890" y="0"/>
                </a:lnTo>
                <a:cubicBezTo>
                  <a:pt x="4872064" y="0"/>
                  <a:pt x="4940300" y="68236"/>
                  <a:pt x="4940300" y="152410"/>
                </a:cubicBezTo>
                <a:lnTo>
                  <a:pt x="4940300" y="3403590"/>
                </a:lnTo>
                <a:cubicBezTo>
                  <a:pt x="4940300" y="3487764"/>
                  <a:pt x="4872064" y="3556000"/>
                  <a:pt x="4787890" y="3556000"/>
                </a:cubicBezTo>
                <a:lnTo>
                  <a:pt x="152410" y="3556000"/>
                </a:lnTo>
                <a:cubicBezTo>
                  <a:pt x="68236" y="3556000"/>
                  <a:pt x="0" y="3487764"/>
                  <a:pt x="0" y="3403590"/>
                </a:cubicBezTo>
                <a:lnTo>
                  <a:pt x="0" y="152410"/>
                </a:lnTo>
                <a:cubicBezTo>
                  <a:pt x="0" y="68293"/>
                  <a:pt x="68293" y="0"/>
                  <a:pt x="152410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51" name="Shape 49"/>
          <p:cNvSpPr/>
          <p:nvPr/>
        </p:nvSpPr>
        <p:spPr>
          <a:xfrm>
            <a:off x="2694517" y="6689725"/>
            <a:ext cx="571500" cy="762000"/>
          </a:xfrm>
          <a:custGeom>
            <a:avLst/>
            <a:gdLst/>
            <a:ahLst/>
            <a:cxnLst/>
            <a:rect l="l" t="t" r="r" b="b"/>
            <a:pathLst>
              <a:path w="571500" h="762000">
                <a:moveTo>
                  <a:pt x="435918" y="571500"/>
                </a:moveTo>
                <a:cubicBezTo>
                  <a:pt x="446782" y="538311"/>
                  <a:pt x="468511" y="508248"/>
                  <a:pt x="493068" y="482352"/>
                </a:cubicBezTo>
                <a:cubicBezTo>
                  <a:pt x="541734" y="431155"/>
                  <a:pt x="571500" y="361950"/>
                  <a:pt x="571500" y="285750"/>
                </a:cubicBezTo>
                <a:cubicBezTo>
                  <a:pt x="571500" y="127992"/>
                  <a:pt x="443508" y="0"/>
                  <a:pt x="285750" y="0"/>
                </a:cubicBezTo>
                <a:cubicBezTo>
                  <a:pt x="127992" y="0"/>
                  <a:pt x="0" y="127992"/>
                  <a:pt x="0" y="285750"/>
                </a:cubicBezTo>
                <a:cubicBezTo>
                  <a:pt x="0" y="361950"/>
                  <a:pt x="29766" y="431155"/>
                  <a:pt x="78432" y="482352"/>
                </a:cubicBezTo>
                <a:cubicBezTo>
                  <a:pt x="102989" y="508248"/>
                  <a:pt x="124867" y="538311"/>
                  <a:pt x="135582" y="571500"/>
                </a:cubicBezTo>
                <a:lnTo>
                  <a:pt x="435769" y="571500"/>
                </a:lnTo>
                <a:close/>
                <a:moveTo>
                  <a:pt x="428625" y="642938"/>
                </a:moveTo>
                <a:lnTo>
                  <a:pt x="142875" y="642938"/>
                </a:lnTo>
                <a:lnTo>
                  <a:pt x="142875" y="666750"/>
                </a:lnTo>
                <a:cubicBezTo>
                  <a:pt x="142875" y="732532"/>
                  <a:pt x="196155" y="785813"/>
                  <a:pt x="261938" y="785813"/>
                </a:cubicBezTo>
                <a:lnTo>
                  <a:pt x="309563" y="785813"/>
                </a:lnTo>
                <a:cubicBezTo>
                  <a:pt x="375345" y="785813"/>
                  <a:pt x="428625" y="732532"/>
                  <a:pt x="428625" y="666750"/>
                </a:cubicBezTo>
                <a:lnTo>
                  <a:pt x="428625" y="642938"/>
                </a:lnTo>
                <a:close/>
                <a:moveTo>
                  <a:pt x="273844" y="166688"/>
                </a:moveTo>
                <a:cubicBezTo>
                  <a:pt x="214610" y="166688"/>
                  <a:pt x="166688" y="214610"/>
                  <a:pt x="166688" y="273844"/>
                </a:cubicBezTo>
                <a:cubicBezTo>
                  <a:pt x="166688" y="293638"/>
                  <a:pt x="150763" y="309563"/>
                  <a:pt x="130969" y="309563"/>
                </a:cubicBezTo>
                <a:cubicBezTo>
                  <a:pt x="111175" y="309563"/>
                  <a:pt x="95250" y="293638"/>
                  <a:pt x="95250" y="273844"/>
                </a:cubicBezTo>
                <a:cubicBezTo>
                  <a:pt x="95250" y="175171"/>
                  <a:pt x="175171" y="95250"/>
                  <a:pt x="273844" y="95250"/>
                </a:cubicBezTo>
                <a:cubicBezTo>
                  <a:pt x="293638" y="95250"/>
                  <a:pt x="309563" y="111175"/>
                  <a:pt x="309563" y="130969"/>
                </a:cubicBezTo>
                <a:cubicBezTo>
                  <a:pt x="309563" y="150763"/>
                  <a:pt x="293638" y="166688"/>
                  <a:pt x="273844" y="166688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52" name="Text 50"/>
          <p:cNvSpPr/>
          <p:nvPr/>
        </p:nvSpPr>
        <p:spPr>
          <a:xfrm>
            <a:off x="685800" y="7654925"/>
            <a:ext cx="45847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FFFFFF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مبدأ أساسي</a:t>
            </a:r>
            <a:endParaRPr lang="en-US" sz="1600" dirty="0"/>
          </a:p>
        </p:txBody>
      </p:sp>
      <p:sp>
        <p:nvSpPr>
          <p:cNvPr id="53" name="Text 51"/>
          <p:cNvSpPr/>
          <p:nvPr/>
        </p:nvSpPr>
        <p:spPr>
          <a:xfrm>
            <a:off x="704850" y="8264525"/>
            <a:ext cx="4546600" cy="7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1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الاتصال الفعال يقوم على </a:t>
            </a: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الصدق والشفافية</a:t>
            </a:r>
            <a:r>
              <a:rPr lang="en-US" sz="1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أولاً، ثم الإبداع في صياغة الرسائل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8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4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80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 2: MAIN STRATEGIES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544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2C5F5D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استراتيجيات الاتصال الرئيسية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14528800" y="16764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5" name="Shape 3"/>
          <p:cNvSpPr/>
          <p:nvPr/>
        </p:nvSpPr>
        <p:spPr>
          <a:xfrm>
            <a:off x="8229600" y="1930400"/>
            <a:ext cx="7493000" cy="4000500"/>
          </a:xfrm>
          <a:custGeom>
            <a:avLst/>
            <a:gdLst/>
            <a:ahLst/>
            <a:cxnLst/>
            <a:rect l="l" t="t" r="r" b="b"/>
            <a:pathLst>
              <a:path w="7493000" h="4000500">
                <a:moveTo>
                  <a:pt x="152419" y="0"/>
                </a:moveTo>
                <a:lnTo>
                  <a:pt x="7442200" y="0"/>
                </a:lnTo>
                <a:cubicBezTo>
                  <a:pt x="7470237" y="0"/>
                  <a:pt x="7493000" y="22763"/>
                  <a:pt x="7493000" y="50800"/>
                </a:cubicBezTo>
                <a:lnTo>
                  <a:pt x="7493000" y="3949700"/>
                </a:lnTo>
                <a:cubicBezTo>
                  <a:pt x="7493000" y="3977737"/>
                  <a:pt x="7470237" y="4000500"/>
                  <a:pt x="7442200" y="4000500"/>
                </a:cubicBezTo>
                <a:lnTo>
                  <a:pt x="152419" y="4000500"/>
                </a:lnTo>
                <a:cubicBezTo>
                  <a:pt x="68240" y="4000500"/>
                  <a:pt x="0" y="3932260"/>
                  <a:pt x="0" y="3848081"/>
                </a:cubicBezTo>
                <a:lnTo>
                  <a:pt x="0" y="152419"/>
                </a:lnTo>
                <a:cubicBezTo>
                  <a:pt x="0" y="68297"/>
                  <a:pt x="68297" y="0"/>
                  <a:pt x="152419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15722600" y="1930400"/>
            <a:ext cx="50800" cy="4000500"/>
          </a:xfrm>
          <a:custGeom>
            <a:avLst/>
            <a:gdLst/>
            <a:ahLst/>
            <a:cxnLst/>
            <a:rect l="l" t="t" r="r" b="b"/>
            <a:pathLst>
              <a:path w="50800" h="40005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3949700"/>
                </a:lnTo>
                <a:cubicBezTo>
                  <a:pt x="50800" y="3977737"/>
                  <a:pt x="28037" y="4000500"/>
                  <a:pt x="0" y="4000500"/>
                </a:cubicBezTo>
                <a:lnTo>
                  <a:pt x="0" y="4000500"/>
                </a:lnTo>
                <a:lnTo>
                  <a:pt x="0" y="0"/>
                </a:ln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7" name="Shape 5"/>
          <p:cNvSpPr/>
          <p:nvPr/>
        </p:nvSpPr>
        <p:spPr>
          <a:xfrm>
            <a:off x="14630400" y="21844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8" name="Shape 6"/>
          <p:cNvSpPr/>
          <p:nvPr/>
        </p:nvSpPr>
        <p:spPr>
          <a:xfrm>
            <a:off x="14825663" y="2400300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214313" y="23812"/>
                </a:moveTo>
                <a:cubicBezTo>
                  <a:pt x="154186" y="23812"/>
                  <a:pt x="106040" y="51197"/>
                  <a:pt x="70991" y="83790"/>
                </a:cubicBezTo>
                <a:cubicBezTo>
                  <a:pt x="36165" y="116160"/>
                  <a:pt x="12874" y="154781"/>
                  <a:pt x="1786" y="181347"/>
                </a:cubicBezTo>
                <a:cubicBezTo>
                  <a:pt x="-670" y="187226"/>
                  <a:pt x="-670" y="193774"/>
                  <a:pt x="1786" y="199653"/>
                </a:cubicBezTo>
                <a:cubicBezTo>
                  <a:pt x="12874" y="226219"/>
                  <a:pt x="36165" y="264914"/>
                  <a:pt x="70991" y="297210"/>
                </a:cubicBezTo>
                <a:cubicBezTo>
                  <a:pt x="106040" y="329729"/>
                  <a:pt x="154186" y="357188"/>
                  <a:pt x="214313" y="357188"/>
                </a:cubicBezTo>
                <a:cubicBezTo>
                  <a:pt x="274439" y="357188"/>
                  <a:pt x="322585" y="329803"/>
                  <a:pt x="357634" y="297210"/>
                </a:cubicBezTo>
                <a:cubicBezTo>
                  <a:pt x="392460" y="264840"/>
                  <a:pt x="415751" y="226219"/>
                  <a:pt x="426839" y="199653"/>
                </a:cubicBezTo>
                <a:cubicBezTo>
                  <a:pt x="429295" y="193774"/>
                  <a:pt x="429295" y="187226"/>
                  <a:pt x="426839" y="181347"/>
                </a:cubicBezTo>
                <a:cubicBezTo>
                  <a:pt x="415751" y="154781"/>
                  <a:pt x="392460" y="116086"/>
                  <a:pt x="357634" y="83790"/>
                </a:cubicBezTo>
                <a:cubicBezTo>
                  <a:pt x="322585" y="51271"/>
                  <a:pt x="274439" y="23812"/>
                  <a:pt x="214313" y="23812"/>
                </a:cubicBezTo>
                <a:close/>
                <a:moveTo>
                  <a:pt x="107156" y="190500"/>
                </a:moveTo>
                <a:cubicBezTo>
                  <a:pt x="107156" y="131359"/>
                  <a:pt x="155171" y="83344"/>
                  <a:pt x="214313" y="83344"/>
                </a:cubicBezTo>
                <a:cubicBezTo>
                  <a:pt x="273454" y="83344"/>
                  <a:pt x="321469" y="131359"/>
                  <a:pt x="321469" y="190500"/>
                </a:cubicBezTo>
                <a:cubicBezTo>
                  <a:pt x="321469" y="249641"/>
                  <a:pt x="273454" y="297656"/>
                  <a:pt x="214313" y="297656"/>
                </a:cubicBezTo>
                <a:cubicBezTo>
                  <a:pt x="155171" y="297656"/>
                  <a:pt x="107156" y="249641"/>
                  <a:pt x="107156" y="190500"/>
                </a:cubicBezTo>
                <a:close/>
                <a:moveTo>
                  <a:pt x="214313" y="142875"/>
                </a:moveTo>
                <a:cubicBezTo>
                  <a:pt x="214313" y="169143"/>
                  <a:pt x="192956" y="190500"/>
                  <a:pt x="166688" y="190500"/>
                </a:cubicBezTo>
                <a:cubicBezTo>
                  <a:pt x="158130" y="190500"/>
                  <a:pt x="150093" y="188268"/>
                  <a:pt x="143098" y="184249"/>
                </a:cubicBezTo>
                <a:cubicBezTo>
                  <a:pt x="142354" y="192360"/>
                  <a:pt x="143024" y="200695"/>
                  <a:pt x="145256" y="208955"/>
                </a:cubicBezTo>
                <a:cubicBezTo>
                  <a:pt x="155451" y="247055"/>
                  <a:pt x="194667" y="269677"/>
                  <a:pt x="232767" y="259482"/>
                </a:cubicBezTo>
                <a:cubicBezTo>
                  <a:pt x="270867" y="249287"/>
                  <a:pt x="293489" y="210071"/>
                  <a:pt x="283294" y="171971"/>
                </a:cubicBezTo>
                <a:cubicBezTo>
                  <a:pt x="274216" y="137964"/>
                  <a:pt x="241995" y="116309"/>
                  <a:pt x="208062" y="119286"/>
                </a:cubicBezTo>
                <a:cubicBezTo>
                  <a:pt x="212006" y="126206"/>
                  <a:pt x="214313" y="134243"/>
                  <a:pt x="214313" y="142875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9" name="Text 7"/>
          <p:cNvSpPr/>
          <p:nvPr/>
        </p:nvSpPr>
        <p:spPr>
          <a:xfrm>
            <a:off x="13002287" y="2184400"/>
            <a:ext cx="16129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الشفافية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3002287" y="2641600"/>
            <a:ext cx="1536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Transparency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8483600" y="3200400"/>
            <a:ext cx="7073900" cy="7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تقديم </a:t>
            </a:r>
            <a:r>
              <a:rPr lang="en-US" sz="18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معلومات واضحة ودقيقة</a:t>
            </a:r>
            <a:r>
              <a:rPr lang="en-US" sz="18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عن المبادرات والأداء والتأثير. الشفافية تُعدّ حجر الأساس لبناء الثقة مع أصحاب المصلحة.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8483600" y="4146550"/>
            <a:ext cx="6959600" cy="1524000"/>
          </a:xfrm>
          <a:custGeom>
            <a:avLst/>
            <a:gdLst/>
            <a:ahLst/>
            <a:cxnLst/>
            <a:rect l="l" t="t" r="r" b="b"/>
            <a:pathLst>
              <a:path w="6959600" h="1524000">
                <a:moveTo>
                  <a:pt x="101605" y="0"/>
                </a:moveTo>
                <a:lnTo>
                  <a:pt x="6857995" y="0"/>
                </a:lnTo>
                <a:cubicBezTo>
                  <a:pt x="6914110" y="0"/>
                  <a:pt x="6959600" y="45490"/>
                  <a:pt x="6959600" y="101605"/>
                </a:cubicBezTo>
                <a:lnTo>
                  <a:pt x="6959600" y="1422395"/>
                </a:lnTo>
                <a:cubicBezTo>
                  <a:pt x="6959600" y="1478510"/>
                  <a:pt x="6914110" y="1524000"/>
                  <a:pt x="6857995" y="1524000"/>
                </a:cubicBezTo>
                <a:lnTo>
                  <a:pt x="101605" y="1524000"/>
                </a:lnTo>
                <a:cubicBezTo>
                  <a:pt x="45490" y="1524000"/>
                  <a:pt x="0" y="1478510"/>
                  <a:pt x="0" y="1422395"/>
                </a:cubicBezTo>
                <a:lnTo>
                  <a:pt x="0" y="101605"/>
                </a:lnTo>
                <a:cubicBezTo>
                  <a:pt x="0" y="45528"/>
                  <a:pt x="45528" y="0"/>
                  <a:pt x="101605" y="0"/>
                </a:cubicBezTo>
                <a:close/>
              </a:path>
            </a:pathLst>
          </a:custGeom>
          <a:solidFill>
            <a:srgbClr val="2C5F5D">
              <a:alpha val="10196"/>
            </a:srgbClr>
          </a:solidFill>
          <a:ln/>
        </p:spPr>
      </p:sp>
      <p:sp>
        <p:nvSpPr>
          <p:cNvPr id="13" name="Shape 11"/>
          <p:cNvSpPr/>
          <p:nvPr/>
        </p:nvSpPr>
        <p:spPr>
          <a:xfrm>
            <a:off x="15011400" y="440902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14" name="Text 12"/>
          <p:cNvSpPr/>
          <p:nvPr/>
        </p:nvSpPr>
        <p:spPr>
          <a:xfrm>
            <a:off x="8940800" y="4349750"/>
            <a:ext cx="6400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الإفصاح عن البيانات والمؤشرات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15011400" y="481542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16" name="Text 14"/>
          <p:cNvSpPr/>
          <p:nvPr/>
        </p:nvSpPr>
        <p:spPr>
          <a:xfrm>
            <a:off x="8940800" y="4756150"/>
            <a:ext cx="6400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مشاركة النجاحات والتحديات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15011400" y="522182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18" name="Text 16"/>
          <p:cNvSpPr/>
          <p:nvPr/>
        </p:nvSpPr>
        <p:spPr>
          <a:xfrm>
            <a:off x="8940800" y="5162550"/>
            <a:ext cx="6400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الالتزام بالمعايير الدولية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508000" y="1930400"/>
            <a:ext cx="7493000" cy="4000500"/>
          </a:xfrm>
          <a:custGeom>
            <a:avLst/>
            <a:gdLst/>
            <a:ahLst/>
            <a:cxnLst/>
            <a:rect l="l" t="t" r="r" b="b"/>
            <a:pathLst>
              <a:path w="7493000" h="4000500">
                <a:moveTo>
                  <a:pt x="152419" y="0"/>
                </a:moveTo>
                <a:lnTo>
                  <a:pt x="7442200" y="0"/>
                </a:lnTo>
                <a:cubicBezTo>
                  <a:pt x="7470237" y="0"/>
                  <a:pt x="7493000" y="22763"/>
                  <a:pt x="7493000" y="50800"/>
                </a:cubicBezTo>
                <a:lnTo>
                  <a:pt x="7493000" y="3949700"/>
                </a:lnTo>
                <a:cubicBezTo>
                  <a:pt x="7493000" y="3977737"/>
                  <a:pt x="7470237" y="4000500"/>
                  <a:pt x="7442200" y="4000500"/>
                </a:cubicBezTo>
                <a:lnTo>
                  <a:pt x="152419" y="4000500"/>
                </a:lnTo>
                <a:cubicBezTo>
                  <a:pt x="68240" y="4000500"/>
                  <a:pt x="0" y="3932260"/>
                  <a:pt x="0" y="3848081"/>
                </a:cubicBezTo>
                <a:lnTo>
                  <a:pt x="0" y="152419"/>
                </a:lnTo>
                <a:cubicBezTo>
                  <a:pt x="0" y="68297"/>
                  <a:pt x="68297" y="0"/>
                  <a:pt x="152419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0" name="Shape 18"/>
          <p:cNvSpPr/>
          <p:nvPr/>
        </p:nvSpPr>
        <p:spPr>
          <a:xfrm>
            <a:off x="8001000" y="1930400"/>
            <a:ext cx="50800" cy="4000500"/>
          </a:xfrm>
          <a:custGeom>
            <a:avLst/>
            <a:gdLst/>
            <a:ahLst/>
            <a:cxnLst/>
            <a:rect l="l" t="t" r="r" b="b"/>
            <a:pathLst>
              <a:path w="50800" h="40005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3949700"/>
                </a:lnTo>
                <a:cubicBezTo>
                  <a:pt x="50800" y="3977737"/>
                  <a:pt x="28037" y="4000500"/>
                  <a:pt x="0" y="4000500"/>
                </a:cubicBezTo>
                <a:lnTo>
                  <a:pt x="0" y="4000500"/>
                </a:lnTo>
                <a:lnTo>
                  <a:pt x="0" y="0"/>
                </a:ln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21" name="Shape 19"/>
          <p:cNvSpPr/>
          <p:nvPr/>
        </p:nvSpPr>
        <p:spPr>
          <a:xfrm>
            <a:off x="6908800" y="21844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22" name="Shape 20"/>
          <p:cNvSpPr/>
          <p:nvPr/>
        </p:nvSpPr>
        <p:spPr>
          <a:xfrm>
            <a:off x="7104063" y="2400300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285750" y="107156"/>
                </a:moveTo>
                <a:cubicBezTo>
                  <a:pt x="285750" y="179487"/>
                  <a:pt x="221754" y="238125"/>
                  <a:pt x="142875" y="238125"/>
                </a:cubicBezTo>
                <a:cubicBezTo>
                  <a:pt x="123006" y="238125"/>
                  <a:pt x="104105" y="234404"/>
                  <a:pt x="86916" y="227707"/>
                </a:cubicBezTo>
                <a:lnTo>
                  <a:pt x="26194" y="259854"/>
                </a:lnTo>
                <a:cubicBezTo>
                  <a:pt x="19273" y="263500"/>
                  <a:pt x="10790" y="262235"/>
                  <a:pt x="5209" y="256729"/>
                </a:cubicBezTo>
                <a:cubicBezTo>
                  <a:pt x="-372" y="251222"/>
                  <a:pt x="-1637" y="242664"/>
                  <a:pt x="2084" y="235744"/>
                </a:cubicBezTo>
                <a:lnTo>
                  <a:pt x="28575" y="185738"/>
                </a:lnTo>
                <a:cubicBezTo>
                  <a:pt x="10641" y="163860"/>
                  <a:pt x="0" y="136624"/>
                  <a:pt x="0" y="107156"/>
                </a:cubicBezTo>
                <a:cubicBezTo>
                  <a:pt x="0" y="34826"/>
                  <a:pt x="63996" y="-23812"/>
                  <a:pt x="142875" y="-23812"/>
                </a:cubicBezTo>
                <a:cubicBezTo>
                  <a:pt x="221754" y="-23812"/>
                  <a:pt x="285750" y="34826"/>
                  <a:pt x="285750" y="107156"/>
                </a:cubicBezTo>
                <a:close/>
                <a:moveTo>
                  <a:pt x="285750" y="381000"/>
                </a:moveTo>
                <a:cubicBezTo>
                  <a:pt x="215726" y="381000"/>
                  <a:pt x="157460" y="334789"/>
                  <a:pt x="145256" y="273844"/>
                </a:cubicBezTo>
                <a:cubicBezTo>
                  <a:pt x="234553" y="272728"/>
                  <a:pt x="312167" y="209178"/>
                  <a:pt x="320725" y="123006"/>
                </a:cubicBezTo>
                <a:cubicBezTo>
                  <a:pt x="382712" y="137294"/>
                  <a:pt x="428625" y="188714"/>
                  <a:pt x="428625" y="250031"/>
                </a:cubicBezTo>
                <a:cubicBezTo>
                  <a:pt x="428625" y="279499"/>
                  <a:pt x="417984" y="306735"/>
                  <a:pt x="400050" y="328613"/>
                </a:cubicBezTo>
                <a:lnTo>
                  <a:pt x="426541" y="378619"/>
                </a:lnTo>
                <a:cubicBezTo>
                  <a:pt x="430188" y="385539"/>
                  <a:pt x="428923" y="394022"/>
                  <a:pt x="423416" y="399604"/>
                </a:cubicBezTo>
                <a:cubicBezTo>
                  <a:pt x="417909" y="405185"/>
                  <a:pt x="409352" y="406450"/>
                  <a:pt x="402431" y="402729"/>
                </a:cubicBezTo>
                <a:lnTo>
                  <a:pt x="341709" y="370582"/>
                </a:lnTo>
                <a:cubicBezTo>
                  <a:pt x="324520" y="377279"/>
                  <a:pt x="305619" y="381000"/>
                  <a:pt x="285750" y="38100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3" name="Text 21"/>
          <p:cNvSpPr/>
          <p:nvPr/>
        </p:nvSpPr>
        <p:spPr>
          <a:xfrm>
            <a:off x="5775391" y="2184400"/>
            <a:ext cx="1117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الحوار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5775391" y="2641600"/>
            <a:ext cx="1041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Dialogue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762000" y="3200400"/>
            <a:ext cx="7073900" cy="7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التفاعل مع أصحاب المصلحة</a:t>
            </a:r>
            <a:r>
              <a:rPr lang="en-US" sz="18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لفهم مخاوفهم وتوقعاتهم. الحوار الثنائي يخلق علاقة متبادلة ويُظهر الاهتمام الحقيقي.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762000" y="4146550"/>
            <a:ext cx="6959600" cy="1524000"/>
          </a:xfrm>
          <a:custGeom>
            <a:avLst/>
            <a:gdLst/>
            <a:ahLst/>
            <a:cxnLst/>
            <a:rect l="l" t="t" r="r" b="b"/>
            <a:pathLst>
              <a:path w="6959600" h="1524000">
                <a:moveTo>
                  <a:pt x="101605" y="0"/>
                </a:moveTo>
                <a:lnTo>
                  <a:pt x="6857995" y="0"/>
                </a:lnTo>
                <a:cubicBezTo>
                  <a:pt x="6914110" y="0"/>
                  <a:pt x="6959600" y="45490"/>
                  <a:pt x="6959600" y="101605"/>
                </a:cubicBezTo>
                <a:lnTo>
                  <a:pt x="6959600" y="1422395"/>
                </a:lnTo>
                <a:cubicBezTo>
                  <a:pt x="6959600" y="1478510"/>
                  <a:pt x="6914110" y="1524000"/>
                  <a:pt x="6857995" y="1524000"/>
                </a:cubicBezTo>
                <a:lnTo>
                  <a:pt x="101605" y="1524000"/>
                </a:lnTo>
                <a:cubicBezTo>
                  <a:pt x="45490" y="1524000"/>
                  <a:pt x="0" y="1478510"/>
                  <a:pt x="0" y="1422395"/>
                </a:cubicBezTo>
                <a:lnTo>
                  <a:pt x="0" y="101605"/>
                </a:lnTo>
                <a:cubicBezTo>
                  <a:pt x="0" y="45528"/>
                  <a:pt x="45528" y="0"/>
                  <a:pt x="101605" y="0"/>
                </a:cubicBezTo>
                <a:close/>
              </a:path>
            </a:pathLst>
          </a:custGeom>
          <a:solidFill>
            <a:srgbClr val="A98C6A">
              <a:alpha val="10196"/>
            </a:srgbClr>
          </a:solidFill>
          <a:ln/>
        </p:spPr>
      </p:sp>
      <p:sp>
        <p:nvSpPr>
          <p:cNvPr id="27" name="Shape 25"/>
          <p:cNvSpPr/>
          <p:nvPr/>
        </p:nvSpPr>
        <p:spPr>
          <a:xfrm>
            <a:off x="7289800" y="440902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28" name="Text 26"/>
          <p:cNvSpPr/>
          <p:nvPr/>
        </p:nvSpPr>
        <p:spPr>
          <a:xfrm>
            <a:off x="1219200" y="4349750"/>
            <a:ext cx="6400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الاستماع الفعال للملاحظات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7289800" y="481542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30" name="Text 28"/>
          <p:cNvSpPr/>
          <p:nvPr/>
        </p:nvSpPr>
        <p:spPr>
          <a:xfrm>
            <a:off x="1219200" y="4756150"/>
            <a:ext cx="6400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تنظيم منتديات واجتماعات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7289800" y="522182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32" name="Text 30"/>
          <p:cNvSpPr/>
          <p:nvPr/>
        </p:nvSpPr>
        <p:spPr>
          <a:xfrm>
            <a:off x="1219200" y="5162550"/>
            <a:ext cx="6400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الاستجابة للتساؤلات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8229600" y="6127750"/>
            <a:ext cx="7493000" cy="4000500"/>
          </a:xfrm>
          <a:custGeom>
            <a:avLst/>
            <a:gdLst/>
            <a:ahLst/>
            <a:cxnLst/>
            <a:rect l="l" t="t" r="r" b="b"/>
            <a:pathLst>
              <a:path w="7493000" h="4000500">
                <a:moveTo>
                  <a:pt x="152419" y="0"/>
                </a:moveTo>
                <a:lnTo>
                  <a:pt x="7442200" y="0"/>
                </a:lnTo>
                <a:cubicBezTo>
                  <a:pt x="7470237" y="0"/>
                  <a:pt x="7493000" y="22763"/>
                  <a:pt x="7493000" y="50800"/>
                </a:cubicBezTo>
                <a:lnTo>
                  <a:pt x="7493000" y="3949700"/>
                </a:lnTo>
                <a:cubicBezTo>
                  <a:pt x="7493000" y="3977737"/>
                  <a:pt x="7470237" y="4000500"/>
                  <a:pt x="7442200" y="4000500"/>
                </a:cubicBezTo>
                <a:lnTo>
                  <a:pt x="152419" y="4000500"/>
                </a:lnTo>
                <a:cubicBezTo>
                  <a:pt x="68240" y="4000500"/>
                  <a:pt x="0" y="3932260"/>
                  <a:pt x="0" y="3848081"/>
                </a:cubicBezTo>
                <a:lnTo>
                  <a:pt x="0" y="152419"/>
                </a:lnTo>
                <a:cubicBezTo>
                  <a:pt x="0" y="68297"/>
                  <a:pt x="68297" y="0"/>
                  <a:pt x="152419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4" name="Shape 32"/>
          <p:cNvSpPr/>
          <p:nvPr/>
        </p:nvSpPr>
        <p:spPr>
          <a:xfrm>
            <a:off x="15722600" y="6127750"/>
            <a:ext cx="50800" cy="4000500"/>
          </a:xfrm>
          <a:custGeom>
            <a:avLst/>
            <a:gdLst/>
            <a:ahLst/>
            <a:cxnLst/>
            <a:rect l="l" t="t" r="r" b="b"/>
            <a:pathLst>
              <a:path w="50800" h="40005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3949700"/>
                </a:lnTo>
                <a:cubicBezTo>
                  <a:pt x="50800" y="3977737"/>
                  <a:pt x="28037" y="4000500"/>
                  <a:pt x="0" y="4000500"/>
                </a:cubicBezTo>
                <a:lnTo>
                  <a:pt x="0" y="40005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35" name="Shape 33"/>
          <p:cNvSpPr/>
          <p:nvPr/>
        </p:nvSpPr>
        <p:spPr>
          <a:xfrm>
            <a:off x="14630400" y="638175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36" name="Shape 34"/>
          <p:cNvSpPr/>
          <p:nvPr/>
        </p:nvSpPr>
        <p:spPr>
          <a:xfrm>
            <a:off x="14825663" y="6597650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200099" y="63401"/>
                </a:moveTo>
                <a:lnTo>
                  <a:pt x="113333" y="159841"/>
                </a:lnTo>
                <a:cubicBezTo>
                  <a:pt x="109910" y="163637"/>
                  <a:pt x="110058" y="169515"/>
                  <a:pt x="113705" y="173162"/>
                </a:cubicBezTo>
                <a:cubicBezTo>
                  <a:pt x="136401" y="195858"/>
                  <a:pt x="173236" y="195858"/>
                  <a:pt x="195932" y="173162"/>
                </a:cubicBezTo>
                <a:lnTo>
                  <a:pt x="219596" y="149498"/>
                </a:lnTo>
                <a:cubicBezTo>
                  <a:pt x="222721" y="146372"/>
                  <a:pt x="226665" y="144661"/>
                  <a:pt x="230684" y="144363"/>
                </a:cubicBezTo>
                <a:cubicBezTo>
                  <a:pt x="235744" y="143917"/>
                  <a:pt x="240953" y="145628"/>
                  <a:pt x="244822" y="149498"/>
                </a:cubicBezTo>
                <a:lnTo>
                  <a:pt x="376238" y="279797"/>
                </a:lnTo>
                <a:lnTo>
                  <a:pt x="428625" y="238125"/>
                </a:lnTo>
                <a:lnTo>
                  <a:pt x="428625" y="23812"/>
                </a:lnTo>
                <a:lnTo>
                  <a:pt x="345281" y="71438"/>
                </a:lnTo>
                <a:lnTo>
                  <a:pt x="327571" y="59606"/>
                </a:lnTo>
                <a:cubicBezTo>
                  <a:pt x="315813" y="51792"/>
                  <a:pt x="302047" y="47625"/>
                  <a:pt x="287908" y="47625"/>
                </a:cubicBezTo>
                <a:lnTo>
                  <a:pt x="235521" y="47625"/>
                </a:lnTo>
                <a:cubicBezTo>
                  <a:pt x="234702" y="47625"/>
                  <a:pt x="233809" y="47625"/>
                  <a:pt x="232990" y="47699"/>
                </a:cubicBezTo>
                <a:cubicBezTo>
                  <a:pt x="220414" y="48369"/>
                  <a:pt x="208583" y="54025"/>
                  <a:pt x="200099" y="63401"/>
                </a:cubicBezTo>
                <a:close/>
                <a:moveTo>
                  <a:pt x="86767" y="135954"/>
                </a:moveTo>
                <a:lnTo>
                  <a:pt x="166241" y="47625"/>
                </a:lnTo>
                <a:lnTo>
                  <a:pt x="136773" y="47625"/>
                </a:lnTo>
                <a:cubicBezTo>
                  <a:pt x="117797" y="47625"/>
                  <a:pt x="99640" y="55141"/>
                  <a:pt x="86246" y="68535"/>
                </a:cubicBezTo>
                <a:lnTo>
                  <a:pt x="83344" y="71438"/>
                </a:lnTo>
                <a:lnTo>
                  <a:pt x="0" y="23812"/>
                </a:lnTo>
                <a:lnTo>
                  <a:pt x="0" y="238125"/>
                </a:lnTo>
                <a:lnTo>
                  <a:pt x="116384" y="335087"/>
                </a:lnTo>
                <a:cubicBezTo>
                  <a:pt x="133499" y="349374"/>
                  <a:pt x="155079" y="357188"/>
                  <a:pt x="177329" y="357188"/>
                </a:cubicBezTo>
                <a:lnTo>
                  <a:pt x="189012" y="357188"/>
                </a:lnTo>
                <a:lnTo>
                  <a:pt x="183803" y="351979"/>
                </a:lnTo>
                <a:cubicBezTo>
                  <a:pt x="176808" y="344984"/>
                  <a:pt x="176808" y="333673"/>
                  <a:pt x="183803" y="326752"/>
                </a:cubicBezTo>
                <a:cubicBezTo>
                  <a:pt x="190798" y="319832"/>
                  <a:pt x="202109" y="319757"/>
                  <a:pt x="209029" y="326752"/>
                </a:cubicBezTo>
                <a:lnTo>
                  <a:pt x="239539" y="357262"/>
                </a:lnTo>
                <a:lnTo>
                  <a:pt x="246236" y="357262"/>
                </a:lnTo>
                <a:cubicBezTo>
                  <a:pt x="260449" y="357262"/>
                  <a:pt x="274365" y="354062"/>
                  <a:pt x="287015" y="348109"/>
                </a:cubicBezTo>
                <a:lnTo>
                  <a:pt x="267146" y="328166"/>
                </a:lnTo>
                <a:cubicBezTo>
                  <a:pt x="260152" y="321171"/>
                  <a:pt x="260152" y="309860"/>
                  <a:pt x="267146" y="302940"/>
                </a:cubicBezTo>
                <a:cubicBezTo>
                  <a:pt x="274141" y="296019"/>
                  <a:pt x="285452" y="295945"/>
                  <a:pt x="292373" y="302940"/>
                </a:cubicBezTo>
                <a:lnTo>
                  <a:pt x="316185" y="326752"/>
                </a:lnTo>
                <a:lnTo>
                  <a:pt x="329208" y="313730"/>
                </a:lnTo>
                <a:cubicBezTo>
                  <a:pt x="335831" y="307107"/>
                  <a:pt x="337765" y="297507"/>
                  <a:pt x="334863" y="289099"/>
                </a:cubicBezTo>
                <a:lnTo>
                  <a:pt x="232246" y="187300"/>
                </a:lnTo>
                <a:lnTo>
                  <a:pt x="221159" y="198388"/>
                </a:lnTo>
                <a:cubicBezTo>
                  <a:pt x="184472" y="235074"/>
                  <a:pt x="125090" y="235074"/>
                  <a:pt x="88404" y="198388"/>
                </a:cubicBezTo>
                <a:cubicBezTo>
                  <a:pt x="71289" y="181273"/>
                  <a:pt x="70619" y="153814"/>
                  <a:pt x="86767" y="13588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7" name="Text 35"/>
          <p:cNvSpPr/>
          <p:nvPr/>
        </p:nvSpPr>
        <p:spPr>
          <a:xfrm>
            <a:off x="13029076" y="6381750"/>
            <a:ext cx="1587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التعاون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13029076" y="6838950"/>
            <a:ext cx="1511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Collaboration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8483600" y="7397750"/>
            <a:ext cx="7073900" cy="7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الشراكة مع الجهات المعنية</a:t>
            </a:r>
            <a:r>
              <a:rPr lang="en-US" sz="18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لخلق قيمة مشتركة. التعاون يعزز التأثير ويبني علاقات طويلة الأمد.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8483600" y="8343900"/>
            <a:ext cx="6959600" cy="1524000"/>
          </a:xfrm>
          <a:custGeom>
            <a:avLst/>
            <a:gdLst/>
            <a:ahLst/>
            <a:cxnLst/>
            <a:rect l="l" t="t" r="r" b="b"/>
            <a:pathLst>
              <a:path w="6959600" h="1524000">
                <a:moveTo>
                  <a:pt x="101605" y="0"/>
                </a:moveTo>
                <a:lnTo>
                  <a:pt x="6857995" y="0"/>
                </a:lnTo>
                <a:cubicBezTo>
                  <a:pt x="6914110" y="0"/>
                  <a:pt x="6959600" y="45490"/>
                  <a:pt x="6959600" y="101605"/>
                </a:cubicBezTo>
                <a:lnTo>
                  <a:pt x="6959600" y="1422395"/>
                </a:lnTo>
                <a:cubicBezTo>
                  <a:pt x="6959600" y="1478510"/>
                  <a:pt x="6914110" y="1524000"/>
                  <a:pt x="6857995" y="1524000"/>
                </a:cubicBezTo>
                <a:lnTo>
                  <a:pt x="101605" y="1524000"/>
                </a:lnTo>
                <a:cubicBezTo>
                  <a:pt x="45490" y="1524000"/>
                  <a:pt x="0" y="1478510"/>
                  <a:pt x="0" y="1422395"/>
                </a:cubicBezTo>
                <a:lnTo>
                  <a:pt x="0" y="101605"/>
                </a:lnTo>
                <a:cubicBezTo>
                  <a:pt x="0" y="45528"/>
                  <a:pt x="45528" y="0"/>
                  <a:pt x="101605" y="0"/>
                </a:cubicBezTo>
                <a:close/>
              </a:path>
            </a:pathLst>
          </a:custGeom>
          <a:solidFill>
            <a:srgbClr val="D4A574">
              <a:alpha val="10196"/>
            </a:srgbClr>
          </a:solidFill>
          <a:ln/>
        </p:spPr>
      </p:sp>
      <p:sp>
        <p:nvSpPr>
          <p:cNvPr id="41" name="Shape 39"/>
          <p:cNvSpPr/>
          <p:nvPr/>
        </p:nvSpPr>
        <p:spPr>
          <a:xfrm>
            <a:off x="15011400" y="860637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42" name="Text 40"/>
          <p:cNvSpPr/>
          <p:nvPr/>
        </p:nvSpPr>
        <p:spPr>
          <a:xfrm>
            <a:off x="8940800" y="8547100"/>
            <a:ext cx="6400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الشراكات مع المنظمات غير الربحية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15011400" y="901277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44" name="Text 42"/>
          <p:cNvSpPr/>
          <p:nvPr/>
        </p:nvSpPr>
        <p:spPr>
          <a:xfrm>
            <a:off x="8940800" y="8953500"/>
            <a:ext cx="6400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التعاون مع المؤسسات الحكومية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15011400" y="941917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46" name="Text 44"/>
          <p:cNvSpPr/>
          <p:nvPr/>
        </p:nvSpPr>
        <p:spPr>
          <a:xfrm>
            <a:off x="8940800" y="9359900"/>
            <a:ext cx="6400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إشراك المجتمعات المحلية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508000" y="6127750"/>
            <a:ext cx="7493000" cy="4000500"/>
          </a:xfrm>
          <a:custGeom>
            <a:avLst/>
            <a:gdLst/>
            <a:ahLst/>
            <a:cxnLst/>
            <a:rect l="l" t="t" r="r" b="b"/>
            <a:pathLst>
              <a:path w="7493000" h="4000500">
                <a:moveTo>
                  <a:pt x="152419" y="0"/>
                </a:moveTo>
                <a:lnTo>
                  <a:pt x="7442200" y="0"/>
                </a:lnTo>
                <a:cubicBezTo>
                  <a:pt x="7470237" y="0"/>
                  <a:pt x="7493000" y="22763"/>
                  <a:pt x="7493000" y="50800"/>
                </a:cubicBezTo>
                <a:lnTo>
                  <a:pt x="7493000" y="3949700"/>
                </a:lnTo>
                <a:cubicBezTo>
                  <a:pt x="7493000" y="3977737"/>
                  <a:pt x="7470237" y="4000500"/>
                  <a:pt x="7442200" y="4000500"/>
                </a:cubicBezTo>
                <a:lnTo>
                  <a:pt x="152419" y="4000500"/>
                </a:lnTo>
                <a:cubicBezTo>
                  <a:pt x="68240" y="4000500"/>
                  <a:pt x="0" y="3932260"/>
                  <a:pt x="0" y="3848081"/>
                </a:cubicBezTo>
                <a:lnTo>
                  <a:pt x="0" y="152419"/>
                </a:lnTo>
                <a:cubicBezTo>
                  <a:pt x="0" y="68297"/>
                  <a:pt x="68297" y="0"/>
                  <a:pt x="152419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48" name="Shape 46"/>
          <p:cNvSpPr/>
          <p:nvPr/>
        </p:nvSpPr>
        <p:spPr>
          <a:xfrm>
            <a:off x="8001000" y="6127750"/>
            <a:ext cx="50800" cy="4000500"/>
          </a:xfrm>
          <a:custGeom>
            <a:avLst/>
            <a:gdLst/>
            <a:ahLst/>
            <a:cxnLst/>
            <a:rect l="l" t="t" r="r" b="b"/>
            <a:pathLst>
              <a:path w="50800" h="40005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3949700"/>
                </a:lnTo>
                <a:cubicBezTo>
                  <a:pt x="50800" y="3977737"/>
                  <a:pt x="28037" y="4000500"/>
                  <a:pt x="0" y="4000500"/>
                </a:cubicBezTo>
                <a:lnTo>
                  <a:pt x="0" y="4000500"/>
                </a:lnTo>
                <a:lnTo>
                  <a:pt x="0" y="0"/>
                </a:ln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49" name="Shape 47"/>
          <p:cNvSpPr/>
          <p:nvPr/>
        </p:nvSpPr>
        <p:spPr>
          <a:xfrm>
            <a:off x="6908800" y="638175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50" name="Shape 48"/>
          <p:cNvSpPr/>
          <p:nvPr/>
        </p:nvSpPr>
        <p:spPr>
          <a:xfrm>
            <a:off x="7127875" y="659765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113109"/>
                </a:moveTo>
                <a:cubicBezTo>
                  <a:pt x="226642" y="113109"/>
                  <a:pt x="255984" y="83767"/>
                  <a:pt x="255984" y="47625"/>
                </a:cubicBezTo>
                <a:cubicBezTo>
                  <a:pt x="255984" y="11483"/>
                  <a:pt x="226642" y="-17859"/>
                  <a:pt x="190500" y="-17859"/>
                </a:cubicBezTo>
                <a:cubicBezTo>
                  <a:pt x="154358" y="-17859"/>
                  <a:pt x="125016" y="11483"/>
                  <a:pt x="125016" y="47625"/>
                </a:cubicBezTo>
                <a:cubicBezTo>
                  <a:pt x="125016" y="83767"/>
                  <a:pt x="154358" y="113109"/>
                  <a:pt x="190500" y="113109"/>
                </a:cubicBezTo>
                <a:close/>
                <a:moveTo>
                  <a:pt x="190500" y="335384"/>
                </a:moveTo>
                <a:lnTo>
                  <a:pt x="190500" y="224284"/>
                </a:lnTo>
                <a:cubicBezTo>
                  <a:pt x="202629" y="219224"/>
                  <a:pt x="214982" y="214089"/>
                  <a:pt x="227484" y="208880"/>
                </a:cubicBezTo>
                <a:cubicBezTo>
                  <a:pt x="256505" y="196825"/>
                  <a:pt x="287610" y="190574"/>
                  <a:pt x="319088" y="190574"/>
                </a:cubicBezTo>
                <a:lnTo>
                  <a:pt x="333375" y="190574"/>
                </a:lnTo>
                <a:lnTo>
                  <a:pt x="333375" y="309637"/>
                </a:lnTo>
                <a:lnTo>
                  <a:pt x="319088" y="309637"/>
                </a:lnTo>
                <a:cubicBezTo>
                  <a:pt x="275109" y="309637"/>
                  <a:pt x="231502" y="318343"/>
                  <a:pt x="190872" y="335310"/>
                </a:cubicBezTo>
                <a:lnTo>
                  <a:pt x="190500" y="335459"/>
                </a:lnTo>
                <a:close/>
                <a:moveTo>
                  <a:pt x="190500" y="172641"/>
                </a:moveTo>
                <a:lnTo>
                  <a:pt x="171822" y="164827"/>
                </a:lnTo>
                <a:cubicBezTo>
                  <a:pt x="136996" y="150316"/>
                  <a:pt x="99640" y="142875"/>
                  <a:pt x="61913" y="142875"/>
                </a:cubicBezTo>
                <a:lnTo>
                  <a:pt x="35719" y="142875"/>
                </a:lnTo>
                <a:cubicBezTo>
                  <a:pt x="15999" y="142875"/>
                  <a:pt x="0" y="158874"/>
                  <a:pt x="0" y="178594"/>
                </a:cubicBezTo>
                <a:lnTo>
                  <a:pt x="0" y="321469"/>
                </a:lnTo>
                <a:cubicBezTo>
                  <a:pt x="0" y="341188"/>
                  <a:pt x="15999" y="357188"/>
                  <a:pt x="35719" y="357188"/>
                </a:cubicBezTo>
                <a:lnTo>
                  <a:pt x="61913" y="357188"/>
                </a:lnTo>
                <a:cubicBezTo>
                  <a:pt x="99640" y="357188"/>
                  <a:pt x="136996" y="364629"/>
                  <a:pt x="171822" y="379140"/>
                </a:cubicBezTo>
                <a:lnTo>
                  <a:pt x="181347" y="383084"/>
                </a:lnTo>
                <a:cubicBezTo>
                  <a:pt x="187226" y="385539"/>
                  <a:pt x="193774" y="385539"/>
                  <a:pt x="199653" y="383084"/>
                </a:cubicBezTo>
                <a:lnTo>
                  <a:pt x="209178" y="379140"/>
                </a:lnTo>
                <a:cubicBezTo>
                  <a:pt x="244004" y="364629"/>
                  <a:pt x="281360" y="357187"/>
                  <a:pt x="319088" y="357187"/>
                </a:cubicBezTo>
                <a:lnTo>
                  <a:pt x="345281" y="357187"/>
                </a:lnTo>
                <a:cubicBezTo>
                  <a:pt x="365001" y="357187"/>
                  <a:pt x="381000" y="341188"/>
                  <a:pt x="381000" y="321469"/>
                </a:cubicBezTo>
                <a:lnTo>
                  <a:pt x="381000" y="178594"/>
                </a:lnTo>
                <a:cubicBezTo>
                  <a:pt x="381000" y="158874"/>
                  <a:pt x="365001" y="142875"/>
                  <a:pt x="345281" y="142875"/>
                </a:cubicBezTo>
                <a:lnTo>
                  <a:pt x="319088" y="142875"/>
                </a:lnTo>
                <a:cubicBezTo>
                  <a:pt x="281360" y="142875"/>
                  <a:pt x="244004" y="150316"/>
                  <a:pt x="209178" y="164827"/>
                </a:cubicBezTo>
                <a:lnTo>
                  <a:pt x="190500" y="172641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51" name="Text 49"/>
          <p:cNvSpPr/>
          <p:nvPr/>
        </p:nvSpPr>
        <p:spPr>
          <a:xfrm>
            <a:off x="4810257" y="6381750"/>
            <a:ext cx="20828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سرد القصص</a:t>
            </a:r>
            <a:endParaRPr lang="en-US" sz="1600" dirty="0"/>
          </a:p>
        </p:txBody>
      </p:sp>
      <p:sp>
        <p:nvSpPr>
          <p:cNvPr id="52" name="Text 50"/>
          <p:cNvSpPr/>
          <p:nvPr/>
        </p:nvSpPr>
        <p:spPr>
          <a:xfrm>
            <a:off x="4810257" y="6838950"/>
            <a:ext cx="200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Storytelling</a:t>
            </a:r>
            <a:endParaRPr lang="en-US" sz="1600" dirty="0"/>
          </a:p>
        </p:txBody>
      </p:sp>
      <p:sp>
        <p:nvSpPr>
          <p:cNvPr id="53" name="Text 51"/>
          <p:cNvSpPr/>
          <p:nvPr/>
        </p:nvSpPr>
        <p:spPr>
          <a:xfrm>
            <a:off x="762000" y="7397750"/>
            <a:ext cx="7073900" cy="7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مشاركة </a:t>
            </a:r>
            <a:r>
              <a:rPr lang="en-US" sz="18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الروايات المقنعة</a:t>
            </a:r>
            <a:r>
              <a:rPr lang="en-US" sz="18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لإلهام أصحاب المصلحة. القصص الإنسانية تخلق رابطاً عاطفياً وتُبرز التأثير الحقيقي.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762000" y="8343900"/>
            <a:ext cx="6959600" cy="1524000"/>
          </a:xfrm>
          <a:custGeom>
            <a:avLst/>
            <a:gdLst/>
            <a:ahLst/>
            <a:cxnLst/>
            <a:rect l="l" t="t" r="r" b="b"/>
            <a:pathLst>
              <a:path w="6959600" h="1524000">
                <a:moveTo>
                  <a:pt x="101605" y="0"/>
                </a:moveTo>
                <a:lnTo>
                  <a:pt x="6857995" y="0"/>
                </a:lnTo>
                <a:cubicBezTo>
                  <a:pt x="6914110" y="0"/>
                  <a:pt x="6959600" y="45490"/>
                  <a:pt x="6959600" y="101605"/>
                </a:cubicBezTo>
                <a:lnTo>
                  <a:pt x="6959600" y="1422395"/>
                </a:lnTo>
                <a:cubicBezTo>
                  <a:pt x="6959600" y="1478510"/>
                  <a:pt x="6914110" y="1524000"/>
                  <a:pt x="6857995" y="1524000"/>
                </a:cubicBezTo>
                <a:lnTo>
                  <a:pt x="101605" y="1524000"/>
                </a:lnTo>
                <a:cubicBezTo>
                  <a:pt x="45490" y="1524000"/>
                  <a:pt x="0" y="1478510"/>
                  <a:pt x="0" y="1422395"/>
                </a:cubicBezTo>
                <a:lnTo>
                  <a:pt x="0" y="101605"/>
                </a:lnTo>
                <a:cubicBezTo>
                  <a:pt x="0" y="45528"/>
                  <a:pt x="45528" y="0"/>
                  <a:pt x="101605" y="0"/>
                </a:cubicBezTo>
                <a:close/>
              </a:path>
            </a:pathLst>
          </a:custGeom>
          <a:solidFill>
            <a:srgbClr val="2C5F5D">
              <a:alpha val="10196"/>
            </a:srgbClr>
          </a:solidFill>
          <a:ln/>
        </p:spPr>
      </p:sp>
      <p:sp>
        <p:nvSpPr>
          <p:cNvPr id="55" name="Shape 53"/>
          <p:cNvSpPr/>
          <p:nvPr/>
        </p:nvSpPr>
        <p:spPr>
          <a:xfrm>
            <a:off x="7289800" y="860637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56" name="Text 54"/>
          <p:cNvSpPr/>
          <p:nvPr/>
        </p:nvSpPr>
        <p:spPr>
          <a:xfrm>
            <a:off x="1219200" y="8547100"/>
            <a:ext cx="6400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قصص نجاح حقيقية</a:t>
            </a:r>
            <a:endParaRPr lang="en-US" sz="1600" dirty="0"/>
          </a:p>
        </p:txBody>
      </p:sp>
      <p:sp>
        <p:nvSpPr>
          <p:cNvPr id="57" name="Shape 55"/>
          <p:cNvSpPr/>
          <p:nvPr/>
        </p:nvSpPr>
        <p:spPr>
          <a:xfrm>
            <a:off x="7289800" y="901277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58" name="Text 56"/>
          <p:cNvSpPr/>
          <p:nvPr/>
        </p:nvSpPr>
        <p:spPr>
          <a:xfrm>
            <a:off x="1219200" y="8953500"/>
            <a:ext cx="6400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شهادات شخصية</a:t>
            </a:r>
            <a:endParaRPr lang="en-US" sz="1600" dirty="0"/>
          </a:p>
        </p:txBody>
      </p:sp>
      <p:sp>
        <p:nvSpPr>
          <p:cNvPr id="59" name="Shape 57"/>
          <p:cNvSpPr/>
          <p:nvPr/>
        </p:nvSpPr>
        <p:spPr>
          <a:xfrm>
            <a:off x="7289800" y="941917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60" name="Text 58"/>
          <p:cNvSpPr/>
          <p:nvPr/>
        </p:nvSpPr>
        <p:spPr>
          <a:xfrm>
            <a:off x="1219200" y="9359900"/>
            <a:ext cx="6400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دراسات حالة ملموسة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D4A5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youmatter.world/fd5a5543f75770a63cd0a69a8683769515200e54.jpg"/>
          <p:cNvPicPr>
            <a:picLocks noChangeAspect="1"/>
          </p:cNvPicPr>
          <p:nvPr/>
        </p:nvPicPr>
        <p:blipFill>
          <a:blip r:embed="rId3">
            <a:alphaModFix amt="25000"/>
          </a:blip>
          <a:srcRect t="7897" b="7897"/>
          <a:stretch/>
        </p:blipFill>
        <p:spPr>
          <a:xfrm>
            <a:off x="0" y="0"/>
            <a:ext cx="16256000" cy="9144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0" y="0"/>
                </a:moveTo>
                <a:lnTo>
                  <a:pt x="16256000" y="0"/>
                </a:lnTo>
                <a:lnTo>
                  <a:pt x="16256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D4A574">
                  <a:alpha val="95000"/>
                </a:srgbClr>
              </a:gs>
              <a:gs pos="50000">
                <a:srgbClr val="2C5F5D">
                  <a:alpha val="90000"/>
                </a:srgbClr>
              </a:gs>
              <a:gs pos="100000">
                <a:srgbClr val="A98C6A">
                  <a:alpha val="80000"/>
                </a:srgbClr>
              </a:gs>
            </a:gsLst>
            <a:lin ang="2700000" scaled="1"/>
          </a:gradFill>
          <a:ln/>
        </p:spPr>
      </p:sp>
      <p:sp>
        <p:nvSpPr>
          <p:cNvPr id="4" name="Shape 1"/>
          <p:cNvSpPr/>
          <p:nvPr/>
        </p:nvSpPr>
        <p:spPr>
          <a:xfrm>
            <a:off x="6960658" y="2065337"/>
            <a:ext cx="2336800" cy="838200"/>
          </a:xfrm>
          <a:custGeom>
            <a:avLst/>
            <a:gdLst/>
            <a:ahLst/>
            <a:cxnLst/>
            <a:rect l="l" t="t" r="r" b="b"/>
            <a:pathLst>
              <a:path w="2336800" h="838200">
                <a:moveTo>
                  <a:pt x="419100" y="0"/>
                </a:moveTo>
                <a:lnTo>
                  <a:pt x="1917700" y="0"/>
                </a:lnTo>
                <a:cubicBezTo>
                  <a:pt x="2149008" y="0"/>
                  <a:pt x="2336800" y="187792"/>
                  <a:pt x="2336800" y="419100"/>
                </a:cubicBezTo>
                <a:lnTo>
                  <a:pt x="2336800" y="419100"/>
                </a:lnTo>
                <a:cubicBezTo>
                  <a:pt x="2336800" y="650408"/>
                  <a:pt x="2149008" y="838200"/>
                  <a:pt x="1917700" y="838200"/>
                </a:cubicBezTo>
                <a:lnTo>
                  <a:pt x="419100" y="838200"/>
                </a:lnTo>
                <a:cubicBezTo>
                  <a:pt x="187792" y="838200"/>
                  <a:pt x="0" y="650408"/>
                  <a:pt x="0" y="419100"/>
                </a:cubicBezTo>
                <a:lnTo>
                  <a:pt x="0" y="419100"/>
                </a:lnTo>
                <a:cubicBezTo>
                  <a:pt x="0" y="187792"/>
                  <a:pt x="187792" y="0"/>
                  <a:pt x="419100" y="0"/>
                </a:cubicBezTo>
                <a:close/>
              </a:path>
            </a:pathLst>
          </a:custGeom>
          <a:solidFill>
            <a:srgbClr val="F8F6F2">
              <a:alpha val="20000"/>
            </a:srgbClr>
          </a:solidFill>
          <a:ln w="25400">
            <a:solidFill>
              <a:srgbClr val="F8F6F2">
                <a:alpha val="50196"/>
              </a:srgbClr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303558" y="2281238"/>
            <a:ext cx="16510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kern="0" spc="120" dirty="0">
                <a:solidFill>
                  <a:srgbClr val="F8F6F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المحور الثالث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5490104" y="3322638"/>
            <a:ext cx="527050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7200" b="1" dirty="0">
                <a:solidFill>
                  <a:srgbClr val="F8F6F2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نماذج الاتصال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7200" b="1" dirty="0">
                <a:solidFill>
                  <a:srgbClr val="F8F6F2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الاستراتيجي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7112000" y="6015038"/>
            <a:ext cx="2032000" cy="50800"/>
          </a:xfrm>
          <a:custGeom>
            <a:avLst/>
            <a:gdLst/>
            <a:ahLst/>
            <a:cxnLst/>
            <a:rect l="l" t="t" r="r" b="b"/>
            <a:pathLst>
              <a:path w="2032000" h="50800">
                <a:moveTo>
                  <a:pt x="0" y="0"/>
                </a:moveTo>
                <a:lnTo>
                  <a:pt x="2032000" y="0"/>
                </a:lnTo>
                <a:lnTo>
                  <a:pt x="20320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F8F6F2"/>
          </a:solidFill>
          <a:ln/>
        </p:spPr>
      </p:sp>
      <p:sp>
        <p:nvSpPr>
          <p:cNvPr id="8" name="Text 5"/>
          <p:cNvSpPr/>
          <p:nvPr/>
        </p:nvSpPr>
        <p:spPr>
          <a:xfrm>
            <a:off x="5126765" y="6472238"/>
            <a:ext cx="6007100" cy="622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3000" dirty="0">
                <a:solidFill>
                  <a:srgbClr val="F8F6F2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الإطار النظري للاتصال مع أصحاب المصلحة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8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4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80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 3: THEORETICAL MODELS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544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2C5F5D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نموذج مورسينغ وشولتز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14528800" y="16764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5" name="Text 3"/>
          <p:cNvSpPr/>
          <p:nvPr/>
        </p:nvSpPr>
        <p:spPr>
          <a:xfrm>
            <a:off x="508000" y="1828800"/>
            <a:ext cx="15354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3D3D3D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النموذج الثلاثي لاستراتيجيات الاتصال (Morsing &amp; Schultz, 2006)</a:t>
            </a:r>
            <a:endParaRPr lang="en-US" sz="1600" dirty="0"/>
          </a:p>
        </p:txBody>
      </p:sp>
      <p:pic>
        <p:nvPicPr>
          <p:cNvPr id="6" name="Image 0" descr="https://kimi-img.moonshot.cn/pub/slides/26-02-20-20:54:57-d6c5j8bdjm8icgpn96o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12000" y="2387600"/>
            <a:ext cx="8636000" cy="12192000"/>
          </a:xfrm>
          <a:prstGeom prst="roundRect">
            <a:avLst>
              <a:gd name="adj" fmla="val 0"/>
            </a:avLst>
          </a:prstGeom>
        </p:spPr>
      </p:pic>
      <p:sp>
        <p:nvSpPr>
          <p:cNvPr id="7" name="Shape 4"/>
          <p:cNvSpPr/>
          <p:nvPr/>
        </p:nvSpPr>
        <p:spPr>
          <a:xfrm>
            <a:off x="508000" y="2387600"/>
            <a:ext cx="6324600" cy="3962400"/>
          </a:xfrm>
          <a:custGeom>
            <a:avLst/>
            <a:gdLst/>
            <a:ahLst/>
            <a:cxnLst/>
            <a:rect l="l" t="t" r="r" b="b"/>
            <a:pathLst>
              <a:path w="6324600" h="3962400">
                <a:moveTo>
                  <a:pt x="152394" y="0"/>
                </a:moveTo>
                <a:lnTo>
                  <a:pt x="6273800" y="0"/>
                </a:lnTo>
                <a:cubicBezTo>
                  <a:pt x="6301837" y="0"/>
                  <a:pt x="6324600" y="22763"/>
                  <a:pt x="6324600" y="50800"/>
                </a:cubicBezTo>
                <a:lnTo>
                  <a:pt x="6324600" y="3911600"/>
                </a:lnTo>
                <a:cubicBezTo>
                  <a:pt x="6324600" y="3939637"/>
                  <a:pt x="6301837" y="3962400"/>
                  <a:pt x="6273800" y="3962400"/>
                </a:cubicBezTo>
                <a:lnTo>
                  <a:pt x="152394" y="3962400"/>
                </a:lnTo>
                <a:cubicBezTo>
                  <a:pt x="68229" y="3962400"/>
                  <a:pt x="0" y="3894171"/>
                  <a:pt x="0" y="3810006"/>
                </a:cubicBezTo>
                <a:lnTo>
                  <a:pt x="0" y="152394"/>
                </a:lnTo>
                <a:cubicBezTo>
                  <a:pt x="0" y="68285"/>
                  <a:pt x="68285" y="0"/>
                  <a:pt x="152394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8" name="Shape 5"/>
          <p:cNvSpPr/>
          <p:nvPr/>
        </p:nvSpPr>
        <p:spPr>
          <a:xfrm>
            <a:off x="6832600" y="2387600"/>
            <a:ext cx="50800" cy="3962400"/>
          </a:xfrm>
          <a:custGeom>
            <a:avLst/>
            <a:gdLst/>
            <a:ahLst/>
            <a:cxnLst/>
            <a:rect l="l" t="t" r="r" b="b"/>
            <a:pathLst>
              <a:path w="50800" h="39624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3911600"/>
                </a:lnTo>
                <a:cubicBezTo>
                  <a:pt x="50800" y="3939637"/>
                  <a:pt x="28037" y="3962400"/>
                  <a:pt x="0" y="3962400"/>
                </a:cubicBezTo>
                <a:lnTo>
                  <a:pt x="0" y="3962400"/>
                </a:lnTo>
                <a:lnTo>
                  <a:pt x="0" y="0"/>
                </a:ln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9" name="Shape 6"/>
          <p:cNvSpPr/>
          <p:nvPr/>
        </p:nvSpPr>
        <p:spPr>
          <a:xfrm>
            <a:off x="5994400" y="25908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10" name="Text 7"/>
          <p:cNvSpPr/>
          <p:nvPr/>
        </p:nvSpPr>
        <p:spPr>
          <a:xfrm>
            <a:off x="5930900" y="2590800"/>
            <a:ext cx="736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1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2374040" y="2717800"/>
            <a:ext cx="3594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استراتيجية إعلام أصحاب المصلحة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711200" y="3352800"/>
            <a:ext cx="5994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Stakeholder Information Strategy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711200" y="3759200"/>
            <a:ext cx="59944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اتصال أحادي الاتجاه: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الشركة تُعلم أصحاب المصلحة بقراراتها وأفعالها دون استقبال تغذية راجعة.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711200" y="4521200"/>
            <a:ext cx="5892800" cy="1168400"/>
          </a:xfrm>
          <a:custGeom>
            <a:avLst/>
            <a:gdLst/>
            <a:ahLst/>
            <a:cxnLst/>
            <a:rect l="l" t="t" r="r" b="b"/>
            <a:pathLst>
              <a:path w="5892800" h="1168400">
                <a:moveTo>
                  <a:pt x="101604" y="0"/>
                </a:moveTo>
                <a:lnTo>
                  <a:pt x="5791196" y="0"/>
                </a:lnTo>
                <a:cubicBezTo>
                  <a:pt x="5847310" y="0"/>
                  <a:pt x="5892800" y="45490"/>
                  <a:pt x="5892800" y="101604"/>
                </a:cubicBezTo>
                <a:lnTo>
                  <a:pt x="5892800" y="1066796"/>
                </a:lnTo>
                <a:cubicBezTo>
                  <a:pt x="5892800" y="1122910"/>
                  <a:pt x="5847310" y="1168400"/>
                  <a:pt x="5791196" y="1168400"/>
                </a:cubicBezTo>
                <a:lnTo>
                  <a:pt x="101604" y="1168400"/>
                </a:lnTo>
                <a:cubicBezTo>
                  <a:pt x="45490" y="1168400"/>
                  <a:pt x="0" y="1122910"/>
                  <a:pt x="0" y="1066796"/>
                </a:cubicBezTo>
                <a:lnTo>
                  <a:pt x="0" y="101604"/>
                </a:lnTo>
                <a:cubicBezTo>
                  <a:pt x="0" y="45527"/>
                  <a:pt x="45527" y="0"/>
                  <a:pt x="101604" y="0"/>
                </a:cubicBezTo>
                <a:close/>
              </a:path>
            </a:pathLst>
          </a:custGeom>
          <a:solidFill>
            <a:srgbClr val="2C5F5D">
              <a:alpha val="10196"/>
            </a:srgbClr>
          </a:solidFill>
          <a:ln/>
        </p:spPr>
      </p:sp>
      <p:sp>
        <p:nvSpPr>
          <p:cNvPr id="15" name="Shape 12"/>
          <p:cNvSpPr/>
          <p:nvPr/>
        </p:nvSpPr>
        <p:spPr>
          <a:xfrm>
            <a:off x="6254750" y="47244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174536" y="96748"/>
                </a:moveTo>
                <a:cubicBezTo>
                  <a:pt x="178877" y="92407"/>
                  <a:pt x="178877" y="85358"/>
                  <a:pt x="174536" y="81017"/>
                </a:cubicBezTo>
                <a:lnTo>
                  <a:pt x="118973" y="25455"/>
                </a:lnTo>
                <a:cubicBezTo>
                  <a:pt x="114632" y="21114"/>
                  <a:pt x="107583" y="21114"/>
                  <a:pt x="103242" y="25455"/>
                </a:cubicBezTo>
                <a:cubicBezTo>
                  <a:pt x="98901" y="29795"/>
                  <a:pt x="98901" y="36845"/>
                  <a:pt x="103242" y="41186"/>
                </a:cubicBezTo>
                <a:lnTo>
                  <a:pt x="139844" y="77788"/>
                </a:lnTo>
                <a:lnTo>
                  <a:pt x="11112" y="77788"/>
                </a:lnTo>
                <a:cubicBezTo>
                  <a:pt x="4966" y="77788"/>
                  <a:pt x="0" y="82753"/>
                  <a:pt x="0" y="88900"/>
                </a:cubicBezTo>
                <a:cubicBezTo>
                  <a:pt x="0" y="95047"/>
                  <a:pt x="4966" y="100013"/>
                  <a:pt x="11112" y="100013"/>
                </a:cubicBezTo>
                <a:lnTo>
                  <a:pt x="139844" y="100013"/>
                </a:lnTo>
                <a:lnTo>
                  <a:pt x="103242" y="136614"/>
                </a:lnTo>
                <a:cubicBezTo>
                  <a:pt x="98901" y="140955"/>
                  <a:pt x="98901" y="148005"/>
                  <a:pt x="103242" y="152345"/>
                </a:cubicBezTo>
                <a:cubicBezTo>
                  <a:pt x="107583" y="156686"/>
                  <a:pt x="114632" y="156686"/>
                  <a:pt x="118973" y="152345"/>
                </a:cubicBezTo>
                <a:lnTo>
                  <a:pt x="174536" y="96783"/>
                </a:ln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16" name="Text 13"/>
          <p:cNvSpPr/>
          <p:nvPr/>
        </p:nvSpPr>
        <p:spPr>
          <a:xfrm>
            <a:off x="1092200" y="4673600"/>
            <a:ext cx="54483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تقارير الاستدامة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6254750" y="50292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174536" y="96748"/>
                </a:moveTo>
                <a:cubicBezTo>
                  <a:pt x="178877" y="92407"/>
                  <a:pt x="178877" y="85358"/>
                  <a:pt x="174536" y="81017"/>
                </a:cubicBezTo>
                <a:lnTo>
                  <a:pt x="118973" y="25455"/>
                </a:lnTo>
                <a:cubicBezTo>
                  <a:pt x="114632" y="21114"/>
                  <a:pt x="107583" y="21114"/>
                  <a:pt x="103242" y="25455"/>
                </a:cubicBezTo>
                <a:cubicBezTo>
                  <a:pt x="98901" y="29795"/>
                  <a:pt x="98901" y="36845"/>
                  <a:pt x="103242" y="41186"/>
                </a:cubicBezTo>
                <a:lnTo>
                  <a:pt x="139844" y="77788"/>
                </a:lnTo>
                <a:lnTo>
                  <a:pt x="11112" y="77788"/>
                </a:lnTo>
                <a:cubicBezTo>
                  <a:pt x="4966" y="77788"/>
                  <a:pt x="0" y="82753"/>
                  <a:pt x="0" y="88900"/>
                </a:cubicBezTo>
                <a:cubicBezTo>
                  <a:pt x="0" y="95047"/>
                  <a:pt x="4966" y="100013"/>
                  <a:pt x="11112" y="100013"/>
                </a:cubicBezTo>
                <a:lnTo>
                  <a:pt x="139844" y="100013"/>
                </a:lnTo>
                <a:lnTo>
                  <a:pt x="103242" y="136614"/>
                </a:lnTo>
                <a:cubicBezTo>
                  <a:pt x="98901" y="140955"/>
                  <a:pt x="98901" y="148005"/>
                  <a:pt x="103242" y="152345"/>
                </a:cubicBezTo>
                <a:cubicBezTo>
                  <a:pt x="107583" y="156686"/>
                  <a:pt x="114632" y="156686"/>
                  <a:pt x="118973" y="152345"/>
                </a:cubicBezTo>
                <a:lnTo>
                  <a:pt x="174536" y="96783"/>
                </a:ln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18" name="Text 15"/>
          <p:cNvSpPr/>
          <p:nvPr/>
        </p:nvSpPr>
        <p:spPr>
          <a:xfrm>
            <a:off x="1092200" y="4978400"/>
            <a:ext cx="54483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البيانات الصحفية</a:t>
            </a:r>
            <a:endParaRPr lang="en-US" sz="1600" dirty="0"/>
          </a:p>
        </p:txBody>
      </p:sp>
      <p:sp>
        <p:nvSpPr>
          <p:cNvPr id="19" name="Shape 16"/>
          <p:cNvSpPr/>
          <p:nvPr/>
        </p:nvSpPr>
        <p:spPr>
          <a:xfrm>
            <a:off x="6254750" y="53340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174536" y="96748"/>
                </a:moveTo>
                <a:cubicBezTo>
                  <a:pt x="178877" y="92407"/>
                  <a:pt x="178877" y="85358"/>
                  <a:pt x="174536" y="81017"/>
                </a:cubicBezTo>
                <a:lnTo>
                  <a:pt x="118973" y="25455"/>
                </a:lnTo>
                <a:cubicBezTo>
                  <a:pt x="114632" y="21114"/>
                  <a:pt x="107583" y="21114"/>
                  <a:pt x="103242" y="25455"/>
                </a:cubicBezTo>
                <a:cubicBezTo>
                  <a:pt x="98901" y="29795"/>
                  <a:pt x="98901" y="36845"/>
                  <a:pt x="103242" y="41186"/>
                </a:cubicBezTo>
                <a:lnTo>
                  <a:pt x="139844" y="77788"/>
                </a:lnTo>
                <a:lnTo>
                  <a:pt x="11112" y="77788"/>
                </a:lnTo>
                <a:cubicBezTo>
                  <a:pt x="4966" y="77788"/>
                  <a:pt x="0" y="82753"/>
                  <a:pt x="0" y="88900"/>
                </a:cubicBezTo>
                <a:cubicBezTo>
                  <a:pt x="0" y="95047"/>
                  <a:pt x="4966" y="100013"/>
                  <a:pt x="11112" y="100013"/>
                </a:cubicBezTo>
                <a:lnTo>
                  <a:pt x="139844" y="100013"/>
                </a:lnTo>
                <a:lnTo>
                  <a:pt x="103242" y="136614"/>
                </a:lnTo>
                <a:cubicBezTo>
                  <a:pt x="98901" y="140955"/>
                  <a:pt x="98901" y="148005"/>
                  <a:pt x="103242" y="152345"/>
                </a:cubicBezTo>
                <a:cubicBezTo>
                  <a:pt x="107583" y="156686"/>
                  <a:pt x="114632" y="156686"/>
                  <a:pt x="118973" y="152345"/>
                </a:cubicBezTo>
                <a:lnTo>
                  <a:pt x="174536" y="96783"/>
                </a:ln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20" name="Text 17"/>
          <p:cNvSpPr/>
          <p:nvPr/>
        </p:nvSpPr>
        <p:spPr>
          <a:xfrm>
            <a:off x="1092200" y="5283200"/>
            <a:ext cx="54483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الموقع الإلكتروني</a:t>
            </a:r>
            <a:endParaRPr lang="en-US" sz="1600" dirty="0"/>
          </a:p>
        </p:txBody>
      </p:sp>
      <p:sp>
        <p:nvSpPr>
          <p:cNvPr id="21" name="Shape 18"/>
          <p:cNvSpPr/>
          <p:nvPr/>
        </p:nvSpPr>
        <p:spPr>
          <a:xfrm>
            <a:off x="5405239" y="5791200"/>
            <a:ext cx="1193800" cy="355600"/>
          </a:xfrm>
          <a:custGeom>
            <a:avLst/>
            <a:gdLst/>
            <a:ahLst/>
            <a:cxnLst/>
            <a:rect l="l" t="t" r="r" b="b"/>
            <a:pathLst>
              <a:path w="1193800" h="355600">
                <a:moveTo>
                  <a:pt x="177800" y="0"/>
                </a:moveTo>
                <a:lnTo>
                  <a:pt x="1016000" y="0"/>
                </a:lnTo>
                <a:cubicBezTo>
                  <a:pt x="1114130" y="0"/>
                  <a:pt x="1193800" y="79670"/>
                  <a:pt x="1193800" y="177800"/>
                </a:cubicBezTo>
                <a:lnTo>
                  <a:pt x="1193800" y="177800"/>
                </a:lnTo>
                <a:cubicBezTo>
                  <a:pt x="1193800" y="275930"/>
                  <a:pt x="1114130" y="355600"/>
                  <a:pt x="10160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FFE2E2"/>
          </a:solidFill>
          <a:ln/>
        </p:spPr>
      </p:sp>
      <p:sp>
        <p:nvSpPr>
          <p:cNvPr id="22" name="Text 19"/>
          <p:cNvSpPr/>
          <p:nvPr/>
        </p:nvSpPr>
        <p:spPr>
          <a:xfrm>
            <a:off x="5405239" y="5791200"/>
            <a:ext cx="12827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C1000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لا يوجد تفاعل</a:t>
            </a:r>
            <a:endParaRPr lang="en-US" sz="1600" dirty="0"/>
          </a:p>
        </p:txBody>
      </p:sp>
      <p:sp>
        <p:nvSpPr>
          <p:cNvPr id="23" name="Shape 20"/>
          <p:cNvSpPr/>
          <p:nvPr/>
        </p:nvSpPr>
        <p:spPr>
          <a:xfrm>
            <a:off x="4297495" y="5791200"/>
            <a:ext cx="1003300" cy="355600"/>
          </a:xfrm>
          <a:custGeom>
            <a:avLst/>
            <a:gdLst/>
            <a:ahLst/>
            <a:cxnLst/>
            <a:rect l="l" t="t" r="r" b="b"/>
            <a:pathLst>
              <a:path w="1003300" h="355600">
                <a:moveTo>
                  <a:pt x="177800" y="0"/>
                </a:moveTo>
                <a:lnTo>
                  <a:pt x="825500" y="0"/>
                </a:lnTo>
                <a:cubicBezTo>
                  <a:pt x="923630" y="0"/>
                  <a:pt x="1003300" y="79670"/>
                  <a:pt x="1003300" y="177800"/>
                </a:cubicBezTo>
                <a:lnTo>
                  <a:pt x="1003300" y="177800"/>
                </a:lnTo>
                <a:cubicBezTo>
                  <a:pt x="1003300" y="275930"/>
                  <a:pt x="923630" y="355600"/>
                  <a:pt x="8255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FEF9C2"/>
          </a:solidFill>
          <a:ln/>
        </p:spPr>
      </p:sp>
      <p:sp>
        <p:nvSpPr>
          <p:cNvPr id="24" name="Text 21"/>
          <p:cNvSpPr/>
          <p:nvPr/>
        </p:nvSpPr>
        <p:spPr>
          <a:xfrm>
            <a:off x="4297495" y="5791200"/>
            <a:ext cx="10922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A65F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اتجاه واحد</a:t>
            </a:r>
            <a:endParaRPr lang="en-US" sz="1600" dirty="0"/>
          </a:p>
        </p:txBody>
      </p:sp>
      <p:sp>
        <p:nvSpPr>
          <p:cNvPr id="25" name="Shape 22"/>
          <p:cNvSpPr/>
          <p:nvPr/>
        </p:nvSpPr>
        <p:spPr>
          <a:xfrm>
            <a:off x="508000" y="6502400"/>
            <a:ext cx="6324600" cy="3962400"/>
          </a:xfrm>
          <a:custGeom>
            <a:avLst/>
            <a:gdLst/>
            <a:ahLst/>
            <a:cxnLst/>
            <a:rect l="l" t="t" r="r" b="b"/>
            <a:pathLst>
              <a:path w="6324600" h="3962400">
                <a:moveTo>
                  <a:pt x="152394" y="0"/>
                </a:moveTo>
                <a:lnTo>
                  <a:pt x="6273800" y="0"/>
                </a:lnTo>
                <a:cubicBezTo>
                  <a:pt x="6301837" y="0"/>
                  <a:pt x="6324600" y="22763"/>
                  <a:pt x="6324600" y="50800"/>
                </a:cubicBezTo>
                <a:lnTo>
                  <a:pt x="6324600" y="3911600"/>
                </a:lnTo>
                <a:cubicBezTo>
                  <a:pt x="6324600" y="3939637"/>
                  <a:pt x="6301837" y="3962400"/>
                  <a:pt x="6273800" y="3962400"/>
                </a:cubicBezTo>
                <a:lnTo>
                  <a:pt x="152394" y="3962400"/>
                </a:lnTo>
                <a:cubicBezTo>
                  <a:pt x="68229" y="3962400"/>
                  <a:pt x="0" y="3894171"/>
                  <a:pt x="0" y="3810006"/>
                </a:cubicBezTo>
                <a:lnTo>
                  <a:pt x="0" y="152394"/>
                </a:lnTo>
                <a:cubicBezTo>
                  <a:pt x="0" y="68285"/>
                  <a:pt x="68285" y="0"/>
                  <a:pt x="152394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6" name="Shape 23"/>
          <p:cNvSpPr/>
          <p:nvPr/>
        </p:nvSpPr>
        <p:spPr>
          <a:xfrm>
            <a:off x="6832600" y="6502400"/>
            <a:ext cx="50800" cy="3962400"/>
          </a:xfrm>
          <a:custGeom>
            <a:avLst/>
            <a:gdLst/>
            <a:ahLst/>
            <a:cxnLst/>
            <a:rect l="l" t="t" r="r" b="b"/>
            <a:pathLst>
              <a:path w="50800" h="39624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3911600"/>
                </a:lnTo>
                <a:cubicBezTo>
                  <a:pt x="50800" y="3939637"/>
                  <a:pt x="28037" y="3962400"/>
                  <a:pt x="0" y="3962400"/>
                </a:cubicBezTo>
                <a:lnTo>
                  <a:pt x="0" y="3962400"/>
                </a:lnTo>
                <a:lnTo>
                  <a:pt x="0" y="0"/>
                </a:ln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27" name="Shape 24"/>
          <p:cNvSpPr/>
          <p:nvPr/>
        </p:nvSpPr>
        <p:spPr>
          <a:xfrm>
            <a:off x="5994400" y="67056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28" name="Text 25"/>
          <p:cNvSpPr/>
          <p:nvPr/>
        </p:nvSpPr>
        <p:spPr>
          <a:xfrm>
            <a:off x="5930900" y="6705600"/>
            <a:ext cx="736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2</a:t>
            </a:r>
            <a:endParaRPr lang="en-US" sz="1600" dirty="0"/>
          </a:p>
        </p:txBody>
      </p:sp>
      <p:sp>
        <p:nvSpPr>
          <p:cNvPr id="29" name="Text 26"/>
          <p:cNvSpPr/>
          <p:nvPr/>
        </p:nvSpPr>
        <p:spPr>
          <a:xfrm>
            <a:off x="2081675" y="6832600"/>
            <a:ext cx="3886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استراتيجية استجابة أصحاب المصلحة</a:t>
            </a:r>
            <a:endParaRPr lang="en-US" sz="1600" dirty="0"/>
          </a:p>
        </p:txBody>
      </p:sp>
      <p:sp>
        <p:nvSpPr>
          <p:cNvPr id="30" name="Text 27"/>
          <p:cNvSpPr/>
          <p:nvPr/>
        </p:nvSpPr>
        <p:spPr>
          <a:xfrm>
            <a:off x="711200" y="7467600"/>
            <a:ext cx="5994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Stakeholder Response Strategy</a:t>
            </a:r>
            <a:endParaRPr lang="en-US" sz="1600" dirty="0"/>
          </a:p>
        </p:txBody>
      </p:sp>
      <p:sp>
        <p:nvSpPr>
          <p:cNvPr id="31" name="Text 28"/>
          <p:cNvSpPr/>
          <p:nvPr/>
        </p:nvSpPr>
        <p:spPr>
          <a:xfrm>
            <a:off x="711200" y="7874000"/>
            <a:ext cx="59944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اتصال ثنائي الاتجاه غير متكافئ: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الشركة تستمع لأصحاب المصلحة وتجمع تغذية راجعة، لكن القرار يبقى بيد الإدارة.</a:t>
            </a:r>
            <a:endParaRPr lang="en-US" sz="1600" dirty="0"/>
          </a:p>
        </p:txBody>
      </p:sp>
      <p:sp>
        <p:nvSpPr>
          <p:cNvPr id="32" name="Shape 29"/>
          <p:cNvSpPr/>
          <p:nvPr/>
        </p:nvSpPr>
        <p:spPr>
          <a:xfrm>
            <a:off x="711200" y="8636000"/>
            <a:ext cx="5892800" cy="1168400"/>
          </a:xfrm>
          <a:custGeom>
            <a:avLst/>
            <a:gdLst/>
            <a:ahLst/>
            <a:cxnLst/>
            <a:rect l="l" t="t" r="r" b="b"/>
            <a:pathLst>
              <a:path w="5892800" h="1168400">
                <a:moveTo>
                  <a:pt x="101604" y="0"/>
                </a:moveTo>
                <a:lnTo>
                  <a:pt x="5791196" y="0"/>
                </a:lnTo>
                <a:cubicBezTo>
                  <a:pt x="5847310" y="0"/>
                  <a:pt x="5892800" y="45490"/>
                  <a:pt x="5892800" y="101604"/>
                </a:cubicBezTo>
                <a:lnTo>
                  <a:pt x="5892800" y="1066796"/>
                </a:lnTo>
                <a:cubicBezTo>
                  <a:pt x="5892800" y="1122910"/>
                  <a:pt x="5847310" y="1168400"/>
                  <a:pt x="5791196" y="1168400"/>
                </a:cubicBezTo>
                <a:lnTo>
                  <a:pt x="101604" y="1168400"/>
                </a:lnTo>
                <a:cubicBezTo>
                  <a:pt x="45490" y="1168400"/>
                  <a:pt x="0" y="1122910"/>
                  <a:pt x="0" y="1066796"/>
                </a:cubicBezTo>
                <a:lnTo>
                  <a:pt x="0" y="101604"/>
                </a:lnTo>
                <a:cubicBezTo>
                  <a:pt x="0" y="45527"/>
                  <a:pt x="45527" y="0"/>
                  <a:pt x="101604" y="0"/>
                </a:cubicBezTo>
                <a:close/>
              </a:path>
            </a:pathLst>
          </a:custGeom>
          <a:solidFill>
            <a:srgbClr val="A98C6A">
              <a:alpha val="10196"/>
            </a:srgbClr>
          </a:solidFill>
          <a:ln/>
        </p:spPr>
      </p:sp>
      <p:sp>
        <p:nvSpPr>
          <p:cNvPr id="33" name="Shape 30"/>
          <p:cNvSpPr/>
          <p:nvPr/>
        </p:nvSpPr>
        <p:spPr>
          <a:xfrm>
            <a:off x="6254750" y="88392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174536" y="96748"/>
                </a:moveTo>
                <a:cubicBezTo>
                  <a:pt x="178877" y="92407"/>
                  <a:pt x="178877" y="85358"/>
                  <a:pt x="174536" y="81017"/>
                </a:cubicBezTo>
                <a:lnTo>
                  <a:pt x="118973" y="25455"/>
                </a:lnTo>
                <a:cubicBezTo>
                  <a:pt x="114632" y="21114"/>
                  <a:pt x="107583" y="21114"/>
                  <a:pt x="103242" y="25455"/>
                </a:cubicBezTo>
                <a:cubicBezTo>
                  <a:pt x="98901" y="29795"/>
                  <a:pt x="98901" y="36845"/>
                  <a:pt x="103242" y="41186"/>
                </a:cubicBezTo>
                <a:lnTo>
                  <a:pt x="139844" y="77788"/>
                </a:lnTo>
                <a:lnTo>
                  <a:pt x="11112" y="77788"/>
                </a:lnTo>
                <a:cubicBezTo>
                  <a:pt x="4966" y="77788"/>
                  <a:pt x="0" y="82753"/>
                  <a:pt x="0" y="88900"/>
                </a:cubicBezTo>
                <a:cubicBezTo>
                  <a:pt x="0" y="95047"/>
                  <a:pt x="4966" y="100013"/>
                  <a:pt x="11112" y="100013"/>
                </a:cubicBezTo>
                <a:lnTo>
                  <a:pt x="139844" y="100013"/>
                </a:lnTo>
                <a:lnTo>
                  <a:pt x="103242" y="136614"/>
                </a:lnTo>
                <a:cubicBezTo>
                  <a:pt x="98901" y="140955"/>
                  <a:pt x="98901" y="148005"/>
                  <a:pt x="103242" y="152345"/>
                </a:cubicBezTo>
                <a:cubicBezTo>
                  <a:pt x="107583" y="156686"/>
                  <a:pt x="114632" y="156686"/>
                  <a:pt x="118973" y="152345"/>
                </a:cubicBezTo>
                <a:lnTo>
                  <a:pt x="174536" y="96783"/>
                </a:ln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34" name="Text 31"/>
          <p:cNvSpPr/>
          <p:nvPr/>
        </p:nvSpPr>
        <p:spPr>
          <a:xfrm>
            <a:off x="1092200" y="8788400"/>
            <a:ext cx="54483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الاستبيانات</a:t>
            </a:r>
            <a:endParaRPr lang="en-US" sz="1600" dirty="0"/>
          </a:p>
        </p:txBody>
      </p:sp>
      <p:sp>
        <p:nvSpPr>
          <p:cNvPr id="35" name="Shape 32"/>
          <p:cNvSpPr/>
          <p:nvPr/>
        </p:nvSpPr>
        <p:spPr>
          <a:xfrm>
            <a:off x="6254750" y="91440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174536" y="96748"/>
                </a:moveTo>
                <a:cubicBezTo>
                  <a:pt x="178877" y="92407"/>
                  <a:pt x="178877" y="85358"/>
                  <a:pt x="174536" y="81017"/>
                </a:cubicBezTo>
                <a:lnTo>
                  <a:pt x="118973" y="25455"/>
                </a:lnTo>
                <a:cubicBezTo>
                  <a:pt x="114632" y="21114"/>
                  <a:pt x="107583" y="21114"/>
                  <a:pt x="103242" y="25455"/>
                </a:cubicBezTo>
                <a:cubicBezTo>
                  <a:pt x="98901" y="29795"/>
                  <a:pt x="98901" y="36845"/>
                  <a:pt x="103242" y="41186"/>
                </a:cubicBezTo>
                <a:lnTo>
                  <a:pt x="139844" y="77788"/>
                </a:lnTo>
                <a:lnTo>
                  <a:pt x="11112" y="77788"/>
                </a:lnTo>
                <a:cubicBezTo>
                  <a:pt x="4966" y="77788"/>
                  <a:pt x="0" y="82753"/>
                  <a:pt x="0" y="88900"/>
                </a:cubicBezTo>
                <a:cubicBezTo>
                  <a:pt x="0" y="95047"/>
                  <a:pt x="4966" y="100013"/>
                  <a:pt x="11112" y="100013"/>
                </a:cubicBezTo>
                <a:lnTo>
                  <a:pt x="139844" y="100013"/>
                </a:lnTo>
                <a:lnTo>
                  <a:pt x="103242" y="136614"/>
                </a:lnTo>
                <a:cubicBezTo>
                  <a:pt x="98901" y="140955"/>
                  <a:pt x="98901" y="148005"/>
                  <a:pt x="103242" y="152345"/>
                </a:cubicBezTo>
                <a:cubicBezTo>
                  <a:pt x="107583" y="156686"/>
                  <a:pt x="114632" y="156686"/>
                  <a:pt x="118973" y="152345"/>
                </a:cubicBezTo>
                <a:lnTo>
                  <a:pt x="174536" y="96783"/>
                </a:ln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36" name="Text 33"/>
          <p:cNvSpPr/>
          <p:nvPr/>
        </p:nvSpPr>
        <p:spPr>
          <a:xfrm>
            <a:off x="1092200" y="9093200"/>
            <a:ext cx="54483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مجموعات التركيز</a:t>
            </a:r>
            <a:endParaRPr lang="en-US" sz="1600" dirty="0"/>
          </a:p>
        </p:txBody>
      </p:sp>
      <p:sp>
        <p:nvSpPr>
          <p:cNvPr id="37" name="Shape 34"/>
          <p:cNvSpPr/>
          <p:nvPr/>
        </p:nvSpPr>
        <p:spPr>
          <a:xfrm>
            <a:off x="6254750" y="94488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174536" y="96748"/>
                </a:moveTo>
                <a:cubicBezTo>
                  <a:pt x="178877" y="92407"/>
                  <a:pt x="178877" y="85358"/>
                  <a:pt x="174536" y="81017"/>
                </a:cubicBezTo>
                <a:lnTo>
                  <a:pt x="118973" y="25455"/>
                </a:lnTo>
                <a:cubicBezTo>
                  <a:pt x="114632" y="21114"/>
                  <a:pt x="107583" y="21114"/>
                  <a:pt x="103242" y="25455"/>
                </a:cubicBezTo>
                <a:cubicBezTo>
                  <a:pt x="98901" y="29795"/>
                  <a:pt x="98901" y="36845"/>
                  <a:pt x="103242" y="41186"/>
                </a:cubicBezTo>
                <a:lnTo>
                  <a:pt x="139844" y="77788"/>
                </a:lnTo>
                <a:lnTo>
                  <a:pt x="11112" y="77788"/>
                </a:lnTo>
                <a:cubicBezTo>
                  <a:pt x="4966" y="77788"/>
                  <a:pt x="0" y="82753"/>
                  <a:pt x="0" y="88900"/>
                </a:cubicBezTo>
                <a:cubicBezTo>
                  <a:pt x="0" y="95047"/>
                  <a:pt x="4966" y="100013"/>
                  <a:pt x="11112" y="100013"/>
                </a:cubicBezTo>
                <a:lnTo>
                  <a:pt x="139844" y="100013"/>
                </a:lnTo>
                <a:lnTo>
                  <a:pt x="103242" y="136614"/>
                </a:lnTo>
                <a:cubicBezTo>
                  <a:pt x="98901" y="140955"/>
                  <a:pt x="98901" y="148005"/>
                  <a:pt x="103242" y="152345"/>
                </a:cubicBezTo>
                <a:cubicBezTo>
                  <a:pt x="107583" y="156686"/>
                  <a:pt x="114632" y="156686"/>
                  <a:pt x="118973" y="152345"/>
                </a:cubicBezTo>
                <a:lnTo>
                  <a:pt x="174536" y="96783"/>
                </a:ln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38" name="Text 35"/>
          <p:cNvSpPr/>
          <p:nvPr/>
        </p:nvSpPr>
        <p:spPr>
          <a:xfrm>
            <a:off x="1092200" y="9398000"/>
            <a:ext cx="54483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استطلاعات الرأي</a:t>
            </a:r>
            <a:endParaRPr lang="en-US" sz="1600" dirty="0"/>
          </a:p>
        </p:txBody>
      </p:sp>
      <p:sp>
        <p:nvSpPr>
          <p:cNvPr id="39" name="Shape 36"/>
          <p:cNvSpPr/>
          <p:nvPr/>
        </p:nvSpPr>
        <p:spPr>
          <a:xfrm>
            <a:off x="5449821" y="9906000"/>
            <a:ext cx="1155700" cy="355600"/>
          </a:xfrm>
          <a:custGeom>
            <a:avLst/>
            <a:gdLst/>
            <a:ahLst/>
            <a:cxnLst/>
            <a:rect l="l" t="t" r="r" b="b"/>
            <a:pathLst>
              <a:path w="1155700" h="355600">
                <a:moveTo>
                  <a:pt x="177800" y="0"/>
                </a:moveTo>
                <a:lnTo>
                  <a:pt x="977900" y="0"/>
                </a:lnTo>
                <a:cubicBezTo>
                  <a:pt x="1076030" y="0"/>
                  <a:pt x="1155700" y="79670"/>
                  <a:pt x="1155700" y="177800"/>
                </a:cubicBezTo>
                <a:lnTo>
                  <a:pt x="1155700" y="177800"/>
                </a:lnTo>
                <a:cubicBezTo>
                  <a:pt x="1155700" y="275930"/>
                  <a:pt x="1076030" y="355600"/>
                  <a:pt x="9779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FEF9C2"/>
          </a:solidFill>
          <a:ln/>
        </p:spPr>
      </p:sp>
      <p:sp>
        <p:nvSpPr>
          <p:cNvPr id="40" name="Text 37"/>
          <p:cNvSpPr/>
          <p:nvPr/>
        </p:nvSpPr>
        <p:spPr>
          <a:xfrm>
            <a:off x="5449821" y="9906000"/>
            <a:ext cx="12446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A65F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تفاعل محدود</a:t>
            </a:r>
            <a:endParaRPr lang="en-US" sz="1600" dirty="0"/>
          </a:p>
        </p:txBody>
      </p:sp>
      <p:sp>
        <p:nvSpPr>
          <p:cNvPr id="41" name="Shape 38"/>
          <p:cNvSpPr/>
          <p:nvPr/>
        </p:nvSpPr>
        <p:spPr>
          <a:xfrm>
            <a:off x="4549312" y="9906000"/>
            <a:ext cx="800100" cy="355600"/>
          </a:xfrm>
          <a:custGeom>
            <a:avLst/>
            <a:gdLst/>
            <a:ahLst/>
            <a:cxnLst/>
            <a:rect l="l" t="t" r="r" b="b"/>
            <a:pathLst>
              <a:path w="800100" h="355600">
                <a:moveTo>
                  <a:pt x="177800" y="0"/>
                </a:moveTo>
                <a:lnTo>
                  <a:pt x="622300" y="0"/>
                </a:lnTo>
                <a:cubicBezTo>
                  <a:pt x="720430" y="0"/>
                  <a:pt x="800100" y="79670"/>
                  <a:pt x="800100" y="177800"/>
                </a:cubicBezTo>
                <a:lnTo>
                  <a:pt x="800100" y="177800"/>
                </a:lnTo>
                <a:cubicBezTo>
                  <a:pt x="800100" y="275930"/>
                  <a:pt x="720430" y="355600"/>
                  <a:pt x="6223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DBEAFE"/>
          </a:solidFill>
          <a:ln/>
        </p:spPr>
      </p:sp>
      <p:sp>
        <p:nvSpPr>
          <p:cNvPr id="42" name="Text 39"/>
          <p:cNvSpPr/>
          <p:nvPr/>
        </p:nvSpPr>
        <p:spPr>
          <a:xfrm>
            <a:off x="4549312" y="9906000"/>
            <a:ext cx="8890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1447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اتجاهان</a:t>
            </a:r>
            <a:endParaRPr lang="en-US" sz="1600" dirty="0"/>
          </a:p>
        </p:txBody>
      </p:sp>
      <p:sp>
        <p:nvSpPr>
          <p:cNvPr id="43" name="Shape 40"/>
          <p:cNvSpPr/>
          <p:nvPr/>
        </p:nvSpPr>
        <p:spPr>
          <a:xfrm>
            <a:off x="508000" y="10617200"/>
            <a:ext cx="6324600" cy="3962400"/>
          </a:xfrm>
          <a:custGeom>
            <a:avLst/>
            <a:gdLst/>
            <a:ahLst/>
            <a:cxnLst/>
            <a:rect l="l" t="t" r="r" b="b"/>
            <a:pathLst>
              <a:path w="6324600" h="3962400">
                <a:moveTo>
                  <a:pt x="152394" y="0"/>
                </a:moveTo>
                <a:lnTo>
                  <a:pt x="6273800" y="0"/>
                </a:lnTo>
                <a:cubicBezTo>
                  <a:pt x="6301837" y="0"/>
                  <a:pt x="6324600" y="22763"/>
                  <a:pt x="6324600" y="50800"/>
                </a:cubicBezTo>
                <a:lnTo>
                  <a:pt x="6324600" y="3911600"/>
                </a:lnTo>
                <a:cubicBezTo>
                  <a:pt x="6324600" y="3939637"/>
                  <a:pt x="6301837" y="3962400"/>
                  <a:pt x="6273800" y="3962400"/>
                </a:cubicBezTo>
                <a:lnTo>
                  <a:pt x="152394" y="3962400"/>
                </a:lnTo>
                <a:cubicBezTo>
                  <a:pt x="68229" y="3962400"/>
                  <a:pt x="0" y="3894171"/>
                  <a:pt x="0" y="3810006"/>
                </a:cubicBezTo>
                <a:lnTo>
                  <a:pt x="0" y="152394"/>
                </a:lnTo>
                <a:cubicBezTo>
                  <a:pt x="0" y="68285"/>
                  <a:pt x="68285" y="0"/>
                  <a:pt x="152394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44" name="Shape 41"/>
          <p:cNvSpPr/>
          <p:nvPr/>
        </p:nvSpPr>
        <p:spPr>
          <a:xfrm>
            <a:off x="6832600" y="10617200"/>
            <a:ext cx="50800" cy="3962400"/>
          </a:xfrm>
          <a:custGeom>
            <a:avLst/>
            <a:gdLst/>
            <a:ahLst/>
            <a:cxnLst/>
            <a:rect l="l" t="t" r="r" b="b"/>
            <a:pathLst>
              <a:path w="50800" h="39624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3911600"/>
                </a:lnTo>
                <a:cubicBezTo>
                  <a:pt x="50800" y="3939637"/>
                  <a:pt x="28037" y="3962400"/>
                  <a:pt x="0" y="3962400"/>
                </a:cubicBezTo>
                <a:lnTo>
                  <a:pt x="0" y="39624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45" name="Shape 42"/>
          <p:cNvSpPr/>
          <p:nvPr/>
        </p:nvSpPr>
        <p:spPr>
          <a:xfrm>
            <a:off x="5994400" y="108204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46" name="Text 43"/>
          <p:cNvSpPr/>
          <p:nvPr/>
        </p:nvSpPr>
        <p:spPr>
          <a:xfrm>
            <a:off x="5930900" y="10820400"/>
            <a:ext cx="736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3</a:t>
            </a:r>
            <a:endParaRPr lang="en-US" sz="1600" dirty="0"/>
          </a:p>
        </p:txBody>
      </p:sp>
      <p:sp>
        <p:nvSpPr>
          <p:cNvPr id="47" name="Text 44"/>
          <p:cNvSpPr/>
          <p:nvPr/>
        </p:nvSpPr>
        <p:spPr>
          <a:xfrm>
            <a:off x="2285868" y="10947400"/>
            <a:ext cx="3683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استراتيجية إشراك أصحاب المصلحة</a:t>
            </a:r>
            <a:endParaRPr lang="en-US" sz="1600" dirty="0"/>
          </a:p>
        </p:txBody>
      </p:sp>
      <p:sp>
        <p:nvSpPr>
          <p:cNvPr id="48" name="Text 45"/>
          <p:cNvSpPr/>
          <p:nvPr/>
        </p:nvSpPr>
        <p:spPr>
          <a:xfrm>
            <a:off x="711200" y="11582400"/>
            <a:ext cx="5994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Stakeholder Involvement Strategy</a:t>
            </a:r>
            <a:endParaRPr lang="en-US" sz="1600" dirty="0"/>
          </a:p>
        </p:txBody>
      </p:sp>
      <p:sp>
        <p:nvSpPr>
          <p:cNvPr id="49" name="Text 46"/>
          <p:cNvSpPr/>
          <p:nvPr/>
        </p:nvSpPr>
        <p:spPr>
          <a:xfrm>
            <a:off x="711200" y="11988800"/>
            <a:ext cx="59944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حوار متكافئ وتعاوني: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أصحاب المصلحة يشاركون في صناعة القرار وتوجيه الاستراتيجيات.</a:t>
            </a:r>
            <a:endParaRPr lang="en-US" sz="1600" dirty="0"/>
          </a:p>
        </p:txBody>
      </p:sp>
      <p:sp>
        <p:nvSpPr>
          <p:cNvPr id="50" name="Shape 47"/>
          <p:cNvSpPr/>
          <p:nvPr/>
        </p:nvSpPr>
        <p:spPr>
          <a:xfrm>
            <a:off x="711200" y="12750800"/>
            <a:ext cx="5892800" cy="1168400"/>
          </a:xfrm>
          <a:custGeom>
            <a:avLst/>
            <a:gdLst/>
            <a:ahLst/>
            <a:cxnLst/>
            <a:rect l="l" t="t" r="r" b="b"/>
            <a:pathLst>
              <a:path w="5892800" h="1168400">
                <a:moveTo>
                  <a:pt x="101604" y="0"/>
                </a:moveTo>
                <a:lnTo>
                  <a:pt x="5791196" y="0"/>
                </a:lnTo>
                <a:cubicBezTo>
                  <a:pt x="5847310" y="0"/>
                  <a:pt x="5892800" y="45490"/>
                  <a:pt x="5892800" y="101604"/>
                </a:cubicBezTo>
                <a:lnTo>
                  <a:pt x="5892800" y="1066796"/>
                </a:lnTo>
                <a:cubicBezTo>
                  <a:pt x="5892800" y="1122910"/>
                  <a:pt x="5847310" y="1168400"/>
                  <a:pt x="5791196" y="1168400"/>
                </a:cubicBezTo>
                <a:lnTo>
                  <a:pt x="101604" y="1168400"/>
                </a:lnTo>
                <a:cubicBezTo>
                  <a:pt x="45490" y="1168400"/>
                  <a:pt x="0" y="1122910"/>
                  <a:pt x="0" y="1066796"/>
                </a:cubicBezTo>
                <a:lnTo>
                  <a:pt x="0" y="101604"/>
                </a:lnTo>
                <a:cubicBezTo>
                  <a:pt x="0" y="45527"/>
                  <a:pt x="45527" y="0"/>
                  <a:pt x="101604" y="0"/>
                </a:cubicBezTo>
                <a:close/>
              </a:path>
            </a:pathLst>
          </a:custGeom>
          <a:solidFill>
            <a:srgbClr val="D4A574">
              <a:alpha val="10196"/>
            </a:srgbClr>
          </a:solidFill>
          <a:ln/>
        </p:spPr>
      </p:sp>
      <p:sp>
        <p:nvSpPr>
          <p:cNvPr id="51" name="Shape 48"/>
          <p:cNvSpPr/>
          <p:nvPr/>
        </p:nvSpPr>
        <p:spPr>
          <a:xfrm>
            <a:off x="6254750" y="129540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174536" y="96748"/>
                </a:moveTo>
                <a:cubicBezTo>
                  <a:pt x="178877" y="92407"/>
                  <a:pt x="178877" y="85358"/>
                  <a:pt x="174536" y="81017"/>
                </a:cubicBezTo>
                <a:lnTo>
                  <a:pt x="118973" y="25455"/>
                </a:lnTo>
                <a:cubicBezTo>
                  <a:pt x="114632" y="21114"/>
                  <a:pt x="107583" y="21114"/>
                  <a:pt x="103242" y="25455"/>
                </a:cubicBezTo>
                <a:cubicBezTo>
                  <a:pt x="98901" y="29795"/>
                  <a:pt x="98901" y="36845"/>
                  <a:pt x="103242" y="41186"/>
                </a:cubicBezTo>
                <a:lnTo>
                  <a:pt x="139844" y="77788"/>
                </a:lnTo>
                <a:lnTo>
                  <a:pt x="11112" y="77788"/>
                </a:lnTo>
                <a:cubicBezTo>
                  <a:pt x="4966" y="77788"/>
                  <a:pt x="0" y="82753"/>
                  <a:pt x="0" y="88900"/>
                </a:cubicBezTo>
                <a:cubicBezTo>
                  <a:pt x="0" y="95047"/>
                  <a:pt x="4966" y="100013"/>
                  <a:pt x="11112" y="100013"/>
                </a:cubicBezTo>
                <a:lnTo>
                  <a:pt x="139844" y="100013"/>
                </a:lnTo>
                <a:lnTo>
                  <a:pt x="103242" y="136614"/>
                </a:lnTo>
                <a:cubicBezTo>
                  <a:pt x="98901" y="140955"/>
                  <a:pt x="98901" y="148005"/>
                  <a:pt x="103242" y="152345"/>
                </a:cubicBezTo>
                <a:cubicBezTo>
                  <a:pt x="107583" y="156686"/>
                  <a:pt x="114632" y="156686"/>
                  <a:pt x="118973" y="152345"/>
                </a:cubicBezTo>
                <a:lnTo>
                  <a:pt x="174536" y="96783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52" name="Text 49"/>
          <p:cNvSpPr/>
          <p:nvPr/>
        </p:nvSpPr>
        <p:spPr>
          <a:xfrm>
            <a:off x="1092200" y="12903200"/>
            <a:ext cx="54483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الحوار المستمر</a:t>
            </a:r>
            <a:endParaRPr lang="en-US" sz="1600" dirty="0"/>
          </a:p>
        </p:txBody>
      </p:sp>
      <p:sp>
        <p:nvSpPr>
          <p:cNvPr id="53" name="Shape 50"/>
          <p:cNvSpPr/>
          <p:nvPr/>
        </p:nvSpPr>
        <p:spPr>
          <a:xfrm>
            <a:off x="6254750" y="132588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174536" y="96748"/>
                </a:moveTo>
                <a:cubicBezTo>
                  <a:pt x="178877" y="92407"/>
                  <a:pt x="178877" y="85358"/>
                  <a:pt x="174536" y="81017"/>
                </a:cubicBezTo>
                <a:lnTo>
                  <a:pt x="118973" y="25455"/>
                </a:lnTo>
                <a:cubicBezTo>
                  <a:pt x="114632" y="21114"/>
                  <a:pt x="107583" y="21114"/>
                  <a:pt x="103242" y="25455"/>
                </a:cubicBezTo>
                <a:cubicBezTo>
                  <a:pt x="98901" y="29795"/>
                  <a:pt x="98901" y="36845"/>
                  <a:pt x="103242" y="41186"/>
                </a:cubicBezTo>
                <a:lnTo>
                  <a:pt x="139844" y="77788"/>
                </a:lnTo>
                <a:lnTo>
                  <a:pt x="11112" y="77788"/>
                </a:lnTo>
                <a:cubicBezTo>
                  <a:pt x="4966" y="77788"/>
                  <a:pt x="0" y="82753"/>
                  <a:pt x="0" y="88900"/>
                </a:cubicBezTo>
                <a:cubicBezTo>
                  <a:pt x="0" y="95047"/>
                  <a:pt x="4966" y="100013"/>
                  <a:pt x="11112" y="100013"/>
                </a:cubicBezTo>
                <a:lnTo>
                  <a:pt x="139844" y="100013"/>
                </a:lnTo>
                <a:lnTo>
                  <a:pt x="103242" y="136614"/>
                </a:lnTo>
                <a:cubicBezTo>
                  <a:pt x="98901" y="140955"/>
                  <a:pt x="98901" y="148005"/>
                  <a:pt x="103242" y="152345"/>
                </a:cubicBezTo>
                <a:cubicBezTo>
                  <a:pt x="107583" y="156686"/>
                  <a:pt x="114632" y="156686"/>
                  <a:pt x="118973" y="152345"/>
                </a:cubicBezTo>
                <a:lnTo>
                  <a:pt x="174536" y="96783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54" name="Text 51"/>
          <p:cNvSpPr/>
          <p:nvPr/>
        </p:nvSpPr>
        <p:spPr>
          <a:xfrm>
            <a:off x="1092200" y="13208000"/>
            <a:ext cx="54483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المشاركة في صنع القرار</a:t>
            </a:r>
            <a:endParaRPr lang="en-US" sz="1600" dirty="0"/>
          </a:p>
        </p:txBody>
      </p:sp>
      <p:sp>
        <p:nvSpPr>
          <p:cNvPr id="55" name="Shape 52"/>
          <p:cNvSpPr/>
          <p:nvPr/>
        </p:nvSpPr>
        <p:spPr>
          <a:xfrm>
            <a:off x="6254750" y="135636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174536" y="96748"/>
                </a:moveTo>
                <a:cubicBezTo>
                  <a:pt x="178877" y="92407"/>
                  <a:pt x="178877" y="85358"/>
                  <a:pt x="174536" y="81017"/>
                </a:cubicBezTo>
                <a:lnTo>
                  <a:pt x="118973" y="25455"/>
                </a:lnTo>
                <a:cubicBezTo>
                  <a:pt x="114632" y="21114"/>
                  <a:pt x="107583" y="21114"/>
                  <a:pt x="103242" y="25455"/>
                </a:cubicBezTo>
                <a:cubicBezTo>
                  <a:pt x="98901" y="29795"/>
                  <a:pt x="98901" y="36845"/>
                  <a:pt x="103242" y="41186"/>
                </a:cubicBezTo>
                <a:lnTo>
                  <a:pt x="139844" y="77788"/>
                </a:lnTo>
                <a:lnTo>
                  <a:pt x="11112" y="77788"/>
                </a:lnTo>
                <a:cubicBezTo>
                  <a:pt x="4966" y="77788"/>
                  <a:pt x="0" y="82753"/>
                  <a:pt x="0" y="88900"/>
                </a:cubicBezTo>
                <a:cubicBezTo>
                  <a:pt x="0" y="95047"/>
                  <a:pt x="4966" y="100013"/>
                  <a:pt x="11112" y="100013"/>
                </a:cubicBezTo>
                <a:lnTo>
                  <a:pt x="139844" y="100013"/>
                </a:lnTo>
                <a:lnTo>
                  <a:pt x="103242" y="136614"/>
                </a:lnTo>
                <a:cubicBezTo>
                  <a:pt x="98901" y="140955"/>
                  <a:pt x="98901" y="148005"/>
                  <a:pt x="103242" y="152345"/>
                </a:cubicBezTo>
                <a:cubicBezTo>
                  <a:pt x="107583" y="156686"/>
                  <a:pt x="114632" y="156686"/>
                  <a:pt x="118973" y="152345"/>
                </a:cubicBezTo>
                <a:lnTo>
                  <a:pt x="174536" y="96783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56" name="Text 53"/>
          <p:cNvSpPr/>
          <p:nvPr/>
        </p:nvSpPr>
        <p:spPr>
          <a:xfrm>
            <a:off x="1092200" y="13512800"/>
            <a:ext cx="54483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الشراكات الاستراتيجية</a:t>
            </a:r>
            <a:endParaRPr lang="en-US" sz="1600" dirty="0"/>
          </a:p>
        </p:txBody>
      </p:sp>
      <p:sp>
        <p:nvSpPr>
          <p:cNvPr id="57" name="Shape 54"/>
          <p:cNvSpPr/>
          <p:nvPr/>
        </p:nvSpPr>
        <p:spPr>
          <a:xfrm>
            <a:off x="5585354" y="14020800"/>
            <a:ext cx="1016000" cy="355600"/>
          </a:xfrm>
          <a:custGeom>
            <a:avLst/>
            <a:gdLst/>
            <a:ahLst/>
            <a:cxnLst/>
            <a:rect l="l" t="t" r="r" b="b"/>
            <a:pathLst>
              <a:path w="1016000" h="355600">
                <a:moveTo>
                  <a:pt x="177800" y="0"/>
                </a:moveTo>
                <a:lnTo>
                  <a:pt x="838200" y="0"/>
                </a:lnTo>
                <a:cubicBezTo>
                  <a:pt x="936330" y="0"/>
                  <a:pt x="1016000" y="79670"/>
                  <a:pt x="1016000" y="177800"/>
                </a:cubicBezTo>
                <a:lnTo>
                  <a:pt x="1016000" y="177800"/>
                </a:lnTo>
                <a:cubicBezTo>
                  <a:pt x="1016000" y="275930"/>
                  <a:pt x="936330" y="355600"/>
                  <a:pt x="8382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DCFCE7"/>
          </a:solidFill>
          <a:ln/>
        </p:spPr>
      </p:sp>
      <p:sp>
        <p:nvSpPr>
          <p:cNvPr id="58" name="Text 55"/>
          <p:cNvSpPr/>
          <p:nvPr/>
        </p:nvSpPr>
        <p:spPr>
          <a:xfrm>
            <a:off x="5585354" y="14020800"/>
            <a:ext cx="11049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00823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تفاعل كامل</a:t>
            </a:r>
            <a:endParaRPr lang="en-US" sz="1600" dirty="0"/>
          </a:p>
        </p:txBody>
      </p:sp>
      <p:sp>
        <p:nvSpPr>
          <p:cNvPr id="59" name="Shape 56"/>
          <p:cNvSpPr/>
          <p:nvPr/>
        </p:nvSpPr>
        <p:spPr>
          <a:xfrm>
            <a:off x="4085894" y="14020800"/>
            <a:ext cx="1397000" cy="355600"/>
          </a:xfrm>
          <a:custGeom>
            <a:avLst/>
            <a:gdLst/>
            <a:ahLst/>
            <a:cxnLst/>
            <a:rect l="l" t="t" r="r" b="b"/>
            <a:pathLst>
              <a:path w="1397000" h="355600">
                <a:moveTo>
                  <a:pt x="177800" y="0"/>
                </a:moveTo>
                <a:lnTo>
                  <a:pt x="1219200" y="0"/>
                </a:lnTo>
                <a:cubicBezTo>
                  <a:pt x="1317330" y="0"/>
                  <a:pt x="1397000" y="79670"/>
                  <a:pt x="1397000" y="177800"/>
                </a:cubicBezTo>
                <a:lnTo>
                  <a:pt x="1397000" y="177800"/>
                </a:lnTo>
                <a:cubicBezTo>
                  <a:pt x="1397000" y="275930"/>
                  <a:pt x="1317330" y="355600"/>
                  <a:pt x="12192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DBEAFE"/>
          </a:solidFill>
          <a:ln/>
        </p:spPr>
      </p:sp>
      <p:sp>
        <p:nvSpPr>
          <p:cNvPr id="60" name="Text 57"/>
          <p:cNvSpPr/>
          <p:nvPr/>
        </p:nvSpPr>
        <p:spPr>
          <a:xfrm>
            <a:off x="4085894" y="14020800"/>
            <a:ext cx="14859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1447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اتجاهان متكافئان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8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4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80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 3: DIGITAL ENGAGEMENT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544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2C5F5D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نموذج الاتصال الرقمي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14528800" y="16764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pic>
        <p:nvPicPr>
          <p:cNvPr id="5" name="Image 0" descr="https://kimi-img.moonshot.cn/pub/slides/26-02-20-20:54:59-d6c5j8umcu0vv9e3b64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08800" y="1930400"/>
            <a:ext cx="8839200" cy="8458200"/>
          </a:xfrm>
          <a:prstGeom prst="roundRect">
            <a:avLst>
              <a:gd name="adj" fmla="val 0"/>
            </a:avLst>
          </a:prstGeom>
        </p:spPr>
      </p:pic>
      <p:sp>
        <p:nvSpPr>
          <p:cNvPr id="6" name="Shape 3"/>
          <p:cNvSpPr/>
          <p:nvPr/>
        </p:nvSpPr>
        <p:spPr>
          <a:xfrm>
            <a:off x="508000" y="1930400"/>
            <a:ext cx="6070600" cy="2717800"/>
          </a:xfrm>
          <a:custGeom>
            <a:avLst/>
            <a:gdLst/>
            <a:ahLst/>
            <a:cxnLst/>
            <a:rect l="l" t="t" r="r" b="b"/>
            <a:pathLst>
              <a:path w="6070600" h="2717800">
                <a:moveTo>
                  <a:pt x="152387" y="0"/>
                </a:moveTo>
                <a:lnTo>
                  <a:pt x="6019800" y="0"/>
                </a:lnTo>
                <a:cubicBezTo>
                  <a:pt x="6047856" y="0"/>
                  <a:pt x="6070600" y="22744"/>
                  <a:pt x="6070600" y="50800"/>
                </a:cubicBezTo>
                <a:lnTo>
                  <a:pt x="6070600" y="2667000"/>
                </a:lnTo>
                <a:cubicBezTo>
                  <a:pt x="6070600" y="2695056"/>
                  <a:pt x="6047856" y="2717800"/>
                  <a:pt x="6019800" y="2717800"/>
                </a:cubicBezTo>
                <a:lnTo>
                  <a:pt x="152387" y="2717800"/>
                </a:lnTo>
                <a:cubicBezTo>
                  <a:pt x="68226" y="2717800"/>
                  <a:pt x="0" y="2649574"/>
                  <a:pt x="0" y="2565413"/>
                </a:cubicBezTo>
                <a:lnTo>
                  <a:pt x="0" y="152387"/>
                </a:lnTo>
                <a:cubicBezTo>
                  <a:pt x="0" y="68226"/>
                  <a:pt x="68226" y="0"/>
                  <a:pt x="152387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7" name="Shape 4"/>
          <p:cNvSpPr/>
          <p:nvPr/>
        </p:nvSpPr>
        <p:spPr>
          <a:xfrm>
            <a:off x="6578600" y="1930400"/>
            <a:ext cx="50800" cy="2717800"/>
          </a:xfrm>
          <a:custGeom>
            <a:avLst/>
            <a:gdLst/>
            <a:ahLst/>
            <a:cxnLst/>
            <a:rect l="l" t="t" r="r" b="b"/>
            <a:pathLst>
              <a:path w="50800" h="27178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2667000"/>
                </a:lnTo>
                <a:cubicBezTo>
                  <a:pt x="50800" y="2695037"/>
                  <a:pt x="28037" y="2717800"/>
                  <a:pt x="0" y="2717800"/>
                </a:cubicBezTo>
                <a:lnTo>
                  <a:pt x="0" y="2717800"/>
                </a:lnTo>
                <a:lnTo>
                  <a:pt x="0" y="0"/>
                </a:ln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8" name="Shape 5"/>
          <p:cNvSpPr/>
          <p:nvPr/>
        </p:nvSpPr>
        <p:spPr>
          <a:xfrm>
            <a:off x="5740400" y="21590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9" name="Text 6"/>
          <p:cNvSpPr/>
          <p:nvPr/>
        </p:nvSpPr>
        <p:spPr>
          <a:xfrm>
            <a:off x="5676900" y="2159000"/>
            <a:ext cx="736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1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3795316" y="2133600"/>
            <a:ext cx="1917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المستوى المنخفض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3795316" y="2489200"/>
            <a:ext cx="18923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Low Engagement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711200" y="2946400"/>
            <a:ext cx="57404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استهلاك المعلومات بشكل سلبي: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القراءة، المشاهدة، التصفح دون تفاعل فعال.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711200" y="3429000"/>
            <a:ext cx="5638800" cy="1016000"/>
          </a:xfrm>
          <a:custGeom>
            <a:avLst/>
            <a:gdLst/>
            <a:ahLst/>
            <a:cxnLst/>
            <a:rect l="l" t="t" r="r" b="b"/>
            <a:pathLst>
              <a:path w="5638800" h="1016000">
                <a:moveTo>
                  <a:pt x="101600" y="0"/>
                </a:moveTo>
                <a:lnTo>
                  <a:pt x="5537200" y="0"/>
                </a:lnTo>
                <a:cubicBezTo>
                  <a:pt x="5593275" y="0"/>
                  <a:pt x="5638800" y="45525"/>
                  <a:pt x="5638800" y="101600"/>
                </a:cubicBezTo>
                <a:lnTo>
                  <a:pt x="5638800" y="914400"/>
                </a:lnTo>
                <a:cubicBezTo>
                  <a:pt x="5638800" y="970475"/>
                  <a:pt x="5593275" y="1016000"/>
                  <a:pt x="55372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2C5F5D">
              <a:alpha val="10196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5725253" y="3589871"/>
            <a:ext cx="561247" cy="2370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الأمثلة: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5005718" y="3937000"/>
            <a:ext cx="1193800" cy="355600"/>
          </a:xfrm>
          <a:custGeom>
            <a:avLst/>
            <a:gdLst/>
            <a:ahLst/>
            <a:cxnLst/>
            <a:rect l="l" t="t" r="r" b="b"/>
            <a:pathLst>
              <a:path w="1193800" h="355600">
                <a:moveTo>
                  <a:pt x="177800" y="0"/>
                </a:moveTo>
                <a:lnTo>
                  <a:pt x="1016000" y="0"/>
                </a:lnTo>
                <a:cubicBezTo>
                  <a:pt x="1114130" y="0"/>
                  <a:pt x="1193800" y="79670"/>
                  <a:pt x="1193800" y="177800"/>
                </a:cubicBezTo>
                <a:lnTo>
                  <a:pt x="1193800" y="177800"/>
                </a:lnTo>
                <a:cubicBezTo>
                  <a:pt x="1193800" y="275930"/>
                  <a:pt x="1114130" y="355600"/>
                  <a:pt x="10160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6" name="Text 13"/>
          <p:cNvSpPr/>
          <p:nvPr/>
        </p:nvSpPr>
        <p:spPr>
          <a:xfrm>
            <a:off x="5005718" y="3937000"/>
            <a:ext cx="12827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قراءة المقالات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3340431" y="3937000"/>
            <a:ext cx="1562100" cy="355600"/>
          </a:xfrm>
          <a:custGeom>
            <a:avLst/>
            <a:gdLst/>
            <a:ahLst/>
            <a:cxnLst/>
            <a:rect l="l" t="t" r="r" b="b"/>
            <a:pathLst>
              <a:path w="1562100" h="355600">
                <a:moveTo>
                  <a:pt x="177800" y="0"/>
                </a:moveTo>
                <a:lnTo>
                  <a:pt x="1384300" y="0"/>
                </a:lnTo>
                <a:cubicBezTo>
                  <a:pt x="1482430" y="0"/>
                  <a:pt x="1562100" y="79670"/>
                  <a:pt x="1562100" y="177800"/>
                </a:cubicBezTo>
                <a:lnTo>
                  <a:pt x="1562100" y="177800"/>
                </a:lnTo>
                <a:cubicBezTo>
                  <a:pt x="1562100" y="275930"/>
                  <a:pt x="1482430" y="355600"/>
                  <a:pt x="13843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8" name="Text 15"/>
          <p:cNvSpPr/>
          <p:nvPr/>
        </p:nvSpPr>
        <p:spPr>
          <a:xfrm>
            <a:off x="3340431" y="3937000"/>
            <a:ext cx="16510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مشاهدة الفيديوهات</a:t>
            </a:r>
            <a:endParaRPr lang="en-US" sz="1600" dirty="0"/>
          </a:p>
        </p:txBody>
      </p:sp>
      <p:sp>
        <p:nvSpPr>
          <p:cNvPr id="19" name="Shape 16"/>
          <p:cNvSpPr/>
          <p:nvPr/>
        </p:nvSpPr>
        <p:spPr>
          <a:xfrm>
            <a:off x="2112102" y="3937000"/>
            <a:ext cx="1130300" cy="355600"/>
          </a:xfrm>
          <a:custGeom>
            <a:avLst/>
            <a:gdLst/>
            <a:ahLst/>
            <a:cxnLst/>
            <a:rect l="l" t="t" r="r" b="b"/>
            <a:pathLst>
              <a:path w="1130300" h="355600">
                <a:moveTo>
                  <a:pt x="177800" y="0"/>
                </a:moveTo>
                <a:lnTo>
                  <a:pt x="952500" y="0"/>
                </a:lnTo>
                <a:cubicBezTo>
                  <a:pt x="1050630" y="0"/>
                  <a:pt x="1130300" y="79670"/>
                  <a:pt x="1130300" y="177800"/>
                </a:cubicBezTo>
                <a:lnTo>
                  <a:pt x="1130300" y="177800"/>
                </a:lnTo>
                <a:cubicBezTo>
                  <a:pt x="1130300" y="275930"/>
                  <a:pt x="1050630" y="355600"/>
                  <a:pt x="9525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0" name="Text 17"/>
          <p:cNvSpPr/>
          <p:nvPr/>
        </p:nvSpPr>
        <p:spPr>
          <a:xfrm>
            <a:off x="2112102" y="3937000"/>
            <a:ext cx="12192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تصفح الموقع</a:t>
            </a:r>
            <a:endParaRPr lang="en-US" sz="1600" dirty="0"/>
          </a:p>
        </p:txBody>
      </p:sp>
      <p:sp>
        <p:nvSpPr>
          <p:cNvPr id="21" name="Shape 18"/>
          <p:cNvSpPr/>
          <p:nvPr/>
        </p:nvSpPr>
        <p:spPr>
          <a:xfrm>
            <a:off x="508000" y="4800600"/>
            <a:ext cx="6070600" cy="2717800"/>
          </a:xfrm>
          <a:custGeom>
            <a:avLst/>
            <a:gdLst/>
            <a:ahLst/>
            <a:cxnLst/>
            <a:rect l="l" t="t" r="r" b="b"/>
            <a:pathLst>
              <a:path w="6070600" h="2717800">
                <a:moveTo>
                  <a:pt x="152387" y="0"/>
                </a:moveTo>
                <a:lnTo>
                  <a:pt x="6019800" y="0"/>
                </a:lnTo>
                <a:cubicBezTo>
                  <a:pt x="6047856" y="0"/>
                  <a:pt x="6070600" y="22744"/>
                  <a:pt x="6070600" y="50800"/>
                </a:cubicBezTo>
                <a:lnTo>
                  <a:pt x="6070600" y="2667000"/>
                </a:lnTo>
                <a:cubicBezTo>
                  <a:pt x="6070600" y="2695056"/>
                  <a:pt x="6047856" y="2717800"/>
                  <a:pt x="6019800" y="2717800"/>
                </a:cubicBezTo>
                <a:lnTo>
                  <a:pt x="152387" y="2717800"/>
                </a:lnTo>
                <a:cubicBezTo>
                  <a:pt x="68226" y="2717800"/>
                  <a:pt x="0" y="2649574"/>
                  <a:pt x="0" y="2565413"/>
                </a:cubicBezTo>
                <a:lnTo>
                  <a:pt x="0" y="152387"/>
                </a:lnTo>
                <a:cubicBezTo>
                  <a:pt x="0" y="68226"/>
                  <a:pt x="68226" y="0"/>
                  <a:pt x="152387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2" name="Shape 19"/>
          <p:cNvSpPr/>
          <p:nvPr/>
        </p:nvSpPr>
        <p:spPr>
          <a:xfrm>
            <a:off x="6578600" y="4800600"/>
            <a:ext cx="50800" cy="2717800"/>
          </a:xfrm>
          <a:custGeom>
            <a:avLst/>
            <a:gdLst/>
            <a:ahLst/>
            <a:cxnLst/>
            <a:rect l="l" t="t" r="r" b="b"/>
            <a:pathLst>
              <a:path w="50800" h="27178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2667000"/>
                </a:lnTo>
                <a:cubicBezTo>
                  <a:pt x="50800" y="2695037"/>
                  <a:pt x="28037" y="2717800"/>
                  <a:pt x="0" y="2717800"/>
                </a:cubicBezTo>
                <a:lnTo>
                  <a:pt x="0" y="2717800"/>
                </a:lnTo>
                <a:lnTo>
                  <a:pt x="0" y="0"/>
                </a:ln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23" name="Shape 20"/>
          <p:cNvSpPr/>
          <p:nvPr/>
        </p:nvSpPr>
        <p:spPr>
          <a:xfrm>
            <a:off x="5740400" y="50292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24" name="Text 21"/>
          <p:cNvSpPr/>
          <p:nvPr/>
        </p:nvSpPr>
        <p:spPr>
          <a:xfrm>
            <a:off x="5676900" y="5029200"/>
            <a:ext cx="736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2</a:t>
            </a:r>
            <a:endParaRPr lang="en-US" sz="1600" dirty="0"/>
          </a:p>
        </p:txBody>
      </p:sp>
      <p:sp>
        <p:nvSpPr>
          <p:cNvPr id="25" name="Text 22"/>
          <p:cNvSpPr/>
          <p:nvPr/>
        </p:nvSpPr>
        <p:spPr>
          <a:xfrm>
            <a:off x="3588874" y="5003800"/>
            <a:ext cx="2120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المستوى المتوسط</a:t>
            </a:r>
            <a:endParaRPr lang="en-US" sz="1600" dirty="0"/>
          </a:p>
        </p:txBody>
      </p:sp>
      <p:sp>
        <p:nvSpPr>
          <p:cNvPr id="26" name="Text 23"/>
          <p:cNvSpPr/>
          <p:nvPr/>
        </p:nvSpPr>
        <p:spPr>
          <a:xfrm>
            <a:off x="3588874" y="5359400"/>
            <a:ext cx="2095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Medium Engagement</a:t>
            </a:r>
            <a:endParaRPr lang="en-US" sz="1600" dirty="0"/>
          </a:p>
        </p:txBody>
      </p:sp>
      <p:sp>
        <p:nvSpPr>
          <p:cNvPr id="27" name="Text 24"/>
          <p:cNvSpPr/>
          <p:nvPr/>
        </p:nvSpPr>
        <p:spPr>
          <a:xfrm>
            <a:off x="711200" y="5816600"/>
            <a:ext cx="57404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الاستجابة والتفاعل: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التعليق، المشاركة، الإعجاب، إعادة النشر.</a:t>
            </a:r>
            <a:endParaRPr lang="en-US" sz="1600" dirty="0"/>
          </a:p>
        </p:txBody>
      </p:sp>
      <p:sp>
        <p:nvSpPr>
          <p:cNvPr id="28" name="Shape 25"/>
          <p:cNvSpPr/>
          <p:nvPr/>
        </p:nvSpPr>
        <p:spPr>
          <a:xfrm>
            <a:off x="711200" y="6299200"/>
            <a:ext cx="5638800" cy="1016000"/>
          </a:xfrm>
          <a:custGeom>
            <a:avLst/>
            <a:gdLst/>
            <a:ahLst/>
            <a:cxnLst/>
            <a:rect l="l" t="t" r="r" b="b"/>
            <a:pathLst>
              <a:path w="5638800" h="1016000">
                <a:moveTo>
                  <a:pt x="101600" y="0"/>
                </a:moveTo>
                <a:lnTo>
                  <a:pt x="5537200" y="0"/>
                </a:lnTo>
                <a:cubicBezTo>
                  <a:pt x="5593275" y="0"/>
                  <a:pt x="5638800" y="45525"/>
                  <a:pt x="5638800" y="101600"/>
                </a:cubicBezTo>
                <a:lnTo>
                  <a:pt x="5638800" y="914400"/>
                </a:lnTo>
                <a:cubicBezTo>
                  <a:pt x="5638800" y="970475"/>
                  <a:pt x="5593275" y="1016000"/>
                  <a:pt x="55372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A98C6A">
              <a:alpha val="10196"/>
            </a:srgbClr>
          </a:solidFill>
          <a:ln/>
        </p:spPr>
      </p:sp>
      <p:sp>
        <p:nvSpPr>
          <p:cNvPr id="29" name="Text 26"/>
          <p:cNvSpPr/>
          <p:nvPr/>
        </p:nvSpPr>
        <p:spPr>
          <a:xfrm>
            <a:off x="5725253" y="6460071"/>
            <a:ext cx="561247" cy="2370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الأمثلة:</a:t>
            </a:r>
            <a:endParaRPr lang="en-US" sz="1600" dirty="0"/>
          </a:p>
        </p:txBody>
      </p:sp>
      <p:sp>
        <p:nvSpPr>
          <p:cNvPr id="30" name="Shape 27"/>
          <p:cNvSpPr/>
          <p:nvPr/>
        </p:nvSpPr>
        <p:spPr>
          <a:xfrm>
            <a:off x="4443016" y="6807200"/>
            <a:ext cx="1752600" cy="355600"/>
          </a:xfrm>
          <a:custGeom>
            <a:avLst/>
            <a:gdLst/>
            <a:ahLst/>
            <a:cxnLst/>
            <a:rect l="l" t="t" r="r" b="b"/>
            <a:pathLst>
              <a:path w="1752600" h="355600">
                <a:moveTo>
                  <a:pt x="177800" y="0"/>
                </a:moveTo>
                <a:lnTo>
                  <a:pt x="1574800" y="0"/>
                </a:lnTo>
                <a:cubicBezTo>
                  <a:pt x="1672930" y="0"/>
                  <a:pt x="1752600" y="79670"/>
                  <a:pt x="1752600" y="177800"/>
                </a:cubicBezTo>
                <a:lnTo>
                  <a:pt x="1752600" y="177800"/>
                </a:lnTo>
                <a:cubicBezTo>
                  <a:pt x="1752600" y="275930"/>
                  <a:pt x="1672930" y="355600"/>
                  <a:pt x="15748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1" name="Text 28"/>
          <p:cNvSpPr/>
          <p:nvPr/>
        </p:nvSpPr>
        <p:spPr>
          <a:xfrm>
            <a:off x="4443016" y="6807200"/>
            <a:ext cx="18415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التعليق على المنشورات</a:t>
            </a:r>
            <a:endParaRPr lang="en-US" sz="1600" dirty="0"/>
          </a:p>
        </p:txBody>
      </p:sp>
      <p:sp>
        <p:nvSpPr>
          <p:cNvPr id="32" name="Shape 29"/>
          <p:cNvSpPr/>
          <p:nvPr/>
        </p:nvSpPr>
        <p:spPr>
          <a:xfrm>
            <a:off x="2989395" y="6807200"/>
            <a:ext cx="1346200" cy="355600"/>
          </a:xfrm>
          <a:custGeom>
            <a:avLst/>
            <a:gdLst/>
            <a:ahLst/>
            <a:cxnLst/>
            <a:rect l="l" t="t" r="r" b="b"/>
            <a:pathLst>
              <a:path w="1346200" h="355600">
                <a:moveTo>
                  <a:pt x="177800" y="0"/>
                </a:moveTo>
                <a:lnTo>
                  <a:pt x="1168400" y="0"/>
                </a:lnTo>
                <a:cubicBezTo>
                  <a:pt x="1266530" y="0"/>
                  <a:pt x="1346200" y="79670"/>
                  <a:pt x="1346200" y="177800"/>
                </a:cubicBezTo>
                <a:lnTo>
                  <a:pt x="1346200" y="177800"/>
                </a:lnTo>
                <a:cubicBezTo>
                  <a:pt x="1346200" y="275930"/>
                  <a:pt x="1266530" y="355600"/>
                  <a:pt x="11684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3" name="Text 30"/>
          <p:cNvSpPr/>
          <p:nvPr/>
        </p:nvSpPr>
        <p:spPr>
          <a:xfrm>
            <a:off x="2989395" y="6807200"/>
            <a:ext cx="14351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مشاركة المحتوى</a:t>
            </a:r>
            <a:endParaRPr lang="en-US" sz="1600" dirty="0"/>
          </a:p>
        </p:txBody>
      </p:sp>
      <p:sp>
        <p:nvSpPr>
          <p:cNvPr id="34" name="Shape 31"/>
          <p:cNvSpPr/>
          <p:nvPr/>
        </p:nvSpPr>
        <p:spPr>
          <a:xfrm>
            <a:off x="2058326" y="6807200"/>
            <a:ext cx="825500" cy="355600"/>
          </a:xfrm>
          <a:custGeom>
            <a:avLst/>
            <a:gdLst/>
            <a:ahLst/>
            <a:cxnLst/>
            <a:rect l="l" t="t" r="r" b="b"/>
            <a:pathLst>
              <a:path w="825500" h="355600">
                <a:moveTo>
                  <a:pt x="177800" y="0"/>
                </a:moveTo>
                <a:lnTo>
                  <a:pt x="647700" y="0"/>
                </a:lnTo>
                <a:cubicBezTo>
                  <a:pt x="745830" y="0"/>
                  <a:pt x="825500" y="79670"/>
                  <a:pt x="825500" y="177800"/>
                </a:cubicBezTo>
                <a:lnTo>
                  <a:pt x="825500" y="177800"/>
                </a:lnTo>
                <a:cubicBezTo>
                  <a:pt x="825500" y="275930"/>
                  <a:pt x="745830" y="355600"/>
                  <a:pt x="6477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5" name="Text 32"/>
          <p:cNvSpPr/>
          <p:nvPr/>
        </p:nvSpPr>
        <p:spPr>
          <a:xfrm>
            <a:off x="2058326" y="6807200"/>
            <a:ext cx="9144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الإعجاب</a:t>
            </a:r>
            <a:endParaRPr lang="en-US" sz="1600" dirty="0"/>
          </a:p>
        </p:txBody>
      </p:sp>
      <p:sp>
        <p:nvSpPr>
          <p:cNvPr id="36" name="Shape 33"/>
          <p:cNvSpPr/>
          <p:nvPr/>
        </p:nvSpPr>
        <p:spPr>
          <a:xfrm>
            <a:off x="508000" y="7670800"/>
            <a:ext cx="6070600" cy="2717800"/>
          </a:xfrm>
          <a:custGeom>
            <a:avLst/>
            <a:gdLst/>
            <a:ahLst/>
            <a:cxnLst/>
            <a:rect l="l" t="t" r="r" b="b"/>
            <a:pathLst>
              <a:path w="6070600" h="2717800">
                <a:moveTo>
                  <a:pt x="152387" y="0"/>
                </a:moveTo>
                <a:lnTo>
                  <a:pt x="6019800" y="0"/>
                </a:lnTo>
                <a:cubicBezTo>
                  <a:pt x="6047856" y="0"/>
                  <a:pt x="6070600" y="22744"/>
                  <a:pt x="6070600" y="50800"/>
                </a:cubicBezTo>
                <a:lnTo>
                  <a:pt x="6070600" y="2667000"/>
                </a:lnTo>
                <a:cubicBezTo>
                  <a:pt x="6070600" y="2695056"/>
                  <a:pt x="6047856" y="2717800"/>
                  <a:pt x="6019800" y="2717800"/>
                </a:cubicBezTo>
                <a:lnTo>
                  <a:pt x="152387" y="2717800"/>
                </a:lnTo>
                <a:cubicBezTo>
                  <a:pt x="68226" y="2717800"/>
                  <a:pt x="0" y="2649574"/>
                  <a:pt x="0" y="2565413"/>
                </a:cubicBezTo>
                <a:lnTo>
                  <a:pt x="0" y="152387"/>
                </a:lnTo>
                <a:cubicBezTo>
                  <a:pt x="0" y="68226"/>
                  <a:pt x="68226" y="0"/>
                  <a:pt x="152387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7" name="Shape 34"/>
          <p:cNvSpPr/>
          <p:nvPr/>
        </p:nvSpPr>
        <p:spPr>
          <a:xfrm>
            <a:off x="6578600" y="7670800"/>
            <a:ext cx="50800" cy="2717800"/>
          </a:xfrm>
          <a:custGeom>
            <a:avLst/>
            <a:gdLst/>
            <a:ahLst/>
            <a:cxnLst/>
            <a:rect l="l" t="t" r="r" b="b"/>
            <a:pathLst>
              <a:path w="50800" h="27178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2667000"/>
                </a:lnTo>
                <a:cubicBezTo>
                  <a:pt x="50800" y="2695037"/>
                  <a:pt x="28037" y="2717800"/>
                  <a:pt x="0" y="2717800"/>
                </a:cubicBezTo>
                <a:lnTo>
                  <a:pt x="0" y="27178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38" name="Shape 35"/>
          <p:cNvSpPr/>
          <p:nvPr/>
        </p:nvSpPr>
        <p:spPr>
          <a:xfrm>
            <a:off x="5740400" y="78994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39" name="Text 36"/>
          <p:cNvSpPr/>
          <p:nvPr/>
        </p:nvSpPr>
        <p:spPr>
          <a:xfrm>
            <a:off x="5676900" y="7899400"/>
            <a:ext cx="736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3</a:t>
            </a:r>
            <a:endParaRPr lang="en-US" sz="1600" dirty="0"/>
          </a:p>
        </p:txBody>
      </p:sp>
      <p:sp>
        <p:nvSpPr>
          <p:cNvPr id="40" name="Text 37"/>
          <p:cNvSpPr/>
          <p:nvPr/>
        </p:nvSpPr>
        <p:spPr>
          <a:xfrm>
            <a:off x="3913584" y="7874000"/>
            <a:ext cx="1803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المستوى المرتفع</a:t>
            </a:r>
            <a:endParaRPr lang="en-US" sz="1600" dirty="0"/>
          </a:p>
        </p:txBody>
      </p:sp>
      <p:sp>
        <p:nvSpPr>
          <p:cNvPr id="41" name="Text 38"/>
          <p:cNvSpPr/>
          <p:nvPr/>
        </p:nvSpPr>
        <p:spPr>
          <a:xfrm>
            <a:off x="3913584" y="8229600"/>
            <a:ext cx="1778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High Engagement</a:t>
            </a:r>
            <a:endParaRPr lang="en-US" sz="1600" dirty="0"/>
          </a:p>
        </p:txBody>
      </p:sp>
      <p:sp>
        <p:nvSpPr>
          <p:cNvPr id="42" name="Text 39"/>
          <p:cNvSpPr/>
          <p:nvPr/>
        </p:nvSpPr>
        <p:spPr>
          <a:xfrm>
            <a:off x="711200" y="8686800"/>
            <a:ext cx="57404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المشاركة الفعالة: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إنشاء محتوى، تقديم اقتراحات، المشاركة في صنع القرار.</a:t>
            </a:r>
            <a:endParaRPr lang="en-US" sz="1600" dirty="0"/>
          </a:p>
        </p:txBody>
      </p:sp>
      <p:sp>
        <p:nvSpPr>
          <p:cNvPr id="43" name="Shape 40"/>
          <p:cNvSpPr/>
          <p:nvPr/>
        </p:nvSpPr>
        <p:spPr>
          <a:xfrm>
            <a:off x="711200" y="9169400"/>
            <a:ext cx="5638800" cy="1016000"/>
          </a:xfrm>
          <a:custGeom>
            <a:avLst/>
            <a:gdLst/>
            <a:ahLst/>
            <a:cxnLst/>
            <a:rect l="l" t="t" r="r" b="b"/>
            <a:pathLst>
              <a:path w="5638800" h="1016000">
                <a:moveTo>
                  <a:pt x="101600" y="0"/>
                </a:moveTo>
                <a:lnTo>
                  <a:pt x="5537200" y="0"/>
                </a:lnTo>
                <a:cubicBezTo>
                  <a:pt x="5593275" y="0"/>
                  <a:pt x="5638800" y="45525"/>
                  <a:pt x="5638800" y="101600"/>
                </a:cubicBezTo>
                <a:lnTo>
                  <a:pt x="5638800" y="914400"/>
                </a:lnTo>
                <a:cubicBezTo>
                  <a:pt x="5638800" y="970475"/>
                  <a:pt x="5593275" y="1016000"/>
                  <a:pt x="55372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D4A574">
              <a:alpha val="10196"/>
            </a:srgbClr>
          </a:solidFill>
          <a:ln/>
        </p:spPr>
      </p:sp>
      <p:sp>
        <p:nvSpPr>
          <p:cNvPr id="44" name="Text 41"/>
          <p:cNvSpPr/>
          <p:nvPr/>
        </p:nvSpPr>
        <p:spPr>
          <a:xfrm>
            <a:off x="5725253" y="9330271"/>
            <a:ext cx="561247" cy="2370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الأمثلة:</a:t>
            </a:r>
            <a:endParaRPr lang="en-US" sz="1600" dirty="0"/>
          </a:p>
        </p:txBody>
      </p:sp>
      <p:sp>
        <p:nvSpPr>
          <p:cNvPr id="45" name="Shape 42"/>
          <p:cNvSpPr/>
          <p:nvPr/>
        </p:nvSpPr>
        <p:spPr>
          <a:xfrm>
            <a:off x="5049970" y="9677400"/>
            <a:ext cx="1143000" cy="355600"/>
          </a:xfrm>
          <a:custGeom>
            <a:avLst/>
            <a:gdLst/>
            <a:ahLst/>
            <a:cxnLst/>
            <a:rect l="l" t="t" r="r" b="b"/>
            <a:pathLst>
              <a:path w="1143000" h="355600">
                <a:moveTo>
                  <a:pt x="177800" y="0"/>
                </a:moveTo>
                <a:lnTo>
                  <a:pt x="965200" y="0"/>
                </a:lnTo>
                <a:cubicBezTo>
                  <a:pt x="1063330" y="0"/>
                  <a:pt x="1143000" y="79670"/>
                  <a:pt x="1143000" y="177800"/>
                </a:cubicBezTo>
                <a:lnTo>
                  <a:pt x="1143000" y="177800"/>
                </a:lnTo>
                <a:cubicBezTo>
                  <a:pt x="1143000" y="275930"/>
                  <a:pt x="1063330" y="355600"/>
                  <a:pt x="9652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46" name="Text 43"/>
          <p:cNvSpPr/>
          <p:nvPr/>
        </p:nvSpPr>
        <p:spPr>
          <a:xfrm>
            <a:off x="5049970" y="9677400"/>
            <a:ext cx="12319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إنشاء محتوى</a:t>
            </a:r>
            <a:endParaRPr lang="en-US" sz="1600" dirty="0"/>
          </a:p>
        </p:txBody>
      </p:sp>
      <p:sp>
        <p:nvSpPr>
          <p:cNvPr id="47" name="Shape 44"/>
          <p:cNvSpPr/>
          <p:nvPr/>
        </p:nvSpPr>
        <p:spPr>
          <a:xfrm>
            <a:off x="3647414" y="9677400"/>
            <a:ext cx="1295400" cy="355600"/>
          </a:xfrm>
          <a:custGeom>
            <a:avLst/>
            <a:gdLst/>
            <a:ahLst/>
            <a:cxnLst/>
            <a:rect l="l" t="t" r="r" b="b"/>
            <a:pathLst>
              <a:path w="1295400" h="355600">
                <a:moveTo>
                  <a:pt x="177800" y="0"/>
                </a:moveTo>
                <a:lnTo>
                  <a:pt x="1117600" y="0"/>
                </a:lnTo>
                <a:cubicBezTo>
                  <a:pt x="1215730" y="0"/>
                  <a:pt x="1295400" y="79670"/>
                  <a:pt x="1295400" y="177800"/>
                </a:cubicBezTo>
                <a:lnTo>
                  <a:pt x="1295400" y="177800"/>
                </a:lnTo>
                <a:cubicBezTo>
                  <a:pt x="1295400" y="275930"/>
                  <a:pt x="1215730" y="355600"/>
                  <a:pt x="11176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48" name="Text 45"/>
          <p:cNvSpPr/>
          <p:nvPr/>
        </p:nvSpPr>
        <p:spPr>
          <a:xfrm>
            <a:off x="3647414" y="9677400"/>
            <a:ext cx="13843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تقديم اقتراحات</a:t>
            </a:r>
            <a:endParaRPr lang="en-US" sz="1600" dirty="0"/>
          </a:p>
        </p:txBody>
      </p:sp>
      <p:sp>
        <p:nvSpPr>
          <p:cNvPr id="49" name="Shape 46"/>
          <p:cNvSpPr/>
          <p:nvPr/>
        </p:nvSpPr>
        <p:spPr>
          <a:xfrm>
            <a:off x="1884693" y="9677400"/>
            <a:ext cx="1663700" cy="355600"/>
          </a:xfrm>
          <a:custGeom>
            <a:avLst/>
            <a:gdLst/>
            <a:ahLst/>
            <a:cxnLst/>
            <a:rect l="l" t="t" r="r" b="b"/>
            <a:pathLst>
              <a:path w="1663700" h="355600">
                <a:moveTo>
                  <a:pt x="177800" y="0"/>
                </a:moveTo>
                <a:lnTo>
                  <a:pt x="1485900" y="0"/>
                </a:lnTo>
                <a:cubicBezTo>
                  <a:pt x="1584030" y="0"/>
                  <a:pt x="1663700" y="79670"/>
                  <a:pt x="1663700" y="177800"/>
                </a:cubicBezTo>
                <a:lnTo>
                  <a:pt x="1663700" y="177800"/>
                </a:lnTo>
                <a:cubicBezTo>
                  <a:pt x="1663700" y="275930"/>
                  <a:pt x="1584030" y="355600"/>
                  <a:pt x="14859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50" name="Text 47"/>
          <p:cNvSpPr/>
          <p:nvPr/>
        </p:nvSpPr>
        <p:spPr>
          <a:xfrm>
            <a:off x="1884693" y="9677400"/>
            <a:ext cx="17526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المشاركة في الحملات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2C5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www.hummz.com/b3e66d2a2782774ad1f40df0a007e1b9f2de9f73.png"/>
          <p:cNvPicPr>
            <a:picLocks noChangeAspect="1"/>
          </p:cNvPicPr>
          <p:nvPr/>
        </p:nvPicPr>
        <p:blipFill>
          <a:blip r:embed="rId3">
            <a:alphaModFix amt="25000"/>
          </a:blip>
          <a:srcRect l="231" r="231"/>
          <a:stretch/>
        </p:blipFill>
        <p:spPr>
          <a:xfrm>
            <a:off x="0" y="0"/>
            <a:ext cx="16256000" cy="9144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0" y="0"/>
                </a:moveTo>
                <a:lnTo>
                  <a:pt x="16256000" y="0"/>
                </a:lnTo>
                <a:lnTo>
                  <a:pt x="16256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C5F5D">
                  <a:alpha val="95000"/>
                </a:srgbClr>
              </a:gs>
              <a:gs pos="50000">
                <a:srgbClr val="A98C6A">
                  <a:alpha val="90000"/>
                </a:srgbClr>
              </a:gs>
              <a:gs pos="100000">
                <a:srgbClr val="D4A574">
                  <a:alpha val="80000"/>
                </a:srgbClr>
              </a:gs>
            </a:gsLst>
            <a:lin ang="2700000" scaled="1"/>
          </a:gradFill>
          <a:ln/>
        </p:spPr>
      </p:sp>
      <p:sp>
        <p:nvSpPr>
          <p:cNvPr id="4" name="Shape 1"/>
          <p:cNvSpPr/>
          <p:nvPr/>
        </p:nvSpPr>
        <p:spPr>
          <a:xfrm>
            <a:off x="6997039" y="2065337"/>
            <a:ext cx="2260600" cy="838200"/>
          </a:xfrm>
          <a:custGeom>
            <a:avLst/>
            <a:gdLst/>
            <a:ahLst/>
            <a:cxnLst/>
            <a:rect l="l" t="t" r="r" b="b"/>
            <a:pathLst>
              <a:path w="2260600" h="838200">
                <a:moveTo>
                  <a:pt x="419100" y="0"/>
                </a:moveTo>
                <a:lnTo>
                  <a:pt x="1841500" y="0"/>
                </a:lnTo>
                <a:cubicBezTo>
                  <a:pt x="2072808" y="0"/>
                  <a:pt x="2260600" y="187792"/>
                  <a:pt x="2260600" y="419100"/>
                </a:cubicBezTo>
                <a:lnTo>
                  <a:pt x="2260600" y="419100"/>
                </a:lnTo>
                <a:cubicBezTo>
                  <a:pt x="2260600" y="650408"/>
                  <a:pt x="2072808" y="838200"/>
                  <a:pt x="1841500" y="838200"/>
                </a:cubicBezTo>
                <a:lnTo>
                  <a:pt x="419100" y="838200"/>
                </a:lnTo>
                <a:cubicBezTo>
                  <a:pt x="187792" y="838200"/>
                  <a:pt x="0" y="650408"/>
                  <a:pt x="0" y="419100"/>
                </a:cubicBezTo>
                <a:lnTo>
                  <a:pt x="0" y="419100"/>
                </a:lnTo>
                <a:cubicBezTo>
                  <a:pt x="0" y="187792"/>
                  <a:pt x="187792" y="0"/>
                  <a:pt x="419100" y="0"/>
                </a:cubicBezTo>
                <a:close/>
              </a:path>
            </a:pathLst>
          </a:custGeom>
          <a:solidFill>
            <a:srgbClr val="D4A574">
              <a:alpha val="20000"/>
            </a:srgbClr>
          </a:solidFill>
          <a:ln w="25400">
            <a:solidFill>
              <a:srgbClr val="D4A574">
                <a:alpha val="50196"/>
              </a:srgbClr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339939" y="2281238"/>
            <a:ext cx="15748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kern="0" spc="120" dirty="0">
                <a:solidFill>
                  <a:srgbClr val="D4A57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المحور الرابع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5390092" y="3322638"/>
            <a:ext cx="547370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7200" b="1" dirty="0">
                <a:solidFill>
                  <a:srgbClr val="F8F6F2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قنوات الاتصال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7200" b="1" dirty="0">
                <a:solidFill>
                  <a:srgbClr val="F8F6F2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والتفاعل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7112000" y="6015038"/>
            <a:ext cx="2032000" cy="50800"/>
          </a:xfrm>
          <a:custGeom>
            <a:avLst/>
            <a:gdLst/>
            <a:ahLst/>
            <a:cxnLst/>
            <a:rect l="l" t="t" r="r" b="b"/>
            <a:pathLst>
              <a:path w="2032000" h="50800">
                <a:moveTo>
                  <a:pt x="0" y="0"/>
                </a:moveTo>
                <a:lnTo>
                  <a:pt x="2032000" y="0"/>
                </a:lnTo>
                <a:lnTo>
                  <a:pt x="20320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8" name="Text 5"/>
          <p:cNvSpPr/>
          <p:nvPr/>
        </p:nvSpPr>
        <p:spPr>
          <a:xfrm>
            <a:off x="5004065" y="6472238"/>
            <a:ext cx="6248400" cy="622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3000" dirty="0">
                <a:solidFill>
                  <a:srgbClr val="F8F6F2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القنوات الفعالة للوصول إلى أصحاب المصلحة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8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4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80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 4: CHANNELS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544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2C5F5D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قنوات الاتصال الداخلية والخارجية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14528800" y="16764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5" name="Shape 3"/>
          <p:cNvSpPr/>
          <p:nvPr/>
        </p:nvSpPr>
        <p:spPr>
          <a:xfrm>
            <a:off x="8255000" y="1930400"/>
            <a:ext cx="7467600" cy="6248400"/>
          </a:xfrm>
          <a:custGeom>
            <a:avLst/>
            <a:gdLst/>
            <a:ahLst/>
            <a:cxnLst/>
            <a:rect l="l" t="t" r="r" b="b"/>
            <a:pathLst>
              <a:path w="7467600" h="6248400">
                <a:moveTo>
                  <a:pt x="152398" y="0"/>
                </a:moveTo>
                <a:lnTo>
                  <a:pt x="7416800" y="0"/>
                </a:lnTo>
                <a:cubicBezTo>
                  <a:pt x="7444856" y="0"/>
                  <a:pt x="7467600" y="22744"/>
                  <a:pt x="7467600" y="50800"/>
                </a:cubicBezTo>
                <a:lnTo>
                  <a:pt x="7467600" y="6197600"/>
                </a:lnTo>
                <a:cubicBezTo>
                  <a:pt x="7467600" y="6225656"/>
                  <a:pt x="7444856" y="6248400"/>
                  <a:pt x="7416800" y="6248400"/>
                </a:cubicBezTo>
                <a:lnTo>
                  <a:pt x="152398" y="6248400"/>
                </a:lnTo>
                <a:cubicBezTo>
                  <a:pt x="68231" y="6248400"/>
                  <a:pt x="0" y="6180169"/>
                  <a:pt x="0" y="6096002"/>
                </a:cubicBezTo>
                <a:lnTo>
                  <a:pt x="0" y="152398"/>
                </a:lnTo>
                <a:cubicBezTo>
                  <a:pt x="0" y="68287"/>
                  <a:pt x="68287" y="0"/>
                  <a:pt x="152398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15722600" y="1930400"/>
            <a:ext cx="50800" cy="6248400"/>
          </a:xfrm>
          <a:custGeom>
            <a:avLst/>
            <a:gdLst/>
            <a:ahLst/>
            <a:cxnLst/>
            <a:rect l="l" t="t" r="r" b="b"/>
            <a:pathLst>
              <a:path w="50800" h="62484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6197600"/>
                </a:lnTo>
                <a:cubicBezTo>
                  <a:pt x="50800" y="6225637"/>
                  <a:pt x="28037" y="6248400"/>
                  <a:pt x="0" y="6248400"/>
                </a:cubicBezTo>
                <a:lnTo>
                  <a:pt x="0" y="6248400"/>
                </a:lnTo>
                <a:lnTo>
                  <a:pt x="0" y="0"/>
                </a:ln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7" name="Shape 5"/>
          <p:cNvSpPr/>
          <p:nvPr/>
        </p:nvSpPr>
        <p:spPr>
          <a:xfrm>
            <a:off x="14630400" y="21844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8" name="Shape 6"/>
          <p:cNvSpPr/>
          <p:nvPr/>
        </p:nvSpPr>
        <p:spPr>
          <a:xfrm>
            <a:off x="14897100" y="2400300"/>
            <a:ext cx="285750" cy="381000"/>
          </a:xfrm>
          <a:custGeom>
            <a:avLst/>
            <a:gdLst/>
            <a:ahLst/>
            <a:cxnLst/>
            <a:rect l="l" t="t" r="r" b="b"/>
            <a:pathLst>
              <a:path w="285750" h="381000">
                <a:moveTo>
                  <a:pt x="47625" y="0"/>
                </a:moveTo>
                <a:cubicBezTo>
                  <a:pt x="21357" y="0"/>
                  <a:pt x="0" y="21357"/>
                  <a:pt x="0" y="47625"/>
                </a:cubicBezTo>
                <a:lnTo>
                  <a:pt x="0" y="333375"/>
                </a:lnTo>
                <a:cubicBezTo>
                  <a:pt x="0" y="359643"/>
                  <a:pt x="21357" y="381000"/>
                  <a:pt x="47625" y="381000"/>
                </a:cubicBezTo>
                <a:lnTo>
                  <a:pt x="238125" y="381000"/>
                </a:lnTo>
                <a:cubicBezTo>
                  <a:pt x="264393" y="381000"/>
                  <a:pt x="285750" y="359643"/>
                  <a:pt x="285750" y="333375"/>
                </a:cubicBezTo>
                <a:lnTo>
                  <a:pt x="285750" y="47625"/>
                </a:lnTo>
                <a:cubicBezTo>
                  <a:pt x="285750" y="21357"/>
                  <a:pt x="264393" y="0"/>
                  <a:pt x="238125" y="0"/>
                </a:cubicBezTo>
                <a:lnTo>
                  <a:pt x="47625" y="0"/>
                </a:lnTo>
                <a:close/>
                <a:moveTo>
                  <a:pt x="130969" y="261938"/>
                </a:moveTo>
                <a:lnTo>
                  <a:pt x="154781" y="261938"/>
                </a:lnTo>
                <a:cubicBezTo>
                  <a:pt x="167953" y="261938"/>
                  <a:pt x="178594" y="272579"/>
                  <a:pt x="178594" y="285750"/>
                </a:cubicBezTo>
                <a:lnTo>
                  <a:pt x="178594" y="345281"/>
                </a:lnTo>
                <a:lnTo>
                  <a:pt x="107156" y="345281"/>
                </a:lnTo>
                <a:lnTo>
                  <a:pt x="107156" y="285750"/>
                </a:lnTo>
                <a:cubicBezTo>
                  <a:pt x="107156" y="272579"/>
                  <a:pt x="117797" y="261938"/>
                  <a:pt x="130969" y="261938"/>
                </a:cubicBezTo>
                <a:close/>
                <a:moveTo>
                  <a:pt x="71438" y="83344"/>
                </a:moveTo>
                <a:cubicBezTo>
                  <a:pt x="71438" y="76795"/>
                  <a:pt x="76795" y="71438"/>
                  <a:pt x="83344" y="71438"/>
                </a:cubicBezTo>
                <a:lnTo>
                  <a:pt x="107156" y="71438"/>
                </a:lnTo>
                <a:cubicBezTo>
                  <a:pt x="113705" y="71438"/>
                  <a:pt x="119063" y="76795"/>
                  <a:pt x="119063" y="83344"/>
                </a:cubicBezTo>
                <a:lnTo>
                  <a:pt x="119063" y="107156"/>
                </a:lnTo>
                <a:cubicBezTo>
                  <a:pt x="119063" y="113705"/>
                  <a:pt x="113705" y="119063"/>
                  <a:pt x="107156" y="119063"/>
                </a:cubicBezTo>
                <a:lnTo>
                  <a:pt x="83344" y="119063"/>
                </a:lnTo>
                <a:cubicBezTo>
                  <a:pt x="76795" y="119063"/>
                  <a:pt x="71438" y="113705"/>
                  <a:pt x="71438" y="107156"/>
                </a:cubicBezTo>
                <a:lnTo>
                  <a:pt x="71438" y="83344"/>
                </a:lnTo>
                <a:close/>
                <a:moveTo>
                  <a:pt x="178594" y="71438"/>
                </a:moveTo>
                <a:lnTo>
                  <a:pt x="202406" y="71438"/>
                </a:lnTo>
                <a:cubicBezTo>
                  <a:pt x="208955" y="71438"/>
                  <a:pt x="214313" y="76795"/>
                  <a:pt x="214313" y="83344"/>
                </a:cubicBezTo>
                <a:lnTo>
                  <a:pt x="214313" y="107156"/>
                </a:lnTo>
                <a:cubicBezTo>
                  <a:pt x="214313" y="113705"/>
                  <a:pt x="208955" y="119063"/>
                  <a:pt x="202406" y="119063"/>
                </a:cubicBezTo>
                <a:lnTo>
                  <a:pt x="178594" y="119063"/>
                </a:lnTo>
                <a:cubicBezTo>
                  <a:pt x="172045" y="119063"/>
                  <a:pt x="166688" y="113705"/>
                  <a:pt x="166688" y="107156"/>
                </a:cubicBezTo>
                <a:lnTo>
                  <a:pt x="166688" y="83344"/>
                </a:lnTo>
                <a:cubicBezTo>
                  <a:pt x="166688" y="76795"/>
                  <a:pt x="172045" y="71438"/>
                  <a:pt x="178594" y="71438"/>
                </a:cubicBezTo>
                <a:close/>
                <a:moveTo>
                  <a:pt x="71438" y="178594"/>
                </a:moveTo>
                <a:cubicBezTo>
                  <a:pt x="71438" y="172045"/>
                  <a:pt x="76795" y="166688"/>
                  <a:pt x="83344" y="166688"/>
                </a:cubicBezTo>
                <a:lnTo>
                  <a:pt x="107156" y="166688"/>
                </a:lnTo>
                <a:cubicBezTo>
                  <a:pt x="113705" y="166688"/>
                  <a:pt x="119063" y="172045"/>
                  <a:pt x="119063" y="178594"/>
                </a:cubicBezTo>
                <a:lnTo>
                  <a:pt x="119063" y="202406"/>
                </a:lnTo>
                <a:cubicBezTo>
                  <a:pt x="119063" y="208955"/>
                  <a:pt x="113705" y="214313"/>
                  <a:pt x="107156" y="214313"/>
                </a:cubicBezTo>
                <a:lnTo>
                  <a:pt x="83344" y="214313"/>
                </a:lnTo>
                <a:cubicBezTo>
                  <a:pt x="76795" y="214313"/>
                  <a:pt x="71438" y="208955"/>
                  <a:pt x="71438" y="202406"/>
                </a:cubicBezTo>
                <a:lnTo>
                  <a:pt x="71438" y="178594"/>
                </a:lnTo>
                <a:close/>
                <a:moveTo>
                  <a:pt x="178594" y="166688"/>
                </a:moveTo>
                <a:lnTo>
                  <a:pt x="202406" y="166688"/>
                </a:lnTo>
                <a:cubicBezTo>
                  <a:pt x="208955" y="166688"/>
                  <a:pt x="214313" y="172045"/>
                  <a:pt x="214313" y="178594"/>
                </a:cubicBezTo>
                <a:lnTo>
                  <a:pt x="214313" y="202406"/>
                </a:lnTo>
                <a:cubicBezTo>
                  <a:pt x="214313" y="208955"/>
                  <a:pt x="208955" y="214313"/>
                  <a:pt x="202406" y="214313"/>
                </a:cubicBezTo>
                <a:lnTo>
                  <a:pt x="178594" y="214313"/>
                </a:lnTo>
                <a:cubicBezTo>
                  <a:pt x="172045" y="214313"/>
                  <a:pt x="166688" y="208955"/>
                  <a:pt x="166688" y="202406"/>
                </a:cubicBezTo>
                <a:lnTo>
                  <a:pt x="166688" y="178594"/>
                </a:lnTo>
                <a:cubicBezTo>
                  <a:pt x="166688" y="172045"/>
                  <a:pt x="172045" y="166688"/>
                  <a:pt x="178594" y="166688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9" name="Text 7"/>
          <p:cNvSpPr/>
          <p:nvPr/>
        </p:nvSpPr>
        <p:spPr>
          <a:xfrm>
            <a:off x="12021344" y="2362200"/>
            <a:ext cx="25908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القنوات الداخلية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8509000" y="3200400"/>
            <a:ext cx="6934200" cy="1066800"/>
          </a:xfrm>
          <a:custGeom>
            <a:avLst/>
            <a:gdLst/>
            <a:ahLst/>
            <a:cxnLst/>
            <a:rect l="l" t="t" r="r" b="b"/>
            <a:pathLst>
              <a:path w="6934200" h="1066800">
                <a:moveTo>
                  <a:pt x="101602" y="0"/>
                </a:moveTo>
                <a:lnTo>
                  <a:pt x="6832598" y="0"/>
                </a:lnTo>
                <a:cubicBezTo>
                  <a:pt x="6888711" y="0"/>
                  <a:pt x="6934200" y="45489"/>
                  <a:pt x="6934200" y="101602"/>
                </a:cubicBezTo>
                <a:lnTo>
                  <a:pt x="6934200" y="965198"/>
                </a:lnTo>
                <a:cubicBezTo>
                  <a:pt x="6934200" y="1021311"/>
                  <a:pt x="6888711" y="1066800"/>
                  <a:pt x="6832598" y="1066800"/>
                </a:cubicBezTo>
                <a:lnTo>
                  <a:pt x="101602" y="1066800"/>
                </a:lnTo>
                <a:cubicBezTo>
                  <a:pt x="45489" y="1066800"/>
                  <a:pt x="0" y="1021311"/>
                  <a:pt x="0" y="9651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2C5F5D">
              <a:alpha val="10196"/>
            </a:srgbClr>
          </a:solidFill>
          <a:ln/>
        </p:spPr>
      </p:sp>
      <p:sp>
        <p:nvSpPr>
          <p:cNvPr id="11" name="Shape 9"/>
          <p:cNvSpPr/>
          <p:nvPr/>
        </p:nvSpPr>
        <p:spPr>
          <a:xfrm>
            <a:off x="15005050" y="34036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0" y="206375"/>
                </a:moveTo>
                <a:lnTo>
                  <a:pt x="0" y="59531"/>
                </a:lnTo>
                <a:cubicBezTo>
                  <a:pt x="0" y="52933"/>
                  <a:pt x="5308" y="47625"/>
                  <a:pt x="11906" y="47625"/>
                </a:cubicBezTo>
                <a:cubicBezTo>
                  <a:pt x="18504" y="47625"/>
                  <a:pt x="23812" y="52933"/>
                  <a:pt x="23812" y="59531"/>
                </a:cubicBezTo>
                <a:lnTo>
                  <a:pt x="23812" y="202406"/>
                </a:lnTo>
                <a:cubicBezTo>
                  <a:pt x="23812" y="209004"/>
                  <a:pt x="29121" y="214313"/>
                  <a:pt x="35719" y="214313"/>
                </a:cubicBezTo>
                <a:cubicBezTo>
                  <a:pt x="42317" y="214313"/>
                  <a:pt x="47625" y="209004"/>
                  <a:pt x="47625" y="202406"/>
                </a:cubicBezTo>
                <a:lnTo>
                  <a:pt x="47625" y="47625"/>
                </a:lnTo>
                <a:cubicBezTo>
                  <a:pt x="47625" y="30113"/>
                  <a:pt x="61863" y="15875"/>
                  <a:pt x="79375" y="15875"/>
                </a:cubicBezTo>
                <a:lnTo>
                  <a:pt x="222250" y="15875"/>
                </a:lnTo>
                <a:cubicBezTo>
                  <a:pt x="239762" y="15875"/>
                  <a:pt x="254000" y="30113"/>
                  <a:pt x="254000" y="47625"/>
                </a:cubicBezTo>
                <a:lnTo>
                  <a:pt x="254000" y="206375"/>
                </a:lnTo>
                <a:cubicBezTo>
                  <a:pt x="254000" y="223887"/>
                  <a:pt x="239762" y="238125"/>
                  <a:pt x="222250" y="238125"/>
                </a:cubicBezTo>
                <a:lnTo>
                  <a:pt x="31750" y="238125"/>
                </a:lnTo>
                <a:cubicBezTo>
                  <a:pt x="14238" y="238125"/>
                  <a:pt x="0" y="223887"/>
                  <a:pt x="0" y="206375"/>
                </a:cubicBezTo>
                <a:close/>
                <a:moveTo>
                  <a:pt x="79375" y="63500"/>
                </a:moveTo>
                <a:lnTo>
                  <a:pt x="79375" y="95250"/>
                </a:lnTo>
                <a:cubicBezTo>
                  <a:pt x="79375" y="104031"/>
                  <a:pt x="86469" y="111125"/>
                  <a:pt x="95250" y="111125"/>
                </a:cubicBezTo>
                <a:lnTo>
                  <a:pt x="127000" y="111125"/>
                </a:lnTo>
                <a:cubicBezTo>
                  <a:pt x="135781" y="111125"/>
                  <a:pt x="142875" y="104031"/>
                  <a:pt x="142875" y="95250"/>
                </a:cubicBezTo>
                <a:lnTo>
                  <a:pt x="142875" y="63500"/>
                </a:lnTo>
                <a:cubicBezTo>
                  <a:pt x="142875" y="54719"/>
                  <a:pt x="135781" y="47625"/>
                  <a:pt x="127000" y="47625"/>
                </a:cubicBezTo>
                <a:lnTo>
                  <a:pt x="95250" y="47625"/>
                </a:lnTo>
                <a:cubicBezTo>
                  <a:pt x="86469" y="47625"/>
                  <a:pt x="79375" y="54719"/>
                  <a:pt x="79375" y="63500"/>
                </a:cubicBezTo>
                <a:close/>
                <a:moveTo>
                  <a:pt x="91281" y="182563"/>
                </a:moveTo>
                <a:cubicBezTo>
                  <a:pt x="84683" y="182563"/>
                  <a:pt x="79375" y="187871"/>
                  <a:pt x="79375" y="194469"/>
                </a:cubicBezTo>
                <a:cubicBezTo>
                  <a:pt x="79375" y="201067"/>
                  <a:pt x="84683" y="206375"/>
                  <a:pt x="91281" y="206375"/>
                </a:cubicBezTo>
                <a:lnTo>
                  <a:pt x="210344" y="206375"/>
                </a:lnTo>
                <a:cubicBezTo>
                  <a:pt x="216942" y="206375"/>
                  <a:pt x="222250" y="201067"/>
                  <a:pt x="222250" y="194469"/>
                </a:cubicBezTo>
                <a:cubicBezTo>
                  <a:pt x="222250" y="187871"/>
                  <a:pt x="216942" y="182563"/>
                  <a:pt x="210344" y="182563"/>
                </a:cubicBezTo>
                <a:lnTo>
                  <a:pt x="91281" y="182563"/>
                </a:lnTo>
                <a:close/>
                <a:moveTo>
                  <a:pt x="79375" y="146844"/>
                </a:moveTo>
                <a:cubicBezTo>
                  <a:pt x="79375" y="153442"/>
                  <a:pt x="84683" y="158750"/>
                  <a:pt x="91281" y="158750"/>
                </a:cubicBezTo>
                <a:lnTo>
                  <a:pt x="210344" y="158750"/>
                </a:lnTo>
                <a:cubicBezTo>
                  <a:pt x="216942" y="158750"/>
                  <a:pt x="222250" y="153442"/>
                  <a:pt x="222250" y="146844"/>
                </a:cubicBezTo>
                <a:cubicBezTo>
                  <a:pt x="222250" y="140246"/>
                  <a:pt x="216942" y="134938"/>
                  <a:pt x="210344" y="134938"/>
                </a:cubicBezTo>
                <a:lnTo>
                  <a:pt x="91281" y="134938"/>
                </a:lnTo>
                <a:cubicBezTo>
                  <a:pt x="84683" y="134938"/>
                  <a:pt x="79375" y="140246"/>
                  <a:pt x="79375" y="146844"/>
                </a:cubicBezTo>
                <a:close/>
                <a:moveTo>
                  <a:pt x="178594" y="87313"/>
                </a:moveTo>
                <a:cubicBezTo>
                  <a:pt x="171996" y="87313"/>
                  <a:pt x="166688" y="92621"/>
                  <a:pt x="166688" y="99219"/>
                </a:cubicBezTo>
                <a:cubicBezTo>
                  <a:pt x="166688" y="105817"/>
                  <a:pt x="171996" y="111125"/>
                  <a:pt x="178594" y="111125"/>
                </a:cubicBezTo>
                <a:lnTo>
                  <a:pt x="210344" y="111125"/>
                </a:lnTo>
                <a:cubicBezTo>
                  <a:pt x="216942" y="111125"/>
                  <a:pt x="222250" y="105817"/>
                  <a:pt x="222250" y="99219"/>
                </a:cubicBezTo>
                <a:cubicBezTo>
                  <a:pt x="222250" y="92621"/>
                  <a:pt x="216942" y="87313"/>
                  <a:pt x="210344" y="87313"/>
                </a:cubicBezTo>
                <a:lnTo>
                  <a:pt x="178594" y="87313"/>
                </a:ln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12" name="Text 10"/>
          <p:cNvSpPr/>
          <p:nvPr/>
        </p:nvSpPr>
        <p:spPr>
          <a:xfrm>
            <a:off x="13327261" y="3352800"/>
            <a:ext cx="1612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مجلات الموظفين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8661400" y="3810000"/>
            <a:ext cx="6731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نشر أخبار المسؤولية الاجتماعية وقصص النجاح للموظفين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8509000" y="4419600"/>
            <a:ext cx="6934200" cy="1066800"/>
          </a:xfrm>
          <a:custGeom>
            <a:avLst/>
            <a:gdLst/>
            <a:ahLst/>
            <a:cxnLst/>
            <a:rect l="l" t="t" r="r" b="b"/>
            <a:pathLst>
              <a:path w="6934200" h="1066800">
                <a:moveTo>
                  <a:pt x="101602" y="0"/>
                </a:moveTo>
                <a:lnTo>
                  <a:pt x="6832598" y="0"/>
                </a:lnTo>
                <a:cubicBezTo>
                  <a:pt x="6888711" y="0"/>
                  <a:pt x="6934200" y="45489"/>
                  <a:pt x="6934200" y="101602"/>
                </a:cubicBezTo>
                <a:lnTo>
                  <a:pt x="6934200" y="965198"/>
                </a:lnTo>
                <a:cubicBezTo>
                  <a:pt x="6934200" y="1021311"/>
                  <a:pt x="6888711" y="1066800"/>
                  <a:pt x="6832598" y="1066800"/>
                </a:cubicBezTo>
                <a:lnTo>
                  <a:pt x="101602" y="1066800"/>
                </a:lnTo>
                <a:cubicBezTo>
                  <a:pt x="45489" y="1066800"/>
                  <a:pt x="0" y="1021311"/>
                  <a:pt x="0" y="9651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2C5F5D">
              <a:alpha val="10196"/>
            </a:srgbClr>
          </a:solidFill>
          <a:ln/>
        </p:spPr>
      </p:sp>
      <p:sp>
        <p:nvSpPr>
          <p:cNvPr id="15" name="Shape 13"/>
          <p:cNvSpPr/>
          <p:nvPr/>
        </p:nvSpPr>
        <p:spPr>
          <a:xfrm>
            <a:off x="14989175" y="4622800"/>
            <a:ext cx="285750" cy="254000"/>
          </a:xfrm>
          <a:custGeom>
            <a:avLst/>
            <a:gdLst/>
            <a:ahLst/>
            <a:cxnLst/>
            <a:rect l="l" t="t" r="r" b="b"/>
            <a:pathLst>
              <a:path w="285750" h="254000">
                <a:moveTo>
                  <a:pt x="123031" y="43656"/>
                </a:moveTo>
                <a:lnTo>
                  <a:pt x="162719" y="43656"/>
                </a:lnTo>
                <a:lnTo>
                  <a:pt x="162719" y="67469"/>
                </a:lnTo>
                <a:lnTo>
                  <a:pt x="123031" y="67469"/>
                </a:lnTo>
                <a:lnTo>
                  <a:pt x="123031" y="43656"/>
                </a:lnTo>
                <a:close/>
                <a:moveTo>
                  <a:pt x="119063" y="15875"/>
                </a:moveTo>
                <a:cubicBezTo>
                  <a:pt x="105916" y="15875"/>
                  <a:pt x="95250" y="26541"/>
                  <a:pt x="95250" y="39688"/>
                </a:cubicBezTo>
                <a:lnTo>
                  <a:pt x="95250" y="71438"/>
                </a:lnTo>
                <a:cubicBezTo>
                  <a:pt x="95250" y="84584"/>
                  <a:pt x="105916" y="95250"/>
                  <a:pt x="119063" y="95250"/>
                </a:cubicBezTo>
                <a:lnTo>
                  <a:pt x="127000" y="95250"/>
                </a:lnTo>
                <a:lnTo>
                  <a:pt x="127000" y="111125"/>
                </a:lnTo>
                <a:lnTo>
                  <a:pt x="15875" y="111125"/>
                </a:lnTo>
                <a:cubicBezTo>
                  <a:pt x="7094" y="111125"/>
                  <a:pt x="0" y="118219"/>
                  <a:pt x="0" y="127000"/>
                </a:cubicBezTo>
                <a:cubicBezTo>
                  <a:pt x="0" y="135781"/>
                  <a:pt x="7094" y="142875"/>
                  <a:pt x="15875" y="142875"/>
                </a:cubicBezTo>
                <a:lnTo>
                  <a:pt x="63500" y="142875"/>
                </a:lnTo>
                <a:lnTo>
                  <a:pt x="63500" y="158750"/>
                </a:lnTo>
                <a:lnTo>
                  <a:pt x="55563" y="158750"/>
                </a:lnTo>
                <a:cubicBezTo>
                  <a:pt x="42416" y="158750"/>
                  <a:pt x="31750" y="169416"/>
                  <a:pt x="31750" y="182563"/>
                </a:cubicBezTo>
                <a:lnTo>
                  <a:pt x="31750" y="214313"/>
                </a:lnTo>
                <a:cubicBezTo>
                  <a:pt x="31750" y="227459"/>
                  <a:pt x="42416" y="238125"/>
                  <a:pt x="55563" y="238125"/>
                </a:cubicBezTo>
                <a:lnTo>
                  <a:pt x="103188" y="238125"/>
                </a:lnTo>
                <a:cubicBezTo>
                  <a:pt x="116334" y="238125"/>
                  <a:pt x="127000" y="227459"/>
                  <a:pt x="127000" y="214313"/>
                </a:cubicBezTo>
                <a:lnTo>
                  <a:pt x="127000" y="182563"/>
                </a:lnTo>
                <a:cubicBezTo>
                  <a:pt x="127000" y="169416"/>
                  <a:pt x="116334" y="158750"/>
                  <a:pt x="103188" y="158750"/>
                </a:cubicBezTo>
                <a:lnTo>
                  <a:pt x="95250" y="158750"/>
                </a:lnTo>
                <a:lnTo>
                  <a:pt x="95250" y="142875"/>
                </a:lnTo>
                <a:lnTo>
                  <a:pt x="190500" y="142875"/>
                </a:lnTo>
                <a:lnTo>
                  <a:pt x="190500" y="158750"/>
                </a:lnTo>
                <a:lnTo>
                  <a:pt x="182563" y="158750"/>
                </a:lnTo>
                <a:cubicBezTo>
                  <a:pt x="169416" y="158750"/>
                  <a:pt x="158750" y="169416"/>
                  <a:pt x="158750" y="182563"/>
                </a:cubicBezTo>
                <a:lnTo>
                  <a:pt x="158750" y="214313"/>
                </a:lnTo>
                <a:cubicBezTo>
                  <a:pt x="158750" y="227459"/>
                  <a:pt x="169416" y="238125"/>
                  <a:pt x="182563" y="238125"/>
                </a:cubicBezTo>
                <a:lnTo>
                  <a:pt x="230188" y="238125"/>
                </a:lnTo>
                <a:cubicBezTo>
                  <a:pt x="243334" y="238125"/>
                  <a:pt x="254000" y="227459"/>
                  <a:pt x="254000" y="214313"/>
                </a:cubicBezTo>
                <a:lnTo>
                  <a:pt x="254000" y="182563"/>
                </a:lnTo>
                <a:cubicBezTo>
                  <a:pt x="254000" y="169416"/>
                  <a:pt x="243334" y="158750"/>
                  <a:pt x="230188" y="158750"/>
                </a:cubicBezTo>
                <a:lnTo>
                  <a:pt x="222250" y="158750"/>
                </a:lnTo>
                <a:lnTo>
                  <a:pt x="222250" y="142875"/>
                </a:lnTo>
                <a:lnTo>
                  <a:pt x="269875" y="142875"/>
                </a:lnTo>
                <a:cubicBezTo>
                  <a:pt x="278656" y="142875"/>
                  <a:pt x="285750" y="135781"/>
                  <a:pt x="285750" y="127000"/>
                </a:cubicBezTo>
                <a:cubicBezTo>
                  <a:pt x="285750" y="118219"/>
                  <a:pt x="278656" y="111125"/>
                  <a:pt x="269875" y="111125"/>
                </a:cubicBezTo>
                <a:lnTo>
                  <a:pt x="158750" y="111125"/>
                </a:lnTo>
                <a:lnTo>
                  <a:pt x="158750" y="95250"/>
                </a:lnTo>
                <a:lnTo>
                  <a:pt x="166688" y="95250"/>
                </a:lnTo>
                <a:cubicBezTo>
                  <a:pt x="179834" y="95250"/>
                  <a:pt x="190500" y="84584"/>
                  <a:pt x="190500" y="71438"/>
                </a:cubicBezTo>
                <a:lnTo>
                  <a:pt x="190500" y="39688"/>
                </a:lnTo>
                <a:cubicBezTo>
                  <a:pt x="190500" y="26541"/>
                  <a:pt x="179834" y="15875"/>
                  <a:pt x="166688" y="15875"/>
                </a:cubicBezTo>
                <a:lnTo>
                  <a:pt x="119063" y="15875"/>
                </a:lnTo>
                <a:close/>
                <a:moveTo>
                  <a:pt x="222250" y="186531"/>
                </a:moveTo>
                <a:lnTo>
                  <a:pt x="226219" y="186531"/>
                </a:lnTo>
                <a:lnTo>
                  <a:pt x="226219" y="210344"/>
                </a:lnTo>
                <a:lnTo>
                  <a:pt x="186531" y="210344"/>
                </a:lnTo>
                <a:lnTo>
                  <a:pt x="186531" y="186531"/>
                </a:lnTo>
                <a:lnTo>
                  <a:pt x="222250" y="186531"/>
                </a:lnTo>
                <a:close/>
                <a:moveTo>
                  <a:pt x="95250" y="186531"/>
                </a:moveTo>
                <a:lnTo>
                  <a:pt x="99219" y="186531"/>
                </a:lnTo>
                <a:lnTo>
                  <a:pt x="99219" y="210344"/>
                </a:lnTo>
                <a:lnTo>
                  <a:pt x="59531" y="210344"/>
                </a:lnTo>
                <a:lnTo>
                  <a:pt x="59531" y="186531"/>
                </a:lnTo>
                <a:lnTo>
                  <a:pt x="95250" y="186531"/>
                </a:ln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16" name="Text 14"/>
          <p:cNvSpPr/>
          <p:nvPr/>
        </p:nvSpPr>
        <p:spPr>
          <a:xfrm>
            <a:off x="14075106" y="4572000"/>
            <a:ext cx="863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الإنترانت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8661400" y="5029200"/>
            <a:ext cx="6731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منصة رقمية للتواصل الداخلي ومشاركة المعلومات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8509000" y="5638800"/>
            <a:ext cx="6934200" cy="1066800"/>
          </a:xfrm>
          <a:custGeom>
            <a:avLst/>
            <a:gdLst/>
            <a:ahLst/>
            <a:cxnLst/>
            <a:rect l="l" t="t" r="r" b="b"/>
            <a:pathLst>
              <a:path w="6934200" h="1066800">
                <a:moveTo>
                  <a:pt x="101602" y="0"/>
                </a:moveTo>
                <a:lnTo>
                  <a:pt x="6832598" y="0"/>
                </a:lnTo>
                <a:cubicBezTo>
                  <a:pt x="6888711" y="0"/>
                  <a:pt x="6934200" y="45489"/>
                  <a:pt x="6934200" y="101602"/>
                </a:cubicBezTo>
                <a:lnTo>
                  <a:pt x="6934200" y="965198"/>
                </a:lnTo>
                <a:cubicBezTo>
                  <a:pt x="6934200" y="1021311"/>
                  <a:pt x="6888711" y="1066800"/>
                  <a:pt x="6832598" y="1066800"/>
                </a:cubicBezTo>
                <a:lnTo>
                  <a:pt x="101602" y="1066800"/>
                </a:lnTo>
                <a:cubicBezTo>
                  <a:pt x="45489" y="1066800"/>
                  <a:pt x="0" y="1021311"/>
                  <a:pt x="0" y="9651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2C5F5D">
              <a:alpha val="10196"/>
            </a:srgbClr>
          </a:solidFill>
          <a:ln/>
        </p:spPr>
      </p:sp>
      <p:sp>
        <p:nvSpPr>
          <p:cNvPr id="19" name="Shape 17"/>
          <p:cNvSpPr/>
          <p:nvPr/>
        </p:nvSpPr>
        <p:spPr>
          <a:xfrm>
            <a:off x="15005050" y="58420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23812" y="31750"/>
                </a:moveTo>
                <a:cubicBezTo>
                  <a:pt x="10666" y="31750"/>
                  <a:pt x="0" y="42416"/>
                  <a:pt x="0" y="55563"/>
                </a:cubicBezTo>
                <a:cubicBezTo>
                  <a:pt x="0" y="63054"/>
                  <a:pt x="3522" y="70098"/>
                  <a:pt x="9525" y="74613"/>
                </a:cubicBezTo>
                <a:lnTo>
                  <a:pt x="112713" y="152003"/>
                </a:lnTo>
                <a:cubicBezTo>
                  <a:pt x="121196" y="158353"/>
                  <a:pt x="132804" y="158353"/>
                  <a:pt x="141288" y="152003"/>
                </a:cubicBezTo>
                <a:lnTo>
                  <a:pt x="244475" y="74612"/>
                </a:lnTo>
                <a:cubicBezTo>
                  <a:pt x="250478" y="70098"/>
                  <a:pt x="254000" y="63054"/>
                  <a:pt x="254000" y="55562"/>
                </a:cubicBezTo>
                <a:cubicBezTo>
                  <a:pt x="254000" y="42416"/>
                  <a:pt x="243334" y="31750"/>
                  <a:pt x="230188" y="31750"/>
                </a:cubicBezTo>
                <a:lnTo>
                  <a:pt x="23812" y="31750"/>
                </a:lnTo>
                <a:close/>
                <a:moveTo>
                  <a:pt x="0" y="97234"/>
                </a:moveTo>
                <a:lnTo>
                  <a:pt x="0" y="190500"/>
                </a:lnTo>
                <a:cubicBezTo>
                  <a:pt x="0" y="208012"/>
                  <a:pt x="14238" y="222250"/>
                  <a:pt x="31750" y="222250"/>
                </a:cubicBezTo>
                <a:lnTo>
                  <a:pt x="222250" y="222250"/>
                </a:lnTo>
                <a:cubicBezTo>
                  <a:pt x="239762" y="222250"/>
                  <a:pt x="254000" y="208012"/>
                  <a:pt x="254000" y="190500"/>
                </a:cubicBezTo>
                <a:lnTo>
                  <a:pt x="254000" y="97234"/>
                </a:lnTo>
                <a:lnTo>
                  <a:pt x="155575" y="171053"/>
                </a:lnTo>
                <a:cubicBezTo>
                  <a:pt x="138658" y="183753"/>
                  <a:pt x="115342" y="183753"/>
                  <a:pt x="98425" y="171053"/>
                </a:cubicBezTo>
                <a:lnTo>
                  <a:pt x="0" y="97234"/>
                </a:ln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20" name="Text 18"/>
          <p:cNvSpPr/>
          <p:nvPr/>
        </p:nvSpPr>
        <p:spPr>
          <a:xfrm>
            <a:off x="13273220" y="5791200"/>
            <a:ext cx="1663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النشرات الإخبارية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8661400" y="6248400"/>
            <a:ext cx="6731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تحديثات دورية حول مبادرات الاستدامة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8509000" y="6858000"/>
            <a:ext cx="6934200" cy="1066800"/>
          </a:xfrm>
          <a:custGeom>
            <a:avLst/>
            <a:gdLst/>
            <a:ahLst/>
            <a:cxnLst/>
            <a:rect l="l" t="t" r="r" b="b"/>
            <a:pathLst>
              <a:path w="6934200" h="1066800">
                <a:moveTo>
                  <a:pt x="101602" y="0"/>
                </a:moveTo>
                <a:lnTo>
                  <a:pt x="6832598" y="0"/>
                </a:lnTo>
                <a:cubicBezTo>
                  <a:pt x="6888711" y="0"/>
                  <a:pt x="6934200" y="45489"/>
                  <a:pt x="6934200" y="101602"/>
                </a:cubicBezTo>
                <a:lnTo>
                  <a:pt x="6934200" y="965198"/>
                </a:lnTo>
                <a:cubicBezTo>
                  <a:pt x="6934200" y="1021311"/>
                  <a:pt x="6888711" y="1066800"/>
                  <a:pt x="6832598" y="1066800"/>
                </a:cubicBezTo>
                <a:lnTo>
                  <a:pt x="101602" y="1066800"/>
                </a:lnTo>
                <a:cubicBezTo>
                  <a:pt x="45489" y="1066800"/>
                  <a:pt x="0" y="1021311"/>
                  <a:pt x="0" y="9651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2C5F5D">
              <a:alpha val="10196"/>
            </a:srgbClr>
          </a:solidFill>
          <a:ln/>
        </p:spPr>
      </p:sp>
      <p:sp>
        <p:nvSpPr>
          <p:cNvPr id="23" name="Shape 21"/>
          <p:cNvSpPr/>
          <p:nvPr/>
        </p:nvSpPr>
        <p:spPr>
          <a:xfrm>
            <a:off x="14973300" y="7061200"/>
            <a:ext cx="317500" cy="254000"/>
          </a:xfrm>
          <a:custGeom>
            <a:avLst/>
            <a:gdLst/>
            <a:ahLst/>
            <a:cxnLst/>
            <a:rect l="l" t="t" r="r" b="b"/>
            <a:pathLst>
              <a:path w="317500" h="254000">
                <a:moveTo>
                  <a:pt x="158750" y="7938"/>
                </a:moveTo>
                <a:cubicBezTo>
                  <a:pt x="187225" y="7938"/>
                  <a:pt x="210344" y="31056"/>
                  <a:pt x="210344" y="59531"/>
                </a:cubicBezTo>
                <a:cubicBezTo>
                  <a:pt x="210344" y="88007"/>
                  <a:pt x="187225" y="111125"/>
                  <a:pt x="158750" y="111125"/>
                </a:cubicBezTo>
                <a:cubicBezTo>
                  <a:pt x="130275" y="111125"/>
                  <a:pt x="107156" y="88007"/>
                  <a:pt x="107156" y="59531"/>
                </a:cubicBezTo>
                <a:cubicBezTo>
                  <a:pt x="107156" y="31056"/>
                  <a:pt x="130275" y="7938"/>
                  <a:pt x="158750" y="7938"/>
                </a:cubicBezTo>
                <a:close/>
                <a:moveTo>
                  <a:pt x="47625" y="43656"/>
                </a:moveTo>
                <a:cubicBezTo>
                  <a:pt x="67339" y="43656"/>
                  <a:pt x="83344" y="59661"/>
                  <a:pt x="83344" y="79375"/>
                </a:cubicBezTo>
                <a:cubicBezTo>
                  <a:pt x="83344" y="99089"/>
                  <a:pt x="67339" y="115094"/>
                  <a:pt x="47625" y="115094"/>
                </a:cubicBezTo>
                <a:cubicBezTo>
                  <a:pt x="27911" y="115094"/>
                  <a:pt x="11906" y="99089"/>
                  <a:pt x="11906" y="79375"/>
                </a:cubicBezTo>
                <a:cubicBezTo>
                  <a:pt x="11906" y="59661"/>
                  <a:pt x="27911" y="43656"/>
                  <a:pt x="47625" y="43656"/>
                </a:cubicBezTo>
                <a:close/>
                <a:moveTo>
                  <a:pt x="0" y="206375"/>
                </a:moveTo>
                <a:cubicBezTo>
                  <a:pt x="0" y="171301"/>
                  <a:pt x="28426" y="142875"/>
                  <a:pt x="63500" y="142875"/>
                </a:cubicBezTo>
                <a:cubicBezTo>
                  <a:pt x="69850" y="142875"/>
                  <a:pt x="76002" y="143818"/>
                  <a:pt x="81806" y="145554"/>
                </a:cubicBezTo>
                <a:cubicBezTo>
                  <a:pt x="65484" y="163810"/>
                  <a:pt x="55563" y="187920"/>
                  <a:pt x="55563" y="214313"/>
                </a:cubicBezTo>
                <a:lnTo>
                  <a:pt x="55563" y="222250"/>
                </a:lnTo>
                <a:cubicBezTo>
                  <a:pt x="55563" y="227905"/>
                  <a:pt x="56753" y="233263"/>
                  <a:pt x="58886" y="238125"/>
                </a:cubicBezTo>
                <a:lnTo>
                  <a:pt x="15875" y="238125"/>
                </a:lnTo>
                <a:cubicBezTo>
                  <a:pt x="7094" y="238125"/>
                  <a:pt x="0" y="231031"/>
                  <a:pt x="0" y="222250"/>
                </a:cubicBezTo>
                <a:lnTo>
                  <a:pt x="0" y="206375"/>
                </a:lnTo>
                <a:close/>
                <a:moveTo>
                  <a:pt x="258614" y="238125"/>
                </a:moveTo>
                <a:cubicBezTo>
                  <a:pt x="260747" y="233263"/>
                  <a:pt x="261937" y="227905"/>
                  <a:pt x="261937" y="222250"/>
                </a:cubicBezTo>
                <a:lnTo>
                  <a:pt x="261937" y="214313"/>
                </a:lnTo>
                <a:cubicBezTo>
                  <a:pt x="261937" y="187920"/>
                  <a:pt x="252016" y="163810"/>
                  <a:pt x="235694" y="145554"/>
                </a:cubicBezTo>
                <a:cubicBezTo>
                  <a:pt x="241498" y="143818"/>
                  <a:pt x="247650" y="142875"/>
                  <a:pt x="254000" y="142875"/>
                </a:cubicBezTo>
                <a:cubicBezTo>
                  <a:pt x="289074" y="142875"/>
                  <a:pt x="317500" y="171301"/>
                  <a:pt x="317500" y="206375"/>
                </a:cubicBezTo>
                <a:lnTo>
                  <a:pt x="317500" y="222250"/>
                </a:lnTo>
                <a:cubicBezTo>
                  <a:pt x="317500" y="231031"/>
                  <a:pt x="310406" y="238125"/>
                  <a:pt x="301625" y="238125"/>
                </a:cubicBezTo>
                <a:lnTo>
                  <a:pt x="258614" y="238125"/>
                </a:lnTo>
                <a:close/>
                <a:moveTo>
                  <a:pt x="234156" y="79375"/>
                </a:moveTo>
                <a:cubicBezTo>
                  <a:pt x="234156" y="59661"/>
                  <a:pt x="250161" y="43656"/>
                  <a:pt x="269875" y="43656"/>
                </a:cubicBezTo>
                <a:cubicBezTo>
                  <a:pt x="289589" y="43656"/>
                  <a:pt x="305594" y="59661"/>
                  <a:pt x="305594" y="79375"/>
                </a:cubicBezTo>
                <a:cubicBezTo>
                  <a:pt x="305594" y="99089"/>
                  <a:pt x="289589" y="115094"/>
                  <a:pt x="269875" y="115094"/>
                </a:cubicBezTo>
                <a:cubicBezTo>
                  <a:pt x="250161" y="115094"/>
                  <a:pt x="234156" y="99089"/>
                  <a:pt x="234156" y="79375"/>
                </a:cubicBezTo>
                <a:close/>
                <a:moveTo>
                  <a:pt x="79375" y="214313"/>
                </a:moveTo>
                <a:cubicBezTo>
                  <a:pt x="79375" y="170458"/>
                  <a:pt x="114895" y="134938"/>
                  <a:pt x="158750" y="134938"/>
                </a:cubicBezTo>
                <a:cubicBezTo>
                  <a:pt x="202605" y="134938"/>
                  <a:pt x="238125" y="170458"/>
                  <a:pt x="238125" y="214313"/>
                </a:cubicBezTo>
                <a:lnTo>
                  <a:pt x="238125" y="222250"/>
                </a:lnTo>
                <a:cubicBezTo>
                  <a:pt x="238125" y="231031"/>
                  <a:pt x="231031" y="238125"/>
                  <a:pt x="222250" y="238125"/>
                </a:cubicBezTo>
                <a:lnTo>
                  <a:pt x="95250" y="238125"/>
                </a:lnTo>
                <a:cubicBezTo>
                  <a:pt x="86469" y="238125"/>
                  <a:pt x="79375" y="231031"/>
                  <a:pt x="79375" y="222250"/>
                </a:cubicBezTo>
                <a:lnTo>
                  <a:pt x="79375" y="214313"/>
                </a:ln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24" name="Text 22"/>
          <p:cNvSpPr/>
          <p:nvPr/>
        </p:nvSpPr>
        <p:spPr>
          <a:xfrm>
            <a:off x="13136166" y="7010400"/>
            <a:ext cx="1803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الاجتماعات الدورية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8661400" y="7467600"/>
            <a:ext cx="6731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لقاءات مباشرة للنقاش والحوار مع الموظفين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508000" y="1930400"/>
            <a:ext cx="7467600" cy="6248400"/>
          </a:xfrm>
          <a:custGeom>
            <a:avLst/>
            <a:gdLst/>
            <a:ahLst/>
            <a:cxnLst/>
            <a:rect l="l" t="t" r="r" b="b"/>
            <a:pathLst>
              <a:path w="7467600" h="6248400">
                <a:moveTo>
                  <a:pt x="152398" y="0"/>
                </a:moveTo>
                <a:lnTo>
                  <a:pt x="7416800" y="0"/>
                </a:lnTo>
                <a:cubicBezTo>
                  <a:pt x="7444856" y="0"/>
                  <a:pt x="7467600" y="22744"/>
                  <a:pt x="7467600" y="50800"/>
                </a:cubicBezTo>
                <a:lnTo>
                  <a:pt x="7467600" y="6197600"/>
                </a:lnTo>
                <a:cubicBezTo>
                  <a:pt x="7467600" y="6225656"/>
                  <a:pt x="7444856" y="6248400"/>
                  <a:pt x="7416800" y="6248400"/>
                </a:cubicBezTo>
                <a:lnTo>
                  <a:pt x="152398" y="6248400"/>
                </a:lnTo>
                <a:cubicBezTo>
                  <a:pt x="68231" y="6248400"/>
                  <a:pt x="0" y="6180169"/>
                  <a:pt x="0" y="6096002"/>
                </a:cubicBezTo>
                <a:lnTo>
                  <a:pt x="0" y="152398"/>
                </a:lnTo>
                <a:cubicBezTo>
                  <a:pt x="0" y="68287"/>
                  <a:pt x="68287" y="0"/>
                  <a:pt x="152398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7" name="Shape 25"/>
          <p:cNvSpPr/>
          <p:nvPr/>
        </p:nvSpPr>
        <p:spPr>
          <a:xfrm>
            <a:off x="7975600" y="1930400"/>
            <a:ext cx="50800" cy="6248400"/>
          </a:xfrm>
          <a:custGeom>
            <a:avLst/>
            <a:gdLst/>
            <a:ahLst/>
            <a:cxnLst/>
            <a:rect l="l" t="t" r="r" b="b"/>
            <a:pathLst>
              <a:path w="50800" h="62484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6197600"/>
                </a:lnTo>
                <a:cubicBezTo>
                  <a:pt x="50800" y="6225637"/>
                  <a:pt x="28037" y="6248400"/>
                  <a:pt x="0" y="6248400"/>
                </a:cubicBezTo>
                <a:lnTo>
                  <a:pt x="0" y="6248400"/>
                </a:lnTo>
                <a:lnTo>
                  <a:pt x="0" y="0"/>
                </a:ln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28" name="Shape 26"/>
          <p:cNvSpPr/>
          <p:nvPr/>
        </p:nvSpPr>
        <p:spPr>
          <a:xfrm>
            <a:off x="6883400" y="21844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29" name="Shape 27"/>
          <p:cNvSpPr/>
          <p:nvPr/>
        </p:nvSpPr>
        <p:spPr>
          <a:xfrm>
            <a:off x="7102475" y="24003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261863" y="208359"/>
                </a:moveTo>
                <a:lnTo>
                  <a:pt x="119807" y="208359"/>
                </a:lnTo>
                <a:cubicBezTo>
                  <a:pt x="121965" y="256356"/>
                  <a:pt x="132606" y="300558"/>
                  <a:pt x="147712" y="332929"/>
                </a:cubicBezTo>
                <a:cubicBezTo>
                  <a:pt x="156195" y="351160"/>
                  <a:pt x="165348" y="364034"/>
                  <a:pt x="173831" y="371921"/>
                </a:cubicBezTo>
                <a:cubicBezTo>
                  <a:pt x="182166" y="379735"/>
                  <a:pt x="187896" y="381000"/>
                  <a:pt x="190872" y="381000"/>
                </a:cubicBezTo>
                <a:cubicBezTo>
                  <a:pt x="193849" y="381000"/>
                  <a:pt x="199579" y="379735"/>
                  <a:pt x="207913" y="371921"/>
                </a:cubicBezTo>
                <a:cubicBezTo>
                  <a:pt x="216396" y="364034"/>
                  <a:pt x="225549" y="351086"/>
                  <a:pt x="234032" y="332929"/>
                </a:cubicBezTo>
                <a:cubicBezTo>
                  <a:pt x="249138" y="300558"/>
                  <a:pt x="259779" y="256356"/>
                  <a:pt x="261937" y="208359"/>
                </a:cubicBezTo>
                <a:close/>
                <a:moveTo>
                  <a:pt x="119732" y="172641"/>
                </a:moveTo>
                <a:lnTo>
                  <a:pt x="261789" y="172641"/>
                </a:lnTo>
                <a:cubicBezTo>
                  <a:pt x="259705" y="124644"/>
                  <a:pt x="249064" y="80442"/>
                  <a:pt x="233958" y="48071"/>
                </a:cubicBezTo>
                <a:cubicBezTo>
                  <a:pt x="225475" y="29914"/>
                  <a:pt x="216322" y="16966"/>
                  <a:pt x="207838" y="9079"/>
                </a:cubicBezTo>
                <a:cubicBezTo>
                  <a:pt x="199504" y="1265"/>
                  <a:pt x="193774" y="0"/>
                  <a:pt x="190798" y="0"/>
                </a:cubicBezTo>
                <a:cubicBezTo>
                  <a:pt x="187821" y="0"/>
                  <a:pt x="182091" y="1265"/>
                  <a:pt x="173757" y="9079"/>
                </a:cubicBezTo>
                <a:cubicBezTo>
                  <a:pt x="165274" y="16966"/>
                  <a:pt x="156121" y="29914"/>
                  <a:pt x="147637" y="48071"/>
                </a:cubicBezTo>
                <a:cubicBezTo>
                  <a:pt x="132531" y="80442"/>
                  <a:pt x="121890" y="124644"/>
                  <a:pt x="119732" y="172641"/>
                </a:cubicBezTo>
                <a:close/>
                <a:moveTo>
                  <a:pt x="84013" y="172641"/>
                </a:moveTo>
                <a:cubicBezTo>
                  <a:pt x="86618" y="108942"/>
                  <a:pt x="103063" y="49783"/>
                  <a:pt x="127099" y="10939"/>
                </a:cubicBezTo>
                <a:cubicBezTo>
                  <a:pt x="58564" y="35198"/>
                  <a:pt x="8111" y="97631"/>
                  <a:pt x="1116" y="172641"/>
                </a:cubicBezTo>
                <a:lnTo>
                  <a:pt x="84013" y="172641"/>
                </a:lnTo>
                <a:close/>
                <a:moveTo>
                  <a:pt x="1116" y="208359"/>
                </a:moveTo>
                <a:cubicBezTo>
                  <a:pt x="8111" y="283369"/>
                  <a:pt x="58564" y="345802"/>
                  <a:pt x="127099" y="370061"/>
                </a:cubicBezTo>
                <a:cubicBezTo>
                  <a:pt x="103063" y="331217"/>
                  <a:pt x="86618" y="272058"/>
                  <a:pt x="84013" y="208359"/>
                </a:cubicBezTo>
                <a:lnTo>
                  <a:pt x="1116" y="208359"/>
                </a:lnTo>
                <a:close/>
                <a:moveTo>
                  <a:pt x="297582" y="208359"/>
                </a:moveTo>
                <a:cubicBezTo>
                  <a:pt x="294977" y="272058"/>
                  <a:pt x="278532" y="331217"/>
                  <a:pt x="254496" y="370061"/>
                </a:cubicBezTo>
                <a:cubicBezTo>
                  <a:pt x="323031" y="345728"/>
                  <a:pt x="373484" y="283369"/>
                  <a:pt x="380479" y="208359"/>
                </a:cubicBezTo>
                <a:lnTo>
                  <a:pt x="297582" y="208359"/>
                </a:lnTo>
                <a:close/>
                <a:moveTo>
                  <a:pt x="380479" y="172641"/>
                </a:moveTo>
                <a:cubicBezTo>
                  <a:pt x="373484" y="97631"/>
                  <a:pt x="323031" y="35198"/>
                  <a:pt x="254496" y="10939"/>
                </a:cubicBezTo>
                <a:cubicBezTo>
                  <a:pt x="278532" y="49783"/>
                  <a:pt x="294977" y="108942"/>
                  <a:pt x="297582" y="172641"/>
                </a:cubicBezTo>
                <a:lnTo>
                  <a:pt x="380479" y="172641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0" name="Text 28"/>
          <p:cNvSpPr/>
          <p:nvPr/>
        </p:nvSpPr>
        <p:spPr>
          <a:xfrm>
            <a:off x="4156604" y="2362200"/>
            <a:ext cx="27178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القنوات الخارجية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762000" y="3200400"/>
            <a:ext cx="6934200" cy="1066800"/>
          </a:xfrm>
          <a:custGeom>
            <a:avLst/>
            <a:gdLst/>
            <a:ahLst/>
            <a:cxnLst/>
            <a:rect l="l" t="t" r="r" b="b"/>
            <a:pathLst>
              <a:path w="6934200" h="1066800">
                <a:moveTo>
                  <a:pt x="101602" y="0"/>
                </a:moveTo>
                <a:lnTo>
                  <a:pt x="6832598" y="0"/>
                </a:lnTo>
                <a:cubicBezTo>
                  <a:pt x="6888711" y="0"/>
                  <a:pt x="6934200" y="45489"/>
                  <a:pt x="6934200" y="101602"/>
                </a:cubicBezTo>
                <a:lnTo>
                  <a:pt x="6934200" y="965198"/>
                </a:lnTo>
                <a:cubicBezTo>
                  <a:pt x="6934200" y="1021311"/>
                  <a:pt x="6888711" y="1066800"/>
                  <a:pt x="6832598" y="1066800"/>
                </a:cubicBezTo>
                <a:lnTo>
                  <a:pt x="101602" y="1066800"/>
                </a:lnTo>
                <a:cubicBezTo>
                  <a:pt x="45489" y="1066800"/>
                  <a:pt x="0" y="1021311"/>
                  <a:pt x="0" y="9651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A98C6A">
              <a:alpha val="10196"/>
            </a:srgbClr>
          </a:solidFill>
          <a:ln/>
        </p:spPr>
      </p:sp>
      <p:sp>
        <p:nvSpPr>
          <p:cNvPr id="32" name="Shape 30"/>
          <p:cNvSpPr/>
          <p:nvPr/>
        </p:nvSpPr>
        <p:spPr>
          <a:xfrm>
            <a:off x="7289800" y="3403600"/>
            <a:ext cx="190500" cy="254000"/>
          </a:xfrm>
          <a:custGeom>
            <a:avLst/>
            <a:gdLst/>
            <a:ahLst/>
            <a:cxnLst/>
            <a:rect l="l" t="t" r="r" b="b"/>
            <a:pathLst>
              <a:path w="190500" h="254000">
                <a:moveTo>
                  <a:pt x="0" y="31750"/>
                </a:moveTo>
                <a:cubicBezTo>
                  <a:pt x="0" y="14238"/>
                  <a:pt x="14238" y="0"/>
                  <a:pt x="31750" y="0"/>
                </a:cubicBezTo>
                <a:lnTo>
                  <a:pt x="105916" y="0"/>
                </a:lnTo>
                <a:cubicBezTo>
                  <a:pt x="114350" y="0"/>
                  <a:pt x="122436" y="3324"/>
                  <a:pt x="128389" y="9277"/>
                </a:cubicBezTo>
                <a:lnTo>
                  <a:pt x="181223" y="62161"/>
                </a:lnTo>
                <a:cubicBezTo>
                  <a:pt x="187176" y="68114"/>
                  <a:pt x="190500" y="76200"/>
                  <a:pt x="190500" y="84634"/>
                </a:cubicBezTo>
                <a:lnTo>
                  <a:pt x="190500" y="222250"/>
                </a:lnTo>
                <a:cubicBezTo>
                  <a:pt x="190500" y="239762"/>
                  <a:pt x="176262" y="254000"/>
                  <a:pt x="158750" y="254000"/>
                </a:cubicBezTo>
                <a:lnTo>
                  <a:pt x="31750" y="254000"/>
                </a:lnTo>
                <a:cubicBezTo>
                  <a:pt x="14238" y="254000"/>
                  <a:pt x="0" y="239762"/>
                  <a:pt x="0" y="222250"/>
                </a:cubicBezTo>
                <a:lnTo>
                  <a:pt x="0" y="31750"/>
                </a:lnTo>
                <a:close/>
                <a:moveTo>
                  <a:pt x="103188" y="29021"/>
                </a:moveTo>
                <a:lnTo>
                  <a:pt x="103188" y="75406"/>
                </a:lnTo>
                <a:cubicBezTo>
                  <a:pt x="103188" y="82004"/>
                  <a:pt x="108496" y="87313"/>
                  <a:pt x="115094" y="87313"/>
                </a:cubicBezTo>
                <a:lnTo>
                  <a:pt x="161479" y="87313"/>
                </a:lnTo>
                <a:lnTo>
                  <a:pt x="103188" y="29021"/>
                </a:lnTo>
                <a:close/>
                <a:moveTo>
                  <a:pt x="59531" y="127000"/>
                </a:moveTo>
                <a:cubicBezTo>
                  <a:pt x="52933" y="127000"/>
                  <a:pt x="47625" y="132308"/>
                  <a:pt x="47625" y="138906"/>
                </a:cubicBezTo>
                <a:cubicBezTo>
                  <a:pt x="47625" y="145504"/>
                  <a:pt x="52933" y="150813"/>
                  <a:pt x="59531" y="150813"/>
                </a:cubicBezTo>
                <a:lnTo>
                  <a:pt x="130969" y="150813"/>
                </a:lnTo>
                <a:cubicBezTo>
                  <a:pt x="137567" y="150813"/>
                  <a:pt x="142875" y="145504"/>
                  <a:pt x="142875" y="138906"/>
                </a:cubicBezTo>
                <a:cubicBezTo>
                  <a:pt x="142875" y="132308"/>
                  <a:pt x="137567" y="127000"/>
                  <a:pt x="130969" y="127000"/>
                </a:cubicBezTo>
                <a:lnTo>
                  <a:pt x="59531" y="127000"/>
                </a:lnTo>
                <a:close/>
                <a:moveTo>
                  <a:pt x="59531" y="174625"/>
                </a:moveTo>
                <a:cubicBezTo>
                  <a:pt x="52933" y="174625"/>
                  <a:pt x="47625" y="179933"/>
                  <a:pt x="47625" y="186531"/>
                </a:cubicBezTo>
                <a:cubicBezTo>
                  <a:pt x="47625" y="193129"/>
                  <a:pt x="52933" y="198438"/>
                  <a:pt x="59531" y="198438"/>
                </a:cubicBezTo>
                <a:lnTo>
                  <a:pt x="130969" y="198438"/>
                </a:lnTo>
                <a:cubicBezTo>
                  <a:pt x="137567" y="198438"/>
                  <a:pt x="142875" y="193129"/>
                  <a:pt x="142875" y="186531"/>
                </a:cubicBezTo>
                <a:cubicBezTo>
                  <a:pt x="142875" y="179933"/>
                  <a:pt x="137567" y="174625"/>
                  <a:pt x="130969" y="174625"/>
                </a:cubicBezTo>
                <a:lnTo>
                  <a:pt x="59531" y="174625"/>
                </a:ln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33" name="Text 31"/>
          <p:cNvSpPr/>
          <p:nvPr/>
        </p:nvSpPr>
        <p:spPr>
          <a:xfrm>
            <a:off x="5638998" y="3352800"/>
            <a:ext cx="1549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تقارير الاستدامة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914400" y="3810000"/>
            <a:ext cx="6731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تقارير شاملة عن الأداء البيئي والاجتماعي والحوكمة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762000" y="4419600"/>
            <a:ext cx="6934200" cy="1066800"/>
          </a:xfrm>
          <a:custGeom>
            <a:avLst/>
            <a:gdLst/>
            <a:ahLst/>
            <a:cxnLst/>
            <a:rect l="l" t="t" r="r" b="b"/>
            <a:pathLst>
              <a:path w="6934200" h="1066800">
                <a:moveTo>
                  <a:pt x="101602" y="0"/>
                </a:moveTo>
                <a:lnTo>
                  <a:pt x="6832598" y="0"/>
                </a:lnTo>
                <a:cubicBezTo>
                  <a:pt x="6888711" y="0"/>
                  <a:pt x="6934200" y="45489"/>
                  <a:pt x="6934200" y="101602"/>
                </a:cubicBezTo>
                <a:lnTo>
                  <a:pt x="6934200" y="965198"/>
                </a:lnTo>
                <a:cubicBezTo>
                  <a:pt x="6934200" y="1021311"/>
                  <a:pt x="6888711" y="1066800"/>
                  <a:pt x="6832598" y="1066800"/>
                </a:cubicBezTo>
                <a:lnTo>
                  <a:pt x="101602" y="1066800"/>
                </a:lnTo>
                <a:cubicBezTo>
                  <a:pt x="45489" y="1066800"/>
                  <a:pt x="0" y="1021311"/>
                  <a:pt x="0" y="9651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A98C6A">
              <a:alpha val="10196"/>
            </a:srgbClr>
          </a:solidFill>
          <a:ln/>
        </p:spPr>
      </p:sp>
      <p:sp>
        <p:nvSpPr>
          <p:cNvPr id="36" name="Shape 34"/>
          <p:cNvSpPr/>
          <p:nvPr/>
        </p:nvSpPr>
        <p:spPr>
          <a:xfrm>
            <a:off x="7226300" y="4622800"/>
            <a:ext cx="317500" cy="254000"/>
          </a:xfrm>
          <a:custGeom>
            <a:avLst/>
            <a:gdLst/>
            <a:ahLst/>
            <a:cxnLst/>
            <a:rect l="l" t="t" r="r" b="b"/>
            <a:pathLst>
              <a:path w="317500" h="254000">
                <a:moveTo>
                  <a:pt x="63500" y="15875"/>
                </a:moveTo>
                <a:cubicBezTo>
                  <a:pt x="45988" y="15875"/>
                  <a:pt x="31750" y="30113"/>
                  <a:pt x="31750" y="47625"/>
                </a:cubicBezTo>
                <a:lnTo>
                  <a:pt x="31750" y="166688"/>
                </a:lnTo>
                <a:lnTo>
                  <a:pt x="63500" y="166688"/>
                </a:lnTo>
                <a:lnTo>
                  <a:pt x="63500" y="47625"/>
                </a:lnTo>
                <a:lnTo>
                  <a:pt x="254000" y="47625"/>
                </a:lnTo>
                <a:lnTo>
                  <a:pt x="254000" y="166688"/>
                </a:lnTo>
                <a:lnTo>
                  <a:pt x="285750" y="166688"/>
                </a:lnTo>
                <a:lnTo>
                  <a:pt x="285750" y="47625"/>
                </a:lnTo>
                <a:cubicBezTo>
                  <a:pt x="285750" y="30113"/>
                  <a:pt x="271512" y="15875"/>
                  <a:pt x="254000" y="15875"/>
                </a:cubicBezTo>
                <a:lnTo>
                  <a:pt x="63500" y="15875"/>
                </a:lnTo>
                <a:close/>
                <a:moveTo>
                  <a:pt x="9525" y="190500"/>
                </a:moveTo>
                <a:cubicBezTo>
                  <a:pt x="4266" y="190500"/>
                  <a:pt x="0" y="194766"/>
                  <a:pt x="0" y="200025"/>
                </a:cubicBezTo>
                <a:cubicBezTo>
                  <a:pt x="0" y="221059"/>
                  <a:pt x="17066" y="238125"/>
                  <a:pt x="38100" y="238125"/>
                </a:cubicBezTo>
                <a:lnTo>
                  <a:pt x="279400" y="238125"/>
                </a:lnTo>
                <a:cubicBezTo>
                  <a:pt x="300434" y="238125"/>
                  <a:pt x="317500" y="221059"/>
                  <a:pt x="317500" y="200025"/>
                </a:cubicBezTo>
                <a:cubicBezTo>
                  <a:pt x="317500" y="194766"/>
                  <a:pt x="313234" y="190500"/>
                  <a:pt x="307975" y="190500"/>
                </a:cubicBezTo>
                <a:lnTo>
                  <a:pt x="9525" y="190500"/>
                </a:ln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37" name="Text 35"/>
          <p:cNvSpPr/>
          <p:nvPr/>
        </p:nvSpPr>
        <p:spPr>
          <a:xfrm>
            <a:off x="5576160" y="4572000"/>
            <a:ext cx="1612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الموقع الإلكتروني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914400" y="5029200"/>
            <a:ext cx="6731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بوابة رئيسية لعرض مبادرات الاستدامة والمسؤولية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762000" y="5638800"/>
            <a:ext cx="6934200" cy="1066800"/>
          </a:xfrm>
          <a:custGeom>
            <a:avLst/>
            <a:gdLst/>
            <a:ahLst/>
            <a:cxnLst/>
            <a:rect l="l" t="t" r="r" b="b"/>
            <a:pathLst>
              <a:path w="6934200" h="1066800">
                <a:moveTo>
                  <a:pt x="101602" y="0"/>
                </a:moveTo>
                <a:lnTo>
                  <a:pt x="6832598" y="0"/>
                </a:lnTo>
                <a:cubicBezTo>
                  <a:pt x="6888711" y="0"/>
                  <a:pt x="6934200" y="45489"/>
                  <a:pt x="6934200" y="101602"/>
                </a:cubicBezTo>
                <a:lnTo>
                  <a:pt x="6934200" y="965198"/>
                </a:lnTo>
                <a:cubicBezTo>
                  <a:pt x="6934200" y="1021311"/>
                  <a:pt x="6888711" y="1066800"/>
                  <a:pt x="6832598" y="1066800"/>
                </a:cubicBezTo>
                <a:lnTo>
                  <a:pt x="101602" y="1066800"/>
                </a:lnTo>
                <a:cubicBezTo>
                  <a:pt x="45489" y="1066800"/>
                  <a:pt x="0" y="1021311"/>
                  <a:pt x="0" y="9651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A98C6A">
              <a:alpha val="10196"/>
            </a:srgbClr>
          </a:solidFill>
          <a:ln/>
        </p:spPr>
      </p:sp>
      <p:sp>
        <p:nvSpPr>
          <p:cNvPr id="40" name="Shape 38"/>
          <p:cNvSpPr/>
          <p:nvPr/>
        </p:nvSpPr>
        <p:spPr>
          <a:xfrm>
            <a:off x="7258050" y="58420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90500" y="95250"/>
                </a:moveTo>
                <a:cubicBezTo>
                  <a:pt x="216793" y="95250"/>
                  <a:pt x="238125" y="73918"/>
                  <a:pt x="238125" y="47625"/>
                </a:cubicBezTo>
                <a:cubicBezTo>
                  <a:pt x="238125" y="21332"/>
                  <a:pt x="216793" y="0"/>
                  <a:pt x="190500" y="0"/>
                </a:cubicBezTo>
                <a:cubicBezTo>
                  <a:pt x="164207" y="0"/>
                  <a:pt x="142875" y="21332"/>
                  <a:pt x="142875" y="47625"/>
                </a:cubicBezTo>
                <a:cubicBezTo>
                  <a:pt x="142875" y="50304"/>
                  <a:pt x="143123" y="52983"/>
                  <a:pt x="143520" y="55563"/>
                </a:cubicBezTo>
                <a:lnTo>
                  <a:pt x="79177" y="91331"/>
                </a:lnTo>
                <a:cubicBezTo>
                  <a:pt x="70793" y="83889"/>
                  <a:pt x="59730" y="79375"/>
                  <a:pt x="47625" y="79375"/>
                </a:cubicBezTo>
                <a:cubicBezTo>
                  <a:pt x="21332" y="79375"/>
                  <a:pt x="0" y="100707"/>
                  <a:pt x="0" y="127000"/>
                </a:cubicBezTo>
                <a:cubicBezTo>
                  <a:pt x="0" y="153293"/>
                  <a:pt x="21332" y="174625"/>
                  <a:pt x="47625" y="174625"/>
                </a:cubicBezTo>
                <a:cubicBezTo>
                  <a:pt x="59730" y="174625"/>
                  <a:pt x="70743" y="170111"/>
                  <a:pt x="79177" y="162669"/>
                </a:cubicBezTo>
                <a:lnTo>
                  <a:pt x="143520" y="198438"/>
                </a:lnTo>
                <a:cubicBezTo>
                  <a:pt x="143073" y="201017"/>
                  <a:pt x="142875" y="203646"/>
                  <a:pt x="142875" y="206375"/>
                </a:cubicBezTo>
                <a:cubicBezTo>
                  <a:pt x="142875" y="232668"/>
                  <a:pt x="164207" y="254000"/>
                  <a:pt x="190500" y="254000"/>
                </a:cubicBezTo>
                <a:cubicBezTo>
                  <a:pt x="216793" y="254000"/>
                  <a:pt x="238125" y="232668"/>
                  <a:pt x="238125" y="206375"/>
                </a:cubicBezTo>
                <a:cubicBezTo>
                  <a:pt x="238125" y="180082"/>
                  <a:pt x="216793" y="158750"/>
                  <a:pt x="190500" y="158750"/>
                </a:cubicBezTo>
                <a:cubicBezTo>
                  <a:pt x="178395" y="158750"/>
                  <a:pt x="167382" y="163264"/>
                  <a:pt x="158948" y="170706"/>
                </a:cubicBezTo>
                <a:lnTo>
                  <a:pt x="94605" y="134938"/>
                </a:lnTo>
                <a:cubicBezTo>
                  <a:pt x="95052" y="132358"/>
                  <a:pt x="95250" y="129729"/>
                  <a:pt x="95250" y="127000"/>
                </a:cubicBezTo>
                <a:cubicBezTo>
                  <a:pt x="95250" y="124271"/>
                  <a:pt x="95002" y="121642"/>
                  <a:pt x="94605" y="119063"/>
                </a:cubicBezTo>
                <a:lnTo>
                  <a:pt x="158948" y="83294"/>
                </a:lnTo>
                <a:cubicBezTo>
                  <a:pt x="167332" y="90736"/>
                  <a:pt x="178395" y="95250"/>
                  <a:pt x="190500" y="9525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41" name="Text 39"/>
          <p:cNvSpPr/>
          <p:nvPr/>
        </p:nvSpPr>
        <p:spPr>
          <a:xfrm>
            <a:off x="4746096" y="5791200"/>
            <a:ext cx="2438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وسائل التواصل الاجتماعي</a:t>
            </a:r>
            <a:endParaRPr lang="en-US" sz="1600" dirty="0"/>
          </a:p>
        </p:txBody>
      </p:sp>
      <p:sp>
        <p:nvSpPr>
          <p:cNvPr id="42" name="Text 40"/>
          <p:cNvSpPr/>
          <p:nvPr/>
        </p:nvSpPr>
        <p:spPr>
          <a:xfrm>
            <a:off x="914400" y="6248400"/>
            <a:ext cx="6731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منصات تفاعلية للتواصل المباشر مع الجمهور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762000" y="6858000"/>
            <a:ext cx="6934200" cy="1066800"/>
          </a:xfrm>
          <a:custGeom>
            <a:avLst/>
            <a:gdLst/>
            <a:ahLst/>
            <a:cxnLst/>
            <a:rect l="l" t="t" r="r" b="b"/>
            <a:pathLst>
              <a:path w="6934200" h="1066800">
                <a:moveTo>
                  <a:pt x="101602" y="0"/>
                </a:moveTo>
                <a:lnTo>
                  <a:pt x="6832598" y="0"/>
                </a:lnTo>
                <a:cubicBezTo>
                  <a:pt x="6888711" y="0"/>
                  <a:pt x="6934200" y="45489"/>
                  <a:pt x="6934200" y="101602"/>
                </a:cubicBezTo>
                <a:lnTo>
                  <a:pt x="6934200" y="965198"/>
                </a:lnTo>
                <a:cubicBezTo>
                  <a:pt x="6934200" y="1021311"/>
                  <a:pt x="6888711" y="1066800"/>
                  <a:pt x="6832598" y="1066800"/>
                </a:cubicBezTo>
                <a:lnTo>
                  <a:pt x="101602" y="1066800"/>
                </a:lnTo>
                <a:cubicBezTo>
                  <a:pt x="45489" y="1066800"/>
                  <a:pt x="0" y="1021311"/>
                  <a:pt x="0" y="9651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A98C6A">
              <a:alpha val="10196"/>
            </a:srgbClr>
          </a:solidFill>
          <a:ln/>
        </p:spPr>
      </p:sp>
      <p:sp>
        <p:nvSpPr>
          <p:cNvPr id="44" name="Shape 42"/>
          <p:cNvSpPr/>
          <p:nvPr/>
        </p:nvSpPr>
        <p:spPr>
          <a:xfrm>
            <a:off x="7289800" y="7061200"/>
            <a:ext cx="190500" cy="254000"/>
          </a:xfrm>
          <a:custGeom>
            <a:avLst/>
            <a:gdLst/>
            <a:ahLst/>
            <a:cxnLst/>
            <a:rect l="l" t="t" r="r" b="b"/>
            <a:pathLst>
              <a:path w="190500" h="254000">
                <a:moveTo>
                  <a:pt x="95250" y="0"/>
                </a:moveTo>
                <a:cubicBezTo>
                  <a:pt x="68957" y="0"/>
                  <a:pt x="47625" y="21332"/>
                  <a:pt x="47625" y="47625"/>
                </a:cubicBezTo>
                <a:lnTo>
                  <a:pt x="47625" y="111125"/>
                </a:lnTo>
                <a:cubicBezTo>
                  <a:pt x="47625" y="137418"/>
                  <a:pt x="68957" y="158750"/>
                  <a:pt x="95250" y="158750"/>
                </a:cubicBezTo>
                <a:cubicBezTo>
                  <a:pt x="121543" y="158750"/>
                  <a:pt x="142875" y="137418"/>
                  <a:pt x="142875" y="111125"/>
                </a:cubicBezTo>
                <a:lnTo>
                  <a:pt x="142875" y="47625"/>
                </a:lnTo>
                <a:cubicBezTo>
                  <a:pt x="142875" y="21332"/>
                  <a:pt x="121543" y="0"/>
                  <a:pt x="95250" y="0"/>
                </a:cubicBezTo>
                <a:close/>
                <a:moveTo>
                  <a:pt x="23812" y="91281"/>
                </a:moveTo>
                <a:cubicBezTo>
                  <a:pt x="23812" y="84683"/>
                  <a:pt x="18504" y="79375"/>
                  <a:pt x="11906" y="79375"/>
                </a:cubicBezTo>
                <a:cubicBezTo>
                  <a:pt x="5308" y="79375"/>
                  <a:pt x="0" y="84683"/>
                  <a:pt x="0" y="91281"/>
                </a:cubicBezTo>
                <a:lnTo>
                  <a:pt x="0" y="111125"/>
                </a:lnTo>
                <a:cubicBezTo>
                  <a:pt x="0" y="159693"/>
                  <a:pt x="36364" y="199777"/>
                  <a:pt x="83344" y="205631"/>
                </a:cubicBezTo>
                <a:lnTo>
                  <a:pt x="83344" y="230188"/>
                </a:lnTo>
                <a:lnTo>
                  <a:pt x="59531" y="230188"/>
                </a:lnTo>
                <a:cubicBezTo>
                  <a:pt x="52933" y="230188"/>
                  <a:pt x="47625" y="235496"/>
                  <a:pt x="47625" y="242094"/>
                </a:cubicBezTo>
                <a:cubicBezTo>
                  <a:pt x="47625" y="248692"/>
                  <a:pt x="52933" y="254000"/>
                  <a:pt x="59531" y="254000"/>
                </a:cubicBezTo>
                <a:lnTo>
                  <a:pt x="130969" y="254000"/>
                </a:lnTo>
                <a:cubicBezTo>
                  <a:pt x="137567" y="254000"/>
                  <a:pt x="142875" y="248692"/>
                  <a:pt x="142875" y="242094"/>
                </a:cubicBezTo>
                <a:cubicBezTo>
                  <a:pt x="142875" y="235496"/>
                  <a:pt x="137567" y="230188"/>
                  <a:pt x="130969" y="230188"/>
                </a:cubicBezTo>
                <a:lnTo>
                  <a:pt x="107156" y="230188"/>
                </a:lnTo>
                <a:lnTo>
                  <a:pt x="107156" y="205631"/>
                </a:lnTo>
                <a:cubicBezTo>
                  <a:pt x="154136" y="199777"/>
                  <a:pt x="190500" y="159693"/>
                  <a:pt x="190500" y="111125"/>
                </a:cubicBezTo>
                <a:lnTo>
                  <a:pt x="190500" y="91281"/>
                </a:lnTo>
                <a:cubicBezTo>
                  <a:pt x="190500" y="84683"/>
                  <a:pt x="185192" y="79375"/>
                  <a:pt x="178594" y="79375"/>
                </a:cubicBezTo>
                <a:cubicBezTo>
                  <a:pt x="171996" y="79375"/>
                  <a:pt x="166688" y="84683"/>
                  <a:pt x="166688" y="91281"/>
                </a:cubicBezTo>
                <a:lnTo>
                  <a:pt x="166688" y="111125"/>
                </a:lnTo>
                <a:cubicBezTo>
                  <a:pt x="166688" y="150564"/>
                  <a:pt x="134689" y="182563"/>
                  <a:pt x="95250" y="182563"/>
                </a:cubicBezTo>
                <a:cubicBezTo>
                  <a:pt x="55811" y="182563"/>
                  <a:pt x="23812" y="150564"/>
                  <a:pt x="23812" y="111125"/>
                </a:cubicBezTo>
                <a:lnTo>
                  <a:pt x="23812" y="91281"/>
                </a:ln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45" name="Text 43"/>
          <p:cNvSpPr/>
          <p:nvPr/>
        </p:nvSpPr>
        <p:spPr>
          <a:xfrm>
            <a:off x="5256345" y="7010400"/>
            <a:ext cx="1930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الفعاليات المتخصصة</a:t>
            </a:r>
            <a:endParaRPr lang="en-US" sz="1600" dirty="0"/>
          </a:p>
        </p:txBody>
      </p:sp>
      <p:sp>
        <p:nvSpPr>
          <p:cNvPr id="46" name="Text 44"/>
          <p:cNvSpPr/>
          <p:nvPr/>
        </p:nvSpPr>
        <p:spPr>
          <a:xfrm>
            <a:off x="914400" y="7467600"/>
            <a:ext cx="6731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مؤتمرات وندوات وورش عمل للتواصل المباشر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508000" y="8382000"/>
            <a:ext cx="15240000" cy="787400"/>
          </a:xfrm>
          <a:custGeom>
            <a:avLst/>
            <a:gdLst/>
            <a:ahLst/>
            <a:cxnLst/>
            <a:rect l="l" t="t" r="r" b="b"/>
            <a:pathLst>
              <a:path w="15240000" h="787400">
                <a:moveTo>
                  <a:pt x="152401" y="0"/>
                </a:moveTo>
                <a:lnTo>
                  <a:pt x="15087599" y="0"/>
                </a:lnTo>
                <a:cubicBezTo>
                  <a:pt x="15171768" y="0"/>
                  <a:pt x="15240000" y="68232"/>
                  <a:pt x="15240000" y="152401"/>
                </a:cubicBezTo>
                <a:lnTo>
                  <a:pt x="15240000" y="634999"/>
                </a:lnTo>
                <a:cubicBezTo>
                  <a:pt x="15240000" y="719168"/>
                  <a:pt x="15171768" y="787400"/>
                  <a:pt x="15087599" y="787400"/>
                </a:cubicBezTo>
                <a:lnTo>
                  <a:pt x="152401" y="787400"/>
                </a:lnTo>
                <a:cubicBezTo>
                  <a:pt x="68232" y="787400"/>
                  <a:pt x="0" y="719168"/>
                  <a:pt x="0" y="634999"/>
                </a:cubicBezTo>
                <a:lnTo>
                  <a:pt x="0" y="152401"/>
                </a:lnTo>
                <a:cubicBezTo>
                  <a:pt x="0" y="68289"/>
                  <a:pt x="68289" y="0"/>
                  <a:pt x="152401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48" name="Shape 46"/>
          <p:cNvSpPr/>
          <p:nvPr/>
        </p:nvSpPr>
        <p:spPr>
          <a:xfrm>
            <a:off x="15166975" y="8585200"/>
            <a:ext cx="285750" cy="381000"/>
          </a:xfrm>
          <a:custGeom>
            <a:avLst/>
            <a:gdLst/>
            <a:ahLst/>
            <a:cxnLst/>
            <a:rect l="l" t="t" r="r" b="b"/>
            <a:pathLst>
              <a:path w="285750" h="381000">
                <a:moveTo>
                  <a:pt x="217959" y="285750"/>
                </a:moveTo>
                <a:cubicBezTo>
                  <a:pt x="223391" y="269156"/>
                  <a:pt x="234255" y="254124"/>
                  <a:pt x="246534" y="241176"/>
                </a:cubicBezTo>
                <a:cubicBezTo>
                  <a:pt x="270867" y="215578"/>
                  <a:pt x="285750" y="180975"/>
                  <a:pt x="285750" y="142875"/>
                </a:cubicBezTo>
                <a:cubicBezTo>
                  <a:pt x="285750" y="63996"/>
                  <a:pt x="221754" y="0"/>
                  <a:pt x="142875" y="0"/>
                </a:cubicBezTo>
                <a:cubicBezTo>
                  <a:pt x="63996" y="0"/>
                  <a:pt x="0" y="63996"/>
                  <a:pt x="0" y="142875"/>
                </a:cubicBezTo>
                <a:cubicBezTo>
                  <a:pt x="0" y="180975"/>
                  <a:pt x="14883" y="215578"/>
                  <a:pt x="39216" y="241176"/>
                </a:cubicBezTo>
                <a:cubicBezTo>
                  <a:pt x="51495" y="254124"/>
                  <a:pt x="62433" y="269156"/>
                  <a:pt x="67791" y="285750"/>
                </a:cubicBezTo>
                <a:lnTo>
                  <a:pt x="217884" y="285750"/>
                </a:lnTo>
                <a:close/>
                <a:moveTo>
                  <a:pt x="214313" y="321469"/>
                </a:moveTo>
                <a:lnTo>
                  <a:pt x="71438" y="321469"/>
                </a:lnTo>
                <a:lnTo>
                  <a:pt x="71438" y="333375"/>
                </a:lnTo>
                <a:cubicBezTo>
                  <a:pt x="71438" y="366266"/>
                  <a:pt x="98078" y="392906"/>
                  <a:pt x="130969" y="392906"/>
                </a:cubicBezTo>
                <a:lnTo>
                  <a:pt x="154781" y="392906"/>
                </a:lnTo>
                <a:cubicBezTo>
                  <a:pt x="187672" y="392906"/>
                  <a:pt x="214313" y="366266"/>
                  <a:pt x="214313" y="333375"/>
                </a:cubicBezTo>
                <a:lnTo>
                  <a:pt x="214313" y="321469"/>
                </a:lnTo>
                <a:close/>
                <a:moveTo>
                  <a:pt x="136922" y="83344"/>
                </a:moveTo>
                <a:cubicBezTo>
                  <a:pt x="107305" y="83344"/>
                  <a:pt x="83344" y="107305"/>
                  <a:pt x="83344" y="136922"/>
                </a:cubicBezTo>
                <a:cubicBezTo>
                  <a:pt x="83344" y="146819"/>
                  <a:pt x="75381" y="154781"/>
                  <a:pt x="65484" y="154781"/>
                </a:cubicBezTo>
                <a:cubicBezTo>
                  <a:pt x="55587" y="154781"/>
                  <a:pt x="47625" y="146819"/>
                  <a:pt x="47625" y="136922"/>
                </a:cubicBezTo>
                <a:cubicBezTo>
                  <a:pt x="47625" y="87585"/>
                  <a:pt x="87585" y="47625"/>
                  <a:pt x="136922" y="47625"/>
                </a:cubicBezTo>
                <a:cubicBezTo>
                  <a:pt x="146819" y="47625"/>
                  <a:pt x="154781" y="55587"/>
                  <a:pt x="154781" y="65484"/>
                </a:cubicBezTo>
                <a:cubicBezTo>
                  <a:pt x="154781" y="75381"/>
                  <a:pt x="146819" y="83344"/>
                  <a:pt x="136922" y="83344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49" name="Text 47"/>
          <p:cNvSpPr/>
          <p:nvPr/>
        </p:nvSpPr>
        <p:spPr>
          <a:xfrm>
            <a:off x="6774987" y="8597900"/>
            <a:ext cx="8204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أهمية التكامل:</a:t>
            </a:r>
            <a:r>
              <a:rPr lang="en-US" sz="1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استخدام قنوات متعددة ومتكاملة يضمن وصول الرسائل إلى جميع الفئات المستهدفة</a:t>
            </a:r>
            <a:endParaRPr lang="en-US" sz="1600" dirty="0"/>
          </a:p>
        </p:txBody>
      </p:sp>
      <p:sp>
        <p:nvSpPr>
          <p:cNvPr id="50" name="Text 48"/>
          <p:cNvSpPr/>
          <p:nvPr/>
        </p:nvSpPr>
        <p:spPr>
          <a:xfrm>
            <a:off x="711200" y="8623300"/>
            <a:ext cx="52451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72% من الشركات تستخدم وسائل التواصل الاجتماعي للاتصال بـ CSR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8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4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80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 4: PARTNERSHIPS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544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2C5F5D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الشراكات والتأييد من طرف ثالث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14528800" y="16764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5" name="Shape 3"/>
          <p:cNvSpPr/>
          <p:nvPr/>
        </p:nvSpPr>
        <p:spPr>
          <a:xfrm>
            <a:off x="6477000" y="1930400"/>
            <a:ext cx="9245600" cy="4406900"/>
          </a:xfrm>
          <a:custGeom>
            <a:avLst/>
            <a:gdLst/>
            <a:ahLst/>
            <a:cxnLst/>
            <a:rect l="l" t="t" r="r" b="b"/>
            <a:pathLst>
              <a:path w="9245600" h="4406900">
                <a:moveTo>
                  <a:pt x="152391" y="0"/>
                </a:moveTo>
                <a:lnTo>
                  <a:pt x="9194800" y="0"/>
                </a:lnTo>
                <a:cubicBezTo>
                  <a:pt x="9222837" y="0"/>
                  <a:pt x="9245600" y="22763"/>
                  <a:pt x="9245600" y="50800"/>
                </a:cubicBezTo>
                <a:lnTo>
                  <a:pt x="9245600" y="4356100"/>
                </a:lnTo>
                <a:cubicBezTo>
                  <a:pt x="9245600" y="4384137"/>
                  <a:pt x="9222837" y="4406900"/>
                  <a:pt x="9194800" y="4406900"/>
                </a:cubicBezTo>
                <a:lnTo>
                  <a:pt x="152391" y="4406900"/>
                </a:lnTo>
                <a:cubicBezTo>
                  <a:pt x="68228" y="4406900"/>
                  <a:pt x="0" y="4338672"/>
                  <a:pt x="0" y="4254509"/>
                </a:cubicBezTo>
                <a:lnTo>
                  <a:pt x="0" y="152391"/>
                </a:lnTo>
                <a:cubicBezTo>
                  <a:pt x="0" y="68284"/>
                  <a:pt x="68284" y="0"/>
                  <a:pt x="152391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15722600" y="1930400"/>
            <a:ext cx="50800" cy="4406900"/>
          </a:xfrm>
          <a:custGeom>
            <a:avLst/>
            <a:gdLst/>
            <a:ahLst/>
            <a:cxnLst/>
            <a:rect l="l" t="t" r="r" b="b"/>
            <a:pathLst>
              <a:path w="50800" h="44069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4356100"/>
                </a:lnTo>
                <a:cubicBezTo>
                  <a:pt x="50800" y="4384137"/>
                  <a:pt x="28037" y="4406900"/>
                  <a:pt x="0" y="4406900"/>
                </a:cubicBezTo>
                <a:lnTo>
                  <a:pt x="0" y="4406900"/>
                </a:lnTo>
                <a:lnTo>
                  <a:pt x="0" y="0"/>
                </a:ln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7" name="Shape 5"/>
          <p:cNvSpPr/>
          <p:nvPr/>
        </p:nvSpPr>
        <p:spPr>
          <a:xfrm>
            <a:off x="14630400" y="21844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8" name="Shape 6"/>
          <p:cNvSpPr/>
          <p:nvPr/>
        </p:nvSpPr>
        <p:spPr>
          <a:xfrm>
            <a:off x="14825663" y="2400300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200099" y="63401"/>
                </a:moveTo>
                <a:lnTo>
                  <a:pt x="113333" y="159841"/>
                </a:lnTo>
                <a:cubicBezTo>
                  <a:pt x="109910" y="163637"/>
                  <a:pt x="110058" y="169515"/>
                  <a:pt x="113705" y="173162"/>
                </a:cubicBezTo>
                <a:cubicBezTo>
                  <a:pt x="136401" y="195858"/>
                  <a:pt x="173236" y="195858"/>
                  <a:pt x="195932" y="173162"/>
                </a:cubicBezTo>
                <a:lnTo>
                  <a:pt x="219596" y="149498"/>
                </a:lnTo>
                <a:cubicBezTo>
                  <a:pt x="222721" y="146372"/>
                  <a:pt x="226665" y="144661"/>
                  <a:pt x="230684" y="144363"/>
                </a:cubicBezTo>
                <a:cubicBezTo>
                  <a:pt x="235744" y="143917"/>
                  <a:pt x="240953" y="145628"/>
                  <a:pt x="244822" y="149498"/>
                </a:cubicBezTo>
                <a:lnTo>
                  <a:pt x="376238" y="279797"/>
                </a:lnTo>
                <a:lnTo>
                  <a:pt x="428625" y="238125"/>
                </a:lnTo>
                <a:lnTo>
                  <a:pt x="428625" y="23812"/>
                </a:lnTo>
                <a:lnTo>
                  <a:pt x="345281" y="71438"/>
                </a:lnTo>
                <a:lnTo>
                  <a:pt x="327571" y="59606"/>
                </a:lnTo>
                <a:cubicBezTo>
                  <a:pt x="315813" y="51792"/>
                  <a:pt x="302047" y="47625"/>
                  <a:pt x="287908" y="47625"/>
                </a:cubicBezTo>
                <a:lnTo>
                  <a:pt x="235521" y="47625"/>
                </a:lnTo>
                <a:cubicBezTo>
                  <a:pt x="234702" y="47625"/>
                  <a:pt x="233809" y="47625"/>
                  <a:pt x="232990" y="47699"/>
                </a:cubicBezTo>
                <a:cubicBezTo>
                  <a:pt x="220414" y="48369"/>
                  <a:pt x="208583" y="54025"/>
                  <a:pt x="200099" y="63401"/>
                </a:cubicBezTo>
                <a:close/>
                <a:moveTo>
                  <a:pt x="86767" y="135954"/>
                </a:moveTo>
                <a:lnTo>
                  <a:pt x="166241" y="47625"/>
                </a:lnTo>
                <a:lnTo>
                  <a:pt x="136773" y="47625"/>
                </a:lnTo>
                <a:cubicBezTo>
                  <a:pt x="117797" y="47625"/>
                  <a:pt x="99640" y="55141"/>
                  <a:pt x="86246" y="68535"/>
                </a:cubicBezTo>
                <a:lnTo>
                  <a:pt x="83344" y="71438"/>
                </a:lnTo>
                <a:lnTo>
                  <a:pt x="0" y="23812"/>
                </a:lnTo>
                <a:lnTo>
                  <a:pt x="0" y="238125"/>
                </a:lnTo>
                <a:lnTo>
                  <a:pt x="116384" y="335087"/>
                </a:lnTo>
                <a:cubicBezTo>
                  <a:pt x="133499" y="349374"/>
                  <a:pt x="155079" y="357188"/>
                  <a:pt x="177329" y="357188"/>
                </a:cubicBezTo>
                <a:lnTo>
                  <a:pt x="189012" y="357188"/>
                </a:lnTo>
                <a:lnTo>
                  <a:pt x="183803" y="351979"/>
                </a:lnTo>
                <a:cubicBezTo>
                  <a:pt x="176808" y="344984"/>
                  <a:pt x="176808" y="333673"/>
                  <a:pt x="183803" y="326752"/>
                </a:cubicBezTo>
                <a:cubicBezTo>
                  <a:pt x="190798" y="319832"/>
                  <a:pt x="202109" y="319757"/>
                  <a:pt x="209029" y="326752"/>
                </a:cubicBezTo>
                <a:lnTo>
                  <a:pt x="239539" y="357262"/>
                </a:lnTo>
                <a:lnTo>
                  <a:pt x="246236" y="357262"/>
                </a:lnTo>
                <a:cubicBezTo>
                  <a:pt x="260449" y="357262"/>
                  <a:pt x="274365" y="354062"/>
                  <a:pt x="287015" y="348109"/>
                </a:cubicBezTo>
                <a:lnTo>
                  <a:pt x="267146" y="328166"/>
                </a:lnTo>
                <a:cubicBezTo>
                  <a:pt x="260152" y="321171"/>
                  <a:pt x="260152" y="309860"/>
                  <a:pt x="267146" y="302940"/>
                </a:cubicBezTo>
                <a:cubicBezTo>
                  <a:pt x="274141" y="296019"/>
                  <a:pt x="285452" y="295945"/>
                  <a:pt x="292373" y="302940"/>
                </a:cubicBezTo>
                <a:lnTo>
                  <a:pt x="316185" y="326752"/>
                </a:lnTo>
                <a:lnTo>
                  <a:pt x="329208" y="313730"/>
                </a:lnTo>
                <a:cubicBezTo>
                  <a:pt x="335831" y="307107"/>
                  <a:pt x="337765" y="297507"/>
                  <a:pt x="334863" y="289099"/>
                </a:cubicBezTo>
                <a:lnTo>
                  <a:pt x="232246" y="187300"/>
                </a:lnTo>
                <a:lnTo>
                  <a:pt x="221159" y="198388"/>
                </a:lnTo>
                <a:cubicBezTo>
                  <a:pt x="184472" y="235074"/>
                  <a:pt x="125090" y="235074"/>
                  <a:pt x="88404" y="198388"/>
                </a:cubicBezTo>
                <a:cubicBezTo>
                  <a:pt x="71289" y="181273"/>
                  <a:pt x="70619" y="153814"/>
                  <a:pt x="86767" y="13588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9" name="Text 7"/>
          <p:cNvSpPr/>
          <p:nvPr/>
        </p:nvSpPr>
        <p:spPr>
          <a:xfrm>
            <a:off x="12437534" y="2362200"/>
            <a:ext cx="2184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دور الشراكات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6731000" y="3200400"/>
            <a:ext cx="8826500" cy="7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تلعب </a:t>
            </a:r>
            <a:r>
              <a:rPr lang="en-US" sz="18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الشراكات مع المنظمات غير الربحية</a:t>
            </a:r>
            <a:r>
              <a:rPr lang="en-US" sz="18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دوراً محورياً في تعزيز مصداقية الاتصال. فالشراكات تُظهر الالتزام الحقيقي وتخلق </a:t>
            </a:r>
            <a:r>
              <a:rPr lang="en-US" sz="1800" dirty="0">
                <a:solidFill>
                  <a:srgbClr val="3D3D3D"/>
                </a:solidFill>
                <a:highlight>
                  <a:srgbClr val="D4A574">
                    <a:alpha val="3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تأثيراً أكبر </a:t>
            </a:r>
            <a:r>
              <a:rPr lang="en-US" sz="18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6731000" y="4146550"/>
            <a:ext cx="8712200" cy="1930400"/>
          </a:xfrm>
          <a:custGeom>
            <a:avLst/>
            <a:gdLst/>
            <a:ahLst/>
            <a:cxnLst/>
            <a:rect l="l" t="t" r="r" b="b"/>
            <a:pathLst>
              <a:path w="8712200" h="1930400">
                <a:moveTo>
                  <a:pt x="101597" y="0"/>
                </a:moveTo>
                <a:lnTo>
                  <a:pt x="8610603" y="0"/>
                </a:lnTo>
                <a:cubicBezTo>
                  <a:pt x="8666713" y="0"/>
                  <a:pt x="8712200" y="45487"/>
                  <a:pt x="8712200" y="101597"/>
                </a:cubicBezTo>
                <a:lnTo>
                  <a:pt x="8712200" y="1828803"/>
                </a:lnTo>
                <a:cubicBezTo>
                  <a:pt x="8712200" y="1884913"/>
                  <a:pt x="8666713" y="1930400"/>
                  <a:pt x="8610603" y="1930400"/>
                </a:cubicBezTo>
                <a:lnTo>
                  <a:pt x="101597" y="1930400"/>
                </a:lnTo>
                <a:cubicBezTo>
                  <a:pt x="45487" y="1930400"/>
                  <a:pt x="0" y="1884913"/>
                  <a:pt x="0" y="18288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2C5F5D">
              <a:alpha val="10196"/>
            </a:srgbClr>
          </a:solidFill>
          <a:ln/>
        </p:spPr>
      </p:sp>
      <p:sp>
        <p:nvSpPr>
          <p:cNvPr id="12" name="Shape 10"/>
          <p:cNvSpPr/>
          <p:nvPr/>
        </p:nvSpPr>
        <p:spPr>
          <a:xfrm>
            <a:off x="15011400" y="440902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13" name="Text 11"/>
          <p:cNvSpPr/>
          <p:nvPr/>
        </p:nvSpPr>
        <p:spPr>
          <a:xfrm>
            <a:off x="7188200" y="4349750"/>
            <a:ext cx="8153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تعزيز المصداقية والثقة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15011400" y="481542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15" name="Text 13"/>
          <p:cNvSpPr/>
          <p:nvPr/>
        </p:nvSpPr>
        <p:spPr>
          <a:xfrm>
            <a:off x="7188200" y="4756150"/>
            <a:ext cx="8153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الوصول إلى خبرات متخصصة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15011400" y="522182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17" name="Text 15"/>
          <p:cNvSpPr/>
          <p:nvPr/>
        </p:nvSpPr>
        <p:spPr>
          <a:xfrm>
            <a:off x="7188200" y="5162550"/>
            <a:ext cx="8153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توسيع نطاق التأثير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15011400" y="562822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19" name="Text 17"/>
          <p:cNvSpPr/>
          <p:nvPr/>
        </p:nvSpPr>
        <p:spPr>
          <a:xfrm>
            <a:off x="7188200" y="5568950"/>
            <a:ext cx="8153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مشاركة الموارد والتكاليف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6477000" y="6534150"/>
            <a:ext cx="9245600" cy="4406900"/>
          </a:xfrm>
          <a:custGeom>
            <a:avLst/>
            <a:gdLst/>
            <a:ahLst/>
            <a:cxnLst/>
            <a:rect l="l" t="t" r="r" b="b"/>
            <a:pathLst>
              <a:path w="9245600" h="4406900">
                <a:moveTo>
                  <a:pt x="152391" y="0"/>
                </a:moveTo>
                <a:lnTo>
                  <a:pt x="9194800" y="0"/>
                </a:lnTo>
                <a:cubicBezTo>
                  <a:pt x="9222837" y="0"/>
                  <a:pt x="9245600" y="22763"/>
                  <a:pt x="9245600" y="50800"/>
                </a:cubicBezTo>
                <a:lnTo>
                  <a:pt x="9245600" y="4356100"/>
                </a:lnTo>
                <a:cubicBezTo>
                  <a:pt x="9245600" y="4384137"/>
                  <a:pt x="9222837" y="4406900"/>
                  <a:pt x="9194800" y="4406900"/>
                </a:cubicBezTo>
                <a:lnTo>
                  <a:pt x="152391" y="4406900"/>
                </a:lnTo>
                <a:cubicBezTo>
                  <a:pt x="68228" y="4406900"/>
                  <a:pt x="0" y="4338672"/>
                  <a:pt x="0" y="4254509"/>
                </a:cubicBezTo>
                <a:lnTo>
                  <a:pt x="0" y="152391"/>
                </a:lnTo>
                <a:cubicBezTo>
                  <a:pt x="0" y="68284"/>
                  <a:pt x="68284" y="0"/>
                  <a:pt x="152391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1" name="Shape 19"/>
          <p:cNvSpPr/>
          <p:nvPr/>
        </p:nvSpPr>
        <p:spPr>
          <a:xfrm>
            <a:off x="15722600" y="6534150"/>
            <a:ext cx="50800" cy="4406900"/>
          </a:xfrm>
          <a:custGeom>
            <a:avLst/>
            <a:gdLst/>
            <a:ahLst/>
            <a:cxnLst/>
            <a:rect l="l" t="t" r="r" b="b"/>
            <a:pathLst>
              <a:path w="50800" h="44069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4356100"/>
                </a:lnTo>
                <a:cubicBezTo>
                  <a:pt x="50800" y="4384137"/>
                  <a:pt x="28037" y="4406900"/>
                  <a:pt x="0" y="4406900"/>
                </a:cubicBezTo>
                <a:lnTo>
                  <a:pt x="0" y="4406900"/>
                </a:lnTo>
                <a:lnTo>
                  <a:pt x="0" y="0"/>
                </a:ln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22" name="Shape 20"/>
          <p:cNvSpPr/>
          <p:nvPr/>
        </p:nvSpPr>
        <p:spPr>
          <a:xfrm>
            <a:off x="14630400" y="678815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23" name="Shape 21"/>
          <p:cNvSpPr/>
          <p:nvPr/>
        </p:nvSpPr>
        <p:spPr>
          <a:xfrm>
            <a:off x="14873288" y="7004050"/>
            <a:ext cx="333375" cy="381000"/>
          </a:xfrm>
          <a:custGeom>
            <a:avLst/>
            <a:gdLst/>
            <a:ahLst/>
            <a:cxnLst/>
            <a:rect l="l" t="t" r="r" b="b"/>
            <a:pathLst>
              <a:path w="333375" h="381000">
                <a:moveTo>
                  <a:pt x="182984" y="-19273"/>
                </a:moveTo>
                <a:cubicBezTo>
                  <a:pt x="173013" y="-25375"/>
                  <a:pt x="160437" y="-25375"/>
                  <a:pt x="150465" y="-19273"/>
                </a:cubicBezTo>
                <a:cubicBezTo>
                  <a:pt x="132308" y="-8186"/>
                  <a:pt x="121072" y="-5209"/>
                  <a:pt x="99789" y="-5655"/>
                </a:cubicBezTo>
                <a:cubicBezTo>
                  <a:pt x="88106" y="-5953"/>
                  <a:pt x="77242" y="372"/>
                  <a:pt x="71586" y="10641"/>
                </a:cubicBezTo>
                <a:cubicBezTo>
                  <a:pt x="61392" y="29319"/>
                  <a:pt x="53132" y="37579"/>
                  <a:pt x="34454" y="47774"/>
                </a:cubicBezTo>
                <a:cubicBezTo>
                  <a:pt x="24185" y="53355"/>
                  <a:pt x="17934" y="64294"/>
                  <a:pt x="18157" y="75977"/>
                </a:cubicBezTo>
                <a:cubicBezTo>
                  <a:pt x="18678" y="97259"/>
                  <a:pt x="15627" y="108496"/>
                  <a:pt x="4539" y="126653"/>
                </a:cubicBezTo>
                <a:cubicBezTo>
                  <a:pt x="-1563" y="136624"/>
                  <a:pt x="-1563" y="149200"/>
                  <a:pt x="4539" y="159172"/>
                </a:cubicBezTo>
                <a:cubicBezTo>
                  <a:pt x="15627" y="177329"/>
                  <a:pt x="18604" y="188565"/>
                  <a:pt x="18157" y="209848"/>
                </a:cubicBezTo>
                <a:cubicBezTo>
                  <a:pt x="17859" y="221531"/>
                  <a:pt x="24185" y="232395"/>
                  <a:pt x="34454" y="238051"/>
                </a:cubicBezTo>
                <a:cubicBezTo>
                  <a:pt x="50899" y="247055"/>
                  <a:pt x="59234" y="254496"/>
                  <a:pt x="68014" y="268932"/>
                </a:cubicBezTo>
                <a:lnTo>
                  <a:pt x="31775" y="341188"/>
                </a:lnTo>
                <a:cubicBezTo>
                  <a:pt x="27384" y="350044"/>
                  <a:pt x="30956" y="360759"/>
                  <a:pt x="39737" y="365150"/>
                </a:cubicBezTo>
                <a:lnTo>
                  <a:pt x="103733" y="397148"/>
                </a:lnTo>
                <a:cubicBezTo>
                  <a:pt x="112291" y="401389"/>
                  <a:pt x="122709" y="398190"/>
                  <a:pt x="127322" y="389855"/>
                </a:cubicBezTo>
                <a:lnTo>
                  <a:pt x="166613" y="319088"/>
                </a:lnTo>
                <a:lnTo>
                  <a:pt x="205904" y="389855"/>
                </a:lnTo>
                <a:cubicBezTo>
                  <a:pt x="210517" y="398190"/>
                  <a:pt x="220935" y="401464"/>
                  <a:pt x="229493" y="397148"/>
                </a:cubicBezTo>
                <a:lnTo>
                  <a:pt x="293489" y="365150"/>
                </a:lnTo>
                <a:cubicBezTo>
                  <a:pt x="302344" y="360759"/>
                  <a:pt x="305916" y="350044"/>
                  <a:pt x="301451" y="341188"/>
                </a:cubicBezTo>
                <a:lnTo>
                  <a:pt x="265286" y="268858"/>
                </a:lnTo>
                <a:cubicBezTo>
                  <a:pt x="273993" y="254422"/>
                  <a:pt x="282401" y="246980"/>
                  <a:pt x="298847" y="237976"/>
                </a:cubicBezTo>
                <a:cubicBezTo>
                  <a:pt x="309116" y="232395"/>
                  <a:pt x="315367" y="221456"/>
                  <a:pt x="315144" y="209773"/>
                </a:cubicBezTo>
                <a:cubicBezTo>
                  <a:pt x="314623" y="188491"/>
                  <a:pt x="317674" y="177254"/>
                  <a:pt x="328761" y="159097"/>
                </a:cubicBezTo>
                <a:cubicBezTo>
                  <a:pt x="334863" y="149126"/>
                  <a:pt x="334863" y="136550"/>
                  <a:pt x="328761" y="126578"/>
                </a:cubicBezTo>
                <a:cubicBezTo>
                  <a:pt x="317674" y="108421"/>
                  <a:pt x="314697" y="97185"/>
                  <a:pt x="315144" y="75902"/>
                </a:cubicBezTo>
                <a:cubicBezTo>
                  <a:pt x="315441" y="64219"/>
                  <a:pt x="309116" y="53355"/>
                  <a:pt x="298847" y="47699"/>
                </a:cubicBezTo>
                <a:cubicBezTo>
                  <a:pt x="280169" y="37505"/>
                  <a:pt x="271909" y="29245"/>
                  <a:pt x="261714" y="10567"/>
                </a:cubicBezTo>
                <a:cubicBezTo>
                  <a:pt x="256133" y="298"/>
                  <a:pt x="245194" y="-5953"/>
                  <a:pt x="233511" y="-5730"/>
                </a:cubicBezTo>
                <a:cubicBezTo>
                  <a:pt x="212229" y="-5209"/>
                  <a:pt x="200992" y="-8260"/>
                  <a:pt x="182835" y="-19348"/>
                </a:cubicBezTo>
                <a:close/>
                <a:moveTo>
                  <a:pt x="166688" y="71438"/>
                </a:moveTo>
                <a:cubicBezTo>
                  <a:pt x="206115" y="71438"/>
                  <a:pt x="238125" y="103448"/>
                  <a:pt x="238125" y="142875"/>
                </a:cubicBezTo>
                <a:cubicBezTo>
                  <a:pt x="238125" y="182302"/>
                  <a:pt x="206115" y="214313"/>
                  <a:pt x="166688" y="214313"/>
                </a:cubicBezTo>
                <a:cubicBezTo>
                  <a:pt x="127260" y="214313"/>
                  <a:pt x="95250" y="182302"/>
                  <a:pt x="95250" y="142875"/>
                </a:cubicBezTo>
                <a:cubicBezTo>
                  <a:pt x="95250" y="103448"/>
                  <a:pt x="127260" y="71438"/>
                  <a:pt x="166687" y="71438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4" name="Text 22"/>
          <p:cNvSpPr/>
          <p:nvPr/>
        </p:nvSpPr>
        <p:spPr>
          <a:xfrm>
            <a:off x="11183806" y="6965950"/>
            <a:ext cx="3429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التأييد من طرف ثالث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6731000" y="7804150"/>
            <a:ext cx="8826500" cy="7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Third-party Endorsement</a:t>
            </a:r>
            <a:r>
              <a:rPr lang="en-US" sz="18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يُعدّ أداة قوية لتقليل الشكوك حول نوايا الشركة. عندما تؤيد منظمة موثوقة مبادرات الشركة، فإن ذلك </a:t>
            </a:r>
            <a:r>
              <a:rPr lang="en-US" sz="18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ينقل المصداقية</a:t>
            </a:r>
            <a:r>
              <a:rPr lang="en-US" sz="18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6731000" y="8750300"/>
            <a:ext cx="8712200" cy="1930400"/>
          </a:xfrm>
          <a:custGeom>
            <a:avLst/>
            <a:gdLst/>
            <a:ahLst/>
            <a:cxnLst/>
            <a:rect l="l" t="t" r="r" b="b"/>
            <a:pathLst>
              <a:path w="8712200" h="1930400">
                <a:moveTo>
                  <a:pt x="101597" y="0"/>
                </a:moveTo>
                <a:lnTo>
                  <a:pt x="8610603" y="0"/>
                </a:lnTo>
                <a:cubicBezTo>
                  <a:pt x="8666713" y="0"/>
                  <a:pt x="8712200" y="45487"/>
                  <a:pt x="8712200" y="101597"/>
                </a:cubicBezTo>
                <a:lnTo>
                  <a:pt x="8712200" y="1828803"/>
                </a:lnTo>
                <a:cubicBezTo>
                  <a:pt x="8712200" y="1884913"/>
                  <a:pt x="8666713" y="1930400"/>
                  <a:pt x="8610603" y="1930400"/>
                </a:cubicBezTo>
                <a:lnTo>
                  <a:pt x="101597" y="1930400"/>
                </a:lnTo>
                <a:cubicBezTo>
                  <a:pt x="45487" y="1930400"/>
                  <a:pt x="0" y="1884913"/>
                  <a:pt x="0" y="18288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A98C6A">
              <a:alpha val="10196"/>
            </a:srgbClr>
          </a:solidFill>
          <a:ln/>
        </p:spPr>
      </p:sp>
      <p:sp>
        <p:nvSpPr>
          <p:cNvPr id="27" name="Shape 25"/>
          <p:cNvSpPr/>
          <p:nvPr/>
        </p:nvSpPr>
        <p:spPr>
          <a:xfrm>
            <a:off x="15011400" y="901277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28" name="Text 26"/>
          <p:cNvSpPr/>
          <p:nvPr/>
        </p:nvSpPr>
        <p:spPr>
          <a:xfrm>
            <a:off x="7188200" y="8953500"/>
            <a:ext cx="8153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شهادات المنظمات غير الربحية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15011400" y="941917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30" name="Text 28"/>
          <p:cNvSpPr/>
          <p:nvPr/>
        </p:nvSpPr>
        <p:spPr>
          <a:xfrm>
            <a:off x="7188200" y="9359900"/>
            <a:ext cx="8153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جوائز الاستدامة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15011400" y="982557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32" name="Text 30"/>
          <p:cNvSpPr/>
          <p:nvPr/>
        </p:nvSpPr>
        <p:spPr>
          <a:xfrm>
            <a:off x="7188200" y="9766300"/>
            <a:ext cx="8153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التصنيفات والتقييمات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15011400" y="1023197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34" name="Text 32"/>
          <p:cNvSpPr/>
          <p:nvPr/>
        </p:nvSpPr>
        <p:spPr>
          <a:xfrm>
            <a:off x="7188200" y="10172700"/>
            <a:ext cx="8153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الاعترافات الدولية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508000" y="1955800"/>
            <a:ext cx="5715000" cy="3784600"/>
          </a:xfrm>
          <a:custGeom>
            <a:avLst/>
            <a:gdLst/>
            <a:ahLst/>
            <a:cxnLst/>
            <a:rect l="l" t="t" r="r" b="b"/>
            <a:pathLst>
              <a:path w="5715000" h="3784600">
                <a:moveTo>
                  <a:pt x="50800" y="0"/>
                </a:moveTo>
                <a:lnTo>
                  <a:pt x="5664200" y="0"/>
                </a:lnTo>
                <a:cubicBezTo>
                  <a:pt x="5692237" y="0"/>
                  <a:pt x="5715000" y="22763"/>
                  <a:pt x="5715000" y="50800"/>
                </a:cubicBezTo>
                <a:lnTo>
                  <a:pt x="5715000" y="3632194"/>
                </a:lnTo>
                <a:cubicBezTo>
                  <a:pt x="5715000" y="3716366"/>
                  <a:pt x="5646766" y="3784600"/>
                  <a:pt x="5562594" y="3784600"/>
                </a:cubicBezTo>
                <a:lnTo>
                  <a:pt x="152406" y="3784600"/>
                </a:lnTo>
                <a:cubicBezTo>
                  <a:pt x="68234" y="3784600"/>
                  <a:pt x="0" y="3716366"/>
                  <a:pt x="0" y="3632194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6" name="Shape 34"/>
          <p:cNvSpPr/>
          <p:nvPr/>
        </p:nvSpPr>
        <p:spPr>
          <a:xfrm>
            <a:off x="508000" y="1955800"/>
            <a:ext cx="5715000" cy="50800"/>
          </a:xfrm>
          <a:custGeom>
            <a:avLst/>
            <a:gdLst/>
            <a:ahLst/>
            <a:cxnLst/>
            <a:rect l="l" t="t" r="r" b="b"/>
            <a:pathLst>
              <a:path w="5715000" h="50800">
                <a:moveTo>
                  <a:pt x="50800" y="0"/>
                </a:moveTo>
                <a:lnTo>
                  <a:pt x="5664200" y="0"/>
                </a:lnTo>
                <a:cubicBezTo>
                  <a:pt x="5692237" y="0"/>
                  <a:pt x="5715000" y="22763"/>
                  <a:pt x="5715000" y="50800"/>
                </a:cubicBezTo>
                <a:lnTo>
                  <a:pt x="5715000" y="50800"/>
                </a:lnTo>
                <a:lnTo>
                  <a:pt x="0" y="50800"/>
                </a:ln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37" name="Shape 35"/>
          <p:cNvSpPr/>
          <p:nvPr/>
        </p:nvSpPr>
        <p:spPr>
          <a:xfrm>
            <a:off x="5257800" y="22352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38" name="Shape 36"/>
          <p:cNvSpPr/>
          <p:nvPr/>
        </p:nvSpPr>
        <p:spPr>
          <a:xfrm>
            <a:off x="5422900" y="2438400"/>
            <a:ext cx="381000" cy="304800"/>
          </a:xfrm>
          <a:custGeom>
            <a:avLst/>
            <a:gdLst/>
            <a:ahLst/>
            <a:cxnLst/>
            <a:rect l="l" t="t" r="r" b="b"/>
            <a:pathLst>
              <a:path w="381000" h="304800">
                <a:moveTo>
                  <a:pt x="190500" y="9525"/>
                </a:moveTo>
                <a:cubicBezTo>
                  <a:pt x="224670" y="9525"/>
                  <a:pt x="252413" y="37267"/>
                  <a:pt x="252413" y="71438"/>
                </a:cubicBezTo>
                <a:cubicBezTo>
                  <a:pt x="252413" y="105608"/>
                  <a:pt x="224670" y="133350"/>
                  <a:pt x="190500" y="133350"/>
                </a:cubicBezTo>
                <a:cubicBezTo>
                  <a:pt x="156330" y="133350"/>
                  <a:pt x="128588" y="105608"/>
                  <a:pt x="128588" y="71438"/>
                </a:cubicBezTo>
                <a:cubicBezTo>
                  <a:pt x="128588" y="37267"/>
                  <a:pt x="156330" y="9525"/>
                  <a:pt x="190500" y="9525"/>
                </a:cubicBezTo>
                <a:close/>
                <a:moveTo>
                  <a:pt x="57150" y="52388"/>
                </a:moveTo>
                <a:cubicBezTo>
                  <a:pt x="80806" y="52388"/>
                  <a:pt x="100013" y="71594"/>
                  <a:pt x="100013" y="95250"/>
                </a:cubicBezTo>
                <a:cubicBezTo>
                  <a:pt x="100013" y="118906"/>
                  <a:pt x="80806" y="138113"/>
                  <a:pt x="57150" y="138113"/>
                </a:cubicBezTo>
                <a:cubicBezTo>
                  <a:pt x="33494" y="138113"/>
                  <a:pt x="14288" y="118906"/>
                  <a:pt x="14288" y="95250"/>
                </a:cubicBezTo>
                <a:cubicBezTo>
                  <a:pt x="14288" y="71594"/>
                  <a:pt x="33494" y="52388"/>
                  <a:pt x="57150" y="52388"/>
                </a:cubicBezTo>
                <a:close/>
                <a:moveTo>
                  <a:pt x="0" y="247650"/>
                </a:moveTo>
                <a:cubicBezTo>
                  <a:pt x="0" y="205561"/>
                  <a:pt x="34111" y="171450"/>
                  <a:pt x="76200" y="171450"/>
                </a:cubicBezTo>
                <a:cubicBezTo>
                  <a:pt x="83820" y="171450"/>
                  <a:pt x="91202" y="172581"/>
                  <a:pt x="98167" y="174665"/>
                </a:cubicBezTo>
                <a:cubicBezTo>
                  <a:pt x="78581" y="196572"/>
                  <a:pt x="66675" y="225504"/>
                  <a:pt x="66675" y="257175"/>
                </a:cubicBezTo>
                <a:lnTo>
                  <a:pt x="66675" y="266700"/>
                </a:lnTo>
                <a:cubicBezTo>
                  <a:pt x="66675" y="273487"/>
                  <a:pt x="68104" y="279916"/>
                  <a:pt x="70664" y="285750"/>
                </a:cubicBezTo>
                <a:lnTo>
                  <a:pt x="19050" y="285750"/>
                </a:lnTo>
                <a:cubicBezTo>
                  <a:pt x="8513" y="285750"/>
                  <a:pt x="0" y="277237"/>
                  <a:pt x="0" y="266700"/>
                </a:cubicBezTo>
                <a:lnTo>
                  <a:pt x="0" y="247650"/>
                </a:lnTo>
                <a:close/>
                <a:moveTo>
                  <a:pt x="310336" y="285750"/>
                </a:moveTo>
                <a:cubicBezTo>
                  <a:pt x="312896" y="279916"/>
                  <a:pt x="314325" y="273487"/>
                  <a:pt x="314325" y="266700"/>
                </a:cubicBezTo>
                <a:lnTo>
                  <a:pt x="314325" y="257175"/>
                </a:lnTo>
                <a:cubicBezTo>
                  <a:pt x="314325" y="225504"/>
                  <a:pt x="302419" y="196572"/>
                  <a:pt x="282833" y="174665"/>
                </a:cubicBezTo>
                <a:cubicBezTo>
                  <a:pt x="289798" y="172581"/>
                  <a:pt x="297180" y="171450"/>
                  <a:pt x="304800" y="171450"/>
                </a:cubicBezTo>
                <a:cubicBezTo>
                  <a:pt x="346889" y="171450"/>
                  <a:pt x="381000" y="205561"/>
                  <a:pt x="381000" y="247650"/>
                </a:cubicBezTo>
                <a:lnTo>
                  <a:pt x="381000" y="266700"/>
                </a:lnTo>
                <a:cubicBezTo>
                  <a:pt x="381000" y="277237"/>
                  <a:pt x="372487" y="285750"/>
                  <a:pt x="361950" y="285750"/>
                </a:cubicBezTo>
                <a:lnTo>
                  <a:pt x="310336" y="285750"/>
                </a:lnTo>
                <a:close/>
                <a:moveTo>
                  <a:pt x="280987" y="95250"/>
                </a:moveTo>
                <a:cubicBezTo>
                  <a:pt x="280987" y="71594"/>
                  <a:pt x="300194" y="52388"/>
                  <a:pt x="323850" y="52388"/>
                </a:cubicBezTo>
                <a:cubicBezTo>
                  <a:pt x="347506" y="52388"/>
                  <a:pt x="366712" y="71594"/>
                  <a:pt x="366712" y="95250"/>
                </a:cubicBezTo>
                <a:cubicBezTo>
                  <a:pt x="366712" y="118906"/>
                  <a:pt x="347506" y="138113"/>
                  <a:pt x="323850" y="138113"/>
                </a:cubicBezTo>
                <a:cubicBezTo>
                  <a:pt x="300194" y="138113"/>
                  <a:pt x="280987" y="118906"/>
                  <a:pt x="280987" y="95250"/>
                </a:cubicBezTo>
                <a:close/>
                <a:moveTo>
                  <a:pt x="95250" y="257175"/>
                </a:moveTo>
                <a:cubicBezTo>
                  <a:pt x="95250" y="204549"/>
                  <a:pt x="137874" y="161925"/>
                  <a:pt x="190500" y="161925"/>
                </a:cubicBezTo>
                <a:cubicBezTo>
                  <a:pt x="243126" y="161925"/>
                  <a:pt x="285750" y="204549"/>
                  <a:pt x="285750" y="257175"/>
                </a:cubicBezTo>
                <a:lnTo>
                  <a:pt x="285750" y="266700"/>
                </a:lnTo>
                <a:cubicBezTo>
                  <a:pt x="285750" y="277237"/>
                  <a:pt x="277237" y="285750"/>
                  <a:pt x="266700" y="285750"/>
                </a:cubicBezTo>
                <a:lnTo>
                  <a:pt x="114300" y="285750"/>
                </a:lnTo>
                <a:cubicBezTo>
                  <a:pt x="103763" y="285750"/>
                  <a:pt x="95250" y="277237"/>
                  <a:pt x="95250" y="266700"/>
                </a:cubicBezTo>
                <a:lnTo>
                  <a:pt x="95250" y="257175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9" name="Text 37"/>
          <p:cNvSpPr/>
          <p:nvPr/>
        </p:nvSpPr>
        <p:spPr>
          <a:xfrm>
            <a:off x="2753122" y="2387600"/>
            <a:ext cx="25019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التعاون مع المؤثرين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762000" y="3149600"/>
            <a:ext cx="53086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يُعدّ التعاون مع </a:t>
            </a: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المؤثرين وقادة الرأي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استراتيجية فعالة لنشر الرسائل والوصول إلى جمهور أوسع.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762000" y="3962400"/>
            <a:ext cx="5207000" cy="1524000"/>
          </a:xfrm>
          <a:custGeom>
            <a:avLst/>
            <a:gdLst/>
            <a:ahLst/>
            <a:cxnLst/>
            <a:rect l="l" t="t" r="r" b="b"/>
            <a:pathLst>
              <a:path w="5207000" h="1524000">
                <a:moveTo>
                  <a:pt x="101605" y="0"/>
                </a:moveTo>
                <a:lnTo>
                  <a:pt x="5105395" y="0"/>
                </a:lnTo>
                <a:cubicBezTo>
                  <a:pt x="5161510" y="0"/>
                  <a:pt x="5207000" y="45490"/>
                  <a:pt x="5207000" y="101605"/>
                </a:cubicBezTo>
                <a:lnTo>
                  <a:pt x="5207000" y="1422395"/>
                </a:lnTo>
                <a:cubicBezTo>
                  <a:pt x="5207000" y="1478510"/>
                  <a:pt x="5161510" y="1524000"/>
                  <a:pt x="5105395" y="1524000"/>
                </a:cubicBezTo>
                <a:lnTo>
                  <a:pt x="101605" y="1524000"/>
                </a:lnTo>
                <a:cubicBezTo>
                  <a:pt x="45490" y="1524000"/>
                  <a:pt x="0" y="1478510"/>
                  <a:pt x="0" y="1422395"/>
                </a:cubicBezTo>
                <a:lnTo>
                  <a:pt x="0" y="101605"/>
                </a:lnTo>
                <a:cubicBezTo>
                  <a:pt x="0" y="45528"/>
                  <a:pt x="45528" y="0"/>
                  <a:pt x="101605" y="0"/>
                </a:cubicBezTo>
                <a:close/>
              </a:path>
            </a:pathLst>
          </a:custGeom>
          <a:solidFill>
            <a:srgbClr val="D4A574">
              <a:alpha val="10196"/>
            </a:srgbClr>
          </a:solidFill>
          <a:ln/>
        </p:spPr>
      </p:sp>
      <p:sp>
        <p:nvSpPr>
          <p:cNvPr id="42" name="Text 40"/>
          <p:cNvSpPr/>
          <p:nvPr/>
        </p:nvSpPr>
        <p:spPr>
          <a:xfrm>
            <a:off x="5336447" y="4123271"/>
            <a:ext cx="569053" cy="2370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الفوائد:</a:t>
            </a:r>
            <a:endParaRPr lang="en-US" sz="1600" dirty="0"/>
          </a:p>
        </p:txBody>
      </p:sp>
      <p:sp>
        <p:nvSpPr>
          <p:cNvPr id="43" name="Text 41"/>
          <p:cNvSpPr/>
          <p:nvPr/>
        </p:nvSpPr>
        <p:spPr>
          <a:xfrm>
            <a:off x="914400" y="4470400"/>
            <a:ext cx="4991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الوصول إلى جمهور كبير ومستهدف</a:t>
            </a:r>
            <a:endParaRPr lang="en-US" sz="1600" dirty="0"/>
          </a:p>
        </p:txBody>
      </p:sp>
      <p:sp>
        <p:nvSpPr>
          <p:cNvPr id="44" name="Text 42"/>
          <p:cNvSpPr/>
          <p:nvPr/>
        </p:nvSpPr>
        <p:spPr>
          <a:xfrm>
            <a:off x="914400" y="4775200"/>
            <a:ext cx="4991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تعزيز المصداقية من خلال الشخصيات الموثوقة</a:t>
            </a:r>
            <a:endParaRPr lang="en-US" sz="1600" dirty="0"/>
          </a:p>
        </p:txBody>
      </p:sp>
      <p:sp>
        <p:nvSpPr>
          <p:cNvPr id="45" name="Text 43"/>
          <p:cNvSpPr/>
          <p:nvPr/>
        </p:nvSpPr>
        <p:spPr>
          <a:xfrm>
            <a:off x="914400" y="5080000"/>
            <a:ext cx="4991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 زيادة الوعي والاهتمام بالقضايا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508000" y="5943600"/>
            <a:ext cx="5715000" cy="4991100"/>
          </a:xfrm>
          <a:custGeom>
            <a:avLst/>
            <a:gdLst/>
            <a:ahLst/>
            <a:cxnLst/>
            <a:rect l="l" t="t" r="r" b="b"/>
            <a:pathLst>
              <a:path w="5715000" h="4991100">
                <a:moveTo>
                  <a:pt x="152378" y="0"/>
                </a:moveTo>
                <a:lnTo>
                  <a:pt x="5562622" y="0"/>
                </a:lnTo>
                <a:cubicBezTo>
                  <a:pt x="5646722" y="0"/>
                  <a:pt x="5715000" y="68278"/>
                  <a:pt x="5715000" y="152378"/>
                </a:cubicBezTo>
                <a:lnTo>
                  <a:pt x="5715000" y="4838722"/>
                </a:lnTo>
                <a:cubicBezTo>
                  <a:pt x="5715000" y="4922878"/>
                  <a:pt x="5646778" y="4991100"/>
                  <a:pt x="5562622" y="4991100"/>
                </a:cubicBezTo>
                <a:lnTo>
                  <a:pt x="152378" y="4991100"/>
                </a:lnTo>
                <a:cubicBezTo>
                  <a:pt x="68278" y="4991100"/>
                  <a:pt x="0" y="4922822"/>
                  <a:pt x="0" y="4838722"/>
                </a:cubicBezTo>
                <a:lnTo>
                  <a:pt x="0" y="152378"/>
                </a:lnTo>
                <a:cubicBezTo>
                  <a:pt x="0" y="68278"/>
                  <a:pt x="68278" y="0"/>
                  <a:pt x="152378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47" name="Text 45"/>
          <p:cNvSpPr/>
          <p:nvPr/>
        </p:nvSpPr>
        <p:spPr>
          <a:xfrm>
            <a:off x="762000" y="6197600"/>
            <a:ext cx="53594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D4A574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أمثلة على شراكات ناجحة</a:t>
            </a:r>
            <a:endParaRPr lang="en-US" sz="1600" dirty="0"/>
          </a:p>
        </p:txBody>
      </p:sp>
      <p:sp>
        <p:nvSpPr>
          <p:cNvPr id="48" name="Shape 46"/>
          <p:cNvSpPr/>
          <p:nvPr/>
        </p:nvSpPr>
        <p:spPr>
          <a:xfrm>
            <a:off x="762000" y="6807200"/>
            <a:ext cx="5207000" cy="914400"/>
          </a:xfrm>
          <a:custGeom>
            <a:avLst/>
            <a:gdLst/>
            <a:ahLst/>
            <a:cxnLst/>
            <a:rect l="l" t="t" r="r" b="b"/>
            <a:pathLst>
              <a:path w="5207000" h="914400">
                <a:moveTo>
                  <a:pt x="101599" y="0"/>
                </a:moveTo>
                <a:lnTo>
                  <a:pt x="5105401" y="0"/>
                </a:lnTo>
                <a:cubicBezTo>
                  <a:pt x="5161513" y="0"/>
                  <a:pt x="5207000" y="45487"/>
                  <a:pt x="5207000" y="101599"/>
                </a:cubicBezTo>
                <a:lnTo>
                  <a:pt x="5207000" y="812801"/>
                </a:lnTo>
                <a:cubicBezTo>
                  <a:pt x="5207000" y="868913"/>
                  <a:pt x="5161513" y="914400"/>
                  <a:pt x="51054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49" name="Text 47"/>
          <p:cNvSpPr/>
          <p:nvPr/>
        </p:nvSpPr>
        <p:spPr>
          <a:xfrm>
            <a:off x="914400" y="6959600"/>
            <a:ext cx="5003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Starbucks + Conservation International</a:t>
            </a:r>
            <a:endParaRPr lang="en-US" sz="1600" dirty="0"/>
          </a:p>
        </p:txBody>
      </p:sp>
      <p:sp>
        <p:nvSpPr>
          <p:cNvPr id="50" name="Text 48"/>
          <p:cNvSpPr/>
          <p:nvPr/>
        </p:nvSpPr>
        <p:spPr>
          <a:xfrm>
            <a:off x="914400" y="7315200"/>
            <a:ext cx="4991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شراكة طويلة الأمد لتحسين ظروف مزارعي القهوة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762000" y="7874000"/>
            <a:ext cx="5207000" cy="914400"/>
          </a:xfrm>
          <a:custGeom>
            <a:avLst/>
            <a:gdLst/>
            <a:ahLst/>
            <a:cxnLst/>
            <a:rect l="l" t="t" r="r" b="b"/>
            <a:pathLst>
              <a:path w="5207000" h="914400">
                <a:moveTo>
                  <a:pt x="101599" y="0"/>
                </a:moveTo>
                <a:lnTo>
                  <a:pt x="5105401" y="0"/>
                </a:lnTo>
                <a:cubicBezTo>
                  <a:pt x="5161513" y="0"/>
                  <a:pt x="5207000" y="45487"/>
                  <a:pt x="5207000" y="101599"/>
                </a:cubicBezTo>
                <a:lnTo>
                  <a:pt x="5207000" y="812801"/>
                </a:lnTo>
                <a:cubicBezTo>
                  <a:pt x="5207000" y="868913"/>
                  <a:pt x="5161513" y="914400"/>
                  <a:pt x="51054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52" name="Text 50"/>
          <p:cNvSpPr/>
          <p:nvPr/>
        </p:nvSpPr>
        <p:spPr>
          <a:xfrm>
            <a:off x="914400" y="8026400"/>
            <a:ext cx="5003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Patagonia + منظمات بيئية</a:t>
            </a:r>
            <a:endParaRPr lang="en-US" sz="1600" dirty="0"/>
          </a:p>
        </p:txBody>
      </p:sp>
      <p:sp>
        <p:nvSpPr>
          <p:cNvPr id="53" name="Text 51"/>
          <p:cNvSpPr/>
          <p:nvPr/>
        </p:nvSpPr>
        <p:spPr>
          <a:xfrm>
            <a:off x="914400" y="8382000"/>
            <a:ext cx="4991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حملة "Don't Buy This Jacket" لاستهلاك مسؤول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762000" y="8940800"/>
            <a:ext cx="5207000" cy="914400"/>
          </a:xfrm>
          <a:custGeom>
            <a:avLst/>
            <a:gdLst/>
            <a:ahLst/>
            <a:cxnLst/>
            <a:rect l="l" t="t" r="r" b="b"/>
            <a:pathLst>
              <a:path w="5207000" h="914400">
                <a:moveTo>
                  <a:pt x="101599" y="0"/>
                </a:moveTo>
                <a:lnTo>
                  <a:pt x="5105401" y="0"/>
                </a:lnTo>
                <a:cubicBezTo>
                  <a:pt x="5161513" y="0"/>
                  <a:pt x="5207000" y="45487"/>
                  <a:pt x="5207000" y="101599"/>
                </a:cubicBezTo>
                <a:lnTo>
                  <a:pt x="5207000" y="812801"/>
                </a:lnTo>
                <a:cubicBezTo>
                  <a:pt x="5207000" y="868913"/>
                  <a:pt x="5161513" y="914400"/>
                  <a:pt x="51054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55" name="Text 53"/>
          <p:cNvSpPr/>
          <p:nvPr/>
        </p:nvSpPr>
        <p:spPr>
          <a:xfrm>
            <a:off x="914400" y="9093200"/>
            <a:ext cx="5003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Danone + مزارعون</a:t>
            </a:r>
            <a:endParaRPr lang="en-US" sz="1600" dirty="0"/>
          </a:p>
        </p:txBody>
      </p:sp>
      <p:sp>
        <p:nvSpPr>
          <p:cNvPr id="56" name="Text 54"/>
          <p:cNvSpPr/>
          <p:nvPr/>
        </p:nvSpPr>
        <p:spPr>
          <a:xfrm>
            <a:off x="914400" y="9448800"/>
            <a:ext cx="4991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الزراعة التجديدية والممارسات المستدامة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A98C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static.wixstatic.com/14d593032a001c0a1bf76b9c6029aa7e40f58a25.jpeg"/>
          <p:cNvPicPr>
            <a:picLocks noChangeAspect="1"/>
          </p:cNvPicPr>
          <p:nvPr/>
        </p:nvPicPr>
        <p:blipFill>
          <a:blip r:embed="rId3">
            <a:alphaModFix amt="25000"/>
          </a:blip>
          <a:srcRect t="22606" b="22606"/>
          <a:stretch/>
        </p:blipFill>
        <p:spPr>
          <a:xfrm>
            <a:off x="0" y="0"/>
            <a:ext cx="16256000" cy="9144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0" y="0"/>
                </a:moveTo>
                <a:lnTo>
                  <a:pt x="16256000" y="0"/>
                </a:lnTo>
                <a:lnTo>
                  <a:pt x="16256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A98C6A">
                  <a:alpha val="95000"/>
                </a:srgbClr>
              </a:gs>
              <a:gs pos="50000">
                <a:srgbClr val="2C5F5D">
                  <a:alpha val="90000"/>
                </a:srgbClr>
              </a:gs>
              <a:gs pos="100000">
                <a:srgbClr val="D4A574">
                  <a:alpha val="80000"/>
                </a:srgbClr>
              </a:gs>
            </a:gsLst>
            <a:lin ang="2700000" scaled="1"/>
          </a:gradFill>
          <a:ln/>
        </p:spPr>
      </p:sp>
      <p:sp>
        <p:nvSpPr>
          <p:cNvPr id="4" name="Shape 1"/>
          <p:cNvSpPr/>
          <p:nvPr/>
        </p:nvSpPr>
        <p:spPr>
          <a:xfrm>
            <a:off x="6842654" y="2065337"/>
            <a:ext cx="2565400" cy="838200"/>
          </a:xfrm>
          <a:custGeom>
            <a:avLst/>
            <a:gdLst/>
            <a:ahLst/>
            <a:cxnLst/>
            <a:rect l="l" t="t" r="r" b="b"/>
            <a:pathLst>
              <a:path w="2565400" h="838200">
                <a:moveTo>
                  <a:pt x="419100" y="0"/>
                </a:moveTo>
                <a:lnTo>
                  <a:pt x="2146300" y="0"/>
                </a:lnTo>
                <a:cubicBezTo>
                  <a:pt x="2377608" y="0"/>
                  <a:pt x="2565400" y="187792"/>
                  <a:pt x="2565400" y="419100"/>
                </a:cubicBezTo>
                <a:lnTo>
                  <a:pt x="2565400" y="419100"/>
                </a:lnTo>
                <a:cubicBezTo>
                  <a:pt x="2565400" y="650408"/>
                  <a:pt x="2377608" y="838200"/>
                  <a:pt x="2146300" y="838200"/>
                </a:cubicBezTo>
                <a:lnTo>
                  <a:pt x="419100" y="838200"/>
                </a:lnTo>
                <a:cubicBezTo>
                  <a:pt x="187792" y="838200"/>
                  <a:pt x="0" y="650408"/>
                  <a:pt x="0" y="419100"/>
                </a:cubicBezTo>
                <a:lnTo>
                  <a:pt x="0" y="419100"/>
                </a:lnTo>
                <a:cubicBezTo>
                  <a:pt x="0" y="187792"/>
                  <a:pt x="187792" y="0"/>
                  <a:pt x="419100" y="0"/>
                </a:cubicBezTo>
                <a:close/>
              </a:path>
            </a:pathLst>
          </a:custGeom>
          <a:solidFill>
            <a:srgbClr val="D4A574">
              <a:alpha val="20000"/>
            </a:srgbClr>
          </a:solidFill>
          <a:ln w="25400">
            <a:solidFill>
              <a:srgbClr val="D4A574">
                <a:alpha val="50196"/>
              </a:srgbClr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185554" y="2281238"/>
            <a:ext cx="1879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kern="0" spc="120" dirty="0">
                <a:solidFill>
                  <a:srgbClr val="D4A57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المحور الخامس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5757730" y="3322638"/>
            <a:ext cx="473710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7200" b="1" dirty="0">
                <a:solidFill>
                  <a:srgbClr val="F8F6F2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قياس فعالية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7200" b="1" dirty="0">
                <a:solidFill>
                  <a:srgbClr val="F8F6F2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الاتصال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7112000" y="6015038"/>
            <a:ext cx="2032000" cy="50800"/>
          </a:xfrm>
          <a:custGeom>
            <a:avLst/>
            <a:gdLst/>
            <a:ahLst/>
            <a:cxnLst/>
            <a:rect l="l" t="t" r="r" b="b"/>
            <a:pathLst>
              <a:path w="2032000" h="50800">
                <a:moveTo>
                  <a:pt x="0" y="0"/>
                </a:moveTo>
                <a:lnTo>
                  <a:pt x="2032000" y="0"/>
                </a:lnTo>
                <a:lnTo>
                  <a:pt x="20320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8" name="Text 5"/>
          <p:cNvSpPr/>
          <p:nvPr/>
        </p:nvSpPr>
        <p:spPr>
          <a:xfrm>
            <a:off x="5947635" y="6472238"/>
            <a:ext cx="4356100" cy="622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3000" dirty="0">
                <a:solidFill>
                  <a:srgbClr val="F8F6F2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مؤشرات الأداء وتقنيات التقييم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8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4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80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 5: MEASUREMENT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544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2C5F5D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مؤشرات قياس فعالية الاتصال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14528800" y="16764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pic>
        <p:nvPicPr>
          <p:cNvPr id="5" name="Image 0" descr="https://kimi-img.moonshot.cn/pub/slides/26-02-20-20:55:02-d6c5j9jeqfp0s4cd2u8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58000" y="1930400"/>
            <a:ext cx="8890000" cy="9245600"/>
          </a:xfrm>
          <a:prstGeom prst="roundRect">
            <a:avLst>
              <a:gd name="adj" fmla="val 0"/>
            </a:avLst>
          </a:prstGeom>
        </p:spPr>
      </p:pic>
      <p:sp>
        <p:nvSpPr>
          <p:cNvPr id="6" name="Shape 3"/>
          <p:cNvSpPr/>
          <p:nvPr/>
        </p:nvSpPr>
        <p:spPr>
          <a:xfrm>
            <a:off x="508000" y="1930400"/>
            <a:ext cx="6070600" cy="3606800"/>
          </a:xfrm>
          <a:custGeom>
            <a:avLst/>
            <a:gdLst/>
            <a:ahLst/>
            <a:cxnLst/>
            <a:rect l="l" t="t" r="r" b="b"/>
            <a:pathLst>
              <a:path w="6070600" h="3606800">
                <a:moveTo>
                  <a:pt x="152387" y="0"/>
                </a:moveTo>
                <a:lnTo>
                  <a:pt x="6019800" y="0"/>
                </a:lnTo>
                <a:cubicBezTo>
                  <a:pt x="6047837" y="0"/>
                  <a:pt x="6070600" y="22763"/>
                  <a:pt x="6070600" y="50800"/>
                </a:cubicBezTo>
                <a:lnTo>
                  <a:pt x="6070600" y="3556000"/>
                </a:lnTo>
                <a:cubicBezTo>
                  <a:pt x="6070600" y="3584037"/>
                  <a:pt x="6047837" y="3606800"/>
                  <a:pt x="6019800" y="3606800"/>
                </a:cubicBezTo>
                <a:lnTo>
                  <a:pt x="152387" y="3606800"/>
                </a:lnTo>
                <a:cubicBezTo>
                  <a:pt x="68226" y="3606800"/>
                  <a:pt x="0" y="3538574"/>
                  <a:pt x="0" y="3454413"/>
                </a:cubicBezTo>
                <a:lnTo>
                  <a:pt x="0" y="152387"/>
                </a:lnTo>
                <a:cubicBezTo>
                  <a:pt x="0" y="68226"/>
                  <a:pt x="68226" y="0"/>
                  <a:pt x="152387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7" name="Shape 4"/>
          <p:cNvSpPr/>
          <p:nvPr/>
        </p:nvSpPr>
        <p:spPr>
          <a:xfrm>
            <a:off x="6578600" y="1930400"/>
            <a:ext cx="50800" cy="3606800"/>
          </a:xfrm>
          <a:custGeom>
            <a:avLst/>
            <a:gdLst/>
            <a:ahLst/>
            <a:cxnLst/>
            <a:rect l="l" t="t" r="r" b="b"/>
            <a:pathLst>
              <a:path w="50800" h="36068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3556000"/>
                </a:lnTo>
                <a:cubicBezTo>
                  <a:pt x="50800" y="3584037"/>
                  <a:pt x="28037" y="3606800"/>
                  <a:pt x="0" y="3606800"/>
                </a:cubicBezTo>
                <a:lnTo>
                  <a:pt x="0" y="3606800"/>
                </a:lnTo>
                <a:lnTo>
                  <a:pt x="0" y="0"/>
                </a:ln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8" name="Shape 5"/>
          <p:cNvSpPr/>
          <p:nvPr/>
        </p:nvSpPr>
        <p:spPr>
          <a:xfrm>
            <a:off x="5638800" y="21336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9" name="Shape 6"/>
          <p:cNvSpPr/>
          <p:nvPr/>
        </p:nvSpPr>
        <p:spPr>
          <a:xfrm>
            <a:off x="5842000" y="23368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9050" y="19050"/>
                </a:moveTo>
                <a:cubicBezTo>
                  <a:pt x="29587" y="19050"/>
                  <a:pt x="38100" y="27563"/>
                  <a:pt x="38100" y="38100"/>
                </a:cubicBezTo>
                <a:lnTo>
                  <a:pt x="38100" y="238125"/>
                </a:lnTo>
                <a:cubicBezTo>
                  <a:pt x="38100" y="243364"/>
                  <a:pt x="42386" y="247650"/>
                  <a:pt x="47625" y="247650"/>
                </a:cubicBezTo>
                <a:lnTo>
                  <a:pt x="285750" y="247650"/>
                </a:lnTo>
                <a:cubicBezTo>
                  <a:pt x="296287" y="247650"/>
                  <a:pt x="304800" y="256163"/>
                  <a:pt x="304800" y="266700"/>
                </a:cubicBezTo>
                <a:cubicBezTo>
                  <a:pt x="304800" y="277237"/>
                  <a:pt x="296287" y="285750"/>
                  <a:pt x="285750" y="285750"/>
                </a:cubicBezTo>
                <a:lnTo>
                  <a:pt x="47625" y="285750"/>
                </a:lnTo>
                <a:cubicBezTo>
                  <a:pt x="21312" y="285750"/>
                  <a:pt x="0" y="264438"/>
                  <a:pt x="0" y="238125"/>
                </a:cubicBezTo>
                <a:lnTo>
                  <a:pt x="0" y="38100"/>
                </a:lnTo>
                <a:cubicBezTo>
                  <a:pt x="0" y="27563"/>
                  <a:pt x="8513" y="19050"/>
                  <a:pt x="19050" y="19050"/>
                </a:cubicBezTo>
                <a:close/>
                <a:moveTo>
                  <a:pt x="76200" y="57150"/>
                </a:moveTo>
                <a:cubicBezTo>
                  <a:pt x="76200" y="46613"/>
                  <a:pt x="84713" y="38100"/>
                  <a:pt x="95250" y="38100"/>
                </a:cubicBezTo>
                <a:lnTo>
                  <a:pt x="209550" y="38100"/>
                </a:lnTo>
                <a:cubicBezTo>
                  <a:pt x="220087" y="38100"/>
                  <a:pt x="228600" y="46613"/>
                  <a:pt x="228600" y="57150"/>
                </a:cubicBezTo>
                <a:cubicBezTo>
                  <a:pt x="228600" y="67687"/>
                  <a:pt x="220087" y="76200"/>
                  <a:pt x="209550" y="76200"/>
                </a:cubicBezTo>
                <a:lnTo>
                  <a:pt x="95250" y="76200"/>
                </a:lnTo>
                <a:cubicBezTo>
                  <a:pt x="84713" y="76200"/>
                  <a:pt x="76200" y="67687"/>
                  <a:pt x="76200" y="57150"/>
                </a:cubicBezTo>
                <a:close/>
                <a:moveTo>
                  <a:pt x="95250" y="104775"/>
                </a:moveTo>
                <a:lnTo>
                  <a:pt x="171450" y="104775"/>
                </a:lnTo>
                <a:cubicBezTo>
                  <a:pt x="181987" y="104775"/>
                  <a:pt x="190500" y="113288"/>
                  <a:pt x="190500" y="123825"/>
                </a:cubicBezTo>
                <a:cubicBezTo>
                  <a:pt x="190500" y="134362"/>
                  <a:pt x="181987" y="142875"/>
                  <a:pt x="171450" y="142875"/>
                </a:cubicBezTo>
                <a:lnTo>
                  <a:pt x="95250" y="142875"/>
                </a:lnTo>
                <a:cubicBezTo>
                  <a:pt x="84713" y="142875"/>
                  <a:pt x="76200" y="134362"/>
                  <a:pt x="76200" y="123825"/>
                </a:cubicBezTo>
                <a:cubicBezTo>
                  <a:pt x="76200" y="113288"/>
                  <a:pt x="84713" y="104775"/>
                  <a:pt x="95250" y="104775"/>
                </a:cubicBezTo>
                <a:close/>
                <a:moveTo>
                  <a:pt x="95250" y="171450"/>
                </a:moveTo>
                <a:lnTo>
                  <a:pt x="247650" y="171450"/>
                </a:lnTo>
                <a:cubicBezTo>
                  <a:pt x="258187" y="171450"/>
                  <a:pt x="266700" y="179963"/>
                  <a:pt x="266700" y="190500"/>
                </a:cubicBezTo>
                <a:cubicBezTo>
                  <a:pt x="266700" y="201037"/>
                  <a:pt x="258187" y="209550"/>
                  <a:pt x="247650" y="209550"/>
                </a:cubicBezTo>
                <a:lnTo>
                  <a:pt x="95250" y="209550"/>
                </a:lnTo>
                <a:cubicBezTo>
                  <a:pt x="84713" y="209550"/>
                  <a:pt x="76200" y="201037"/>
                  <a:pt x="76200" y="190500"/>
                </a:cubicBezTo>
                <a:cubicBezTo>
                  <a:pt x="76200" y="179963"/>
                  <a:pt x="84713" y="171450"/>
                  <a:pt x="95250" y="17145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0" name="Text 7"/>
          <p:cNvSpPr/>
          <p:nvPr/>
        </p:nvSpPr>
        <p:spPr>
          <a:xfrm>
            <a:off x="3689879" y="2286000"/>
            <a:ext cx="19431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مؤشرات الكمية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711200" y="2997200"/>
            <a:ext cx="5638800" cy="711200"/>
          </a:xfrm>
          <a:custGeom>
            <a:avLst/>
            <a:gdLst/>
            <a:ahLst/>
            <a:cxnLst/>
            <a:rect l="l" t="t" r="r" b="b"/>
            <a:pathLst>
              <a:path w="5638800" h="711200">
                <a:moveTo>
                  <a:pt x="101602" y="0"/>
                </a:moveTo>
                <a:lnTo>
                  <a:pt x="5537198" y="0"/>
                </a:lnTo>
                <a:cubicBezTo>
                  <a:pt x="5593311" y="0"/>
                  <a:pt x="5638800" y="45489"/>
                  <a:pt x="5638800" y="101602"/>
                </a:cubicBezTo>
                <a:lnTo>
                  <a:pt x="5638800" y="609598"/>
                </a:lnTo>
                <a:cubicBezTo>
                  <a:pt x="5638800" y="665711"/>
                  <a:pt x="5593311" y="711200"/>
                  <a:pt x="5537198" y="711200"/>
                </a:cubicBezTo>
                <a:lnTo>
                  <a:pt x="101602" y="711200"/>
                </a:lnTo>
                <a:cubicBezTo>
                  <a:pt x="45489" y="711200"/>
                  <a:pt x="0" y="665711"/>
                  <a:pt x="0" y="6095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2C5F5D">
              <a:alpha val="10196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4922838" y="3200400"/>
            <a:ext cx="137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معدلات المشاركة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863600" y="3149600"/>
            <a:ext cx="7112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5F5D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85%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711200" y="3810000"/>
            <a:ext cx="5638800" cy="711200"/>
          </a:xfrm>
          <a:custGeom>
            <a:avLst/>
            <a:gdLst/>
            <a:ahLst/>
            <a:cxnLst/>
            <a:rect l="l" t="t" r="r" b="b"/>
            <a:pathLst>
              <a:path w="5638800" h="711200">
                <a:moveTo>
                  <a:pt x="101602" y="0"/>
                </a:moveTo>
                <a:lnTo>
                  <a:pt x="5537198" y="0"/>
                </a:lnTo>
                <a:cubicBezTo>
                  <a:pt x="5593311" y="0"/>
                  <a:pt x="5638800" y="45489"/>
                  <a:pt x="5638800" y="101602"/>
                </a:cubicBezTo>
                <a:lnTo>
                  <a:pt x="5638800" y="609598"/>
                </a:lnTo>
                <a:cubicBezTo>
                  <a:pt x="5638800" y="665711"/>
                  <a:pt x="5593311" y="711200"/>
                  <a:pt x="5537198" y="711200"/>
                </a:cubicBezTo>
                <a:lnTo>
                  <a:pt x="101602" y="711200"/>
                </a:lnTo>
                <a:cubicBezTo>
                  <a:pt x="45489" y="711200"/>
                  <a:pt x="0" y="665711"/>
                  <a:pt x="0" y="6095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2C5F5D">
              <a:alpha val="10196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4452210" y="4013200"/>
            <a:ext cx="1841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المشاهدات والمشاركات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863600" y="3962400"/>
            <a:ext cx="9779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5F5D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+120%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711200" y="4622800"/>
            <a:ext cx="5638800" cy="711200"/>
          </a:xfrm>
          <a:custGeom>
            <a:avLst/>
            <a:gdLst/>
            <a:ahLst/>
            <a:cxnLst/>
            <a:rect l="l" t="t" r="r" b="b"/>
            <a:pathLst>
              <a:path w="5638800" h="711200">
                <a:moveTo>
                  <a:pt x="101602" y="0"/>
                </a:moveTo>
                <a:lnTo>
                  <a:pt x="5537198" y="0"/>
                </a:lnTo>
                <a:cubicBezTo>
                  <a:pt x="5593311" y="0"/>
                  <a:pt x="5638800" y="45489"/>
                  <a:pt x="5638800" y="101602"/>
                </a:cubicBezTo>
                <a:lnTo>
                  <a:pt x="5638800" y="609598"/>
                </a:lnTo>
                <a:cubicBezTo>
                  <a:pt x="5638800" y="665711"/>
                  <a:pt x="5593311" y="711200"/>
                  <a:pt x="5537198" y="711200"/>
                </a:cubicBezTo>
                <a:lnTo>
                  <a:pt x="101602" y="711200"/>
                </a:lnTo>
                <a:cubicBezTo>
                  <a:pt x="45489" y="711200"/>
                  <a:pt x="0" y="665711"/>
                  <a:pt x="0" y="6095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2C5F5D">
              <a:alpha val="10196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3998913" y="4826000"/>
            <a:ext cx="2298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المتابعين على السوشال ميديا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863600" y="4775200"/>
            <a:ext cx="6477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5F5D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50K</a:t>
            </a:r>
            <a:endParaRPr lang="en-US" sz="1600" dirty="0"/>
          </a:p>
        </p:txBody>
      </p:sp>
      <p:sp>
        <p:nvSpPr>
          <p:cNvPr id="20" name="Shape 17"/>
          <p:cNvSpPr/>
          <p:nvPr/>
        </p:nvSpPr>
        <p:spPr>
          <a:xfrm>
            <a:off x="508000" y="5689600"/>
            <a:ext cx="6070600" cy="3606800"/>
          </a:xfrm>
          <a:custGeom>
            <a:avLst/>
            <a:gdLst/>
            <a:ahLst/>
            <a:cxnLst/>
            <a:rect l="l" t="t" r="r" b="b"/>
            <a:pathLst>
              <a:path w="6070600" h="3606800">
                <a:moveTo>
                  <a:pt x="152387" y="0"/>
                </a:moveTo>
                <a:lnTo>
                  <a:pt x="6019800" y="0"/>
                </a:lnTo>
                <a:cubicBezTo>
                  <a:pt x="6047837" y="0"/>
                  <a:pt x="6070600" y="22763"/>
                  <a:pt x="6070600" y="50800"/>
                </a:cubicBezTo>
                <a:lnTo>
                  <a:pt x="6070600" y="3556000"/>
                </a:lnTo>
                <a:cubicBezTo>
                  <a:pt x="6070600" y="3584037"/>
                  <a:pt x="6047837" y="3606800"/>
                  <a:pt x="6019800" y="3606800"/>
                </a:cubicBezTo>
                <a:lnTo>
                  <a:pt x="152387" y="3606800"/>
                </a:lnTo>
                <a:cubicBezTo>
                  <a:pt x="68226" y="3606800"/>
                  <a:pt x="0" y="3538574"/>
                  <a:pt x="0" y="3454413"/>
                </a:cubicBezTo>
                <a:lnTo>
                  <a:pt x="0" y="152387"/>
                </a:lnTo>
                <a:cubicBezTo>
                  <a:pt x="0" y="68226"/>
                  <a:pt x="68226" y="0"/>
                  <a:pt x="152387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1" name="Shape 18"/>
          <p:cNvSpPr/>
          <p:nvPr/>
        </p:nvSpPr>
        <p:spPr>
          <a:xfrm>
            <a:off x="6578600" y="5689600"/>
            <a:ext cx="50800" cy="3606800"/>
          </a:xfrm>
          <a:custGeom>
            <a:avLst/>
            <a:gdLst/>
            <a:ahLst/>
            <a:cxnLst/>
            <a:rect l="l" t="t" r="r" b="b"/>
            <a:pathLst>
              <a:path w="50800" h="36068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3556000"/>
                </a:lnTo>
                <a:cubicBezTo>
                  <a:pt x="50800" y="3584037"/>
                  <a:pt x="28037" y="3606800"/>
                  <a:pt x="0" y="3606800"/>
                </a:cubicBezTo>
                <a:lnTo>
                  <a:pt x="0" y="3606800"/>
                </a:lnTo>
                <a:lnTo>
                  <a:pt x="0" y="0"/>
                </a:ln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22" name="Shape 19"/>
          <p:cNvSpPr/>
          <p:nvPr/>
        </p:nvSpPr>
        <p:spPr>
          <a:xfrm>
            <a:off x="5638800" y="58928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23" name="Shape 20"/>
          <p:cNvSpPr/>
          <p:nvPr/>
        </p:nvSpPr>
        <p:spPr>
          <a:xfrm>
            <a:off x="5822950" y="60960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184249" y="-11251"/>
                </a:moveTo>
                <a:cubicBezTo>
                  <a:pt x="181808" y="-16014"/>
                  <a:pt x="176867" y="-19050"/>
                  <a:pt x="171510" y="-19050"/>
                </a:cubicBezTo>
                <a:cubicBezTo>
                  <a:pt x="166152" y="-19050"/>
                  <a:pt x="161211" y="-16014"/>
                  <a:pt x="158770" y="-11251"/>
                </a:cubicBezTo>
                <a:lnTo>
                  <a:pt x="114955" y="74593"/>
                </a:lnTo>
                <a:lnTo>
                  <a:pt x="19764" y="89714"/>
                </a:lnTo>
                <a:cubicBezTo>
                  <a:pt x="14466" y="90547"/>
                  <a:pt x="10061" y="94298"/>
                  <a:pt x="8394" y="99417"/>
                </a:cubicBezTo>
                <a:cubicBezTo>
                  <a:pt x="6727" y="104537"/>
                  <a:pt x="8096" y="110133"/>
                  <a:pt x="11847" y="113943"/>
                </a:cubicBezTo>
                <a:lnTo>
                  <a:pt x="79950" y="182106"/>
                </a:lnTo>
                <a:lnTo>
                  <a:pt x="64949" y="277297"/>
                </a:lnTo>
                <a:cubicBezTo>
                  <a:pt x="64115" y="282595"/>
                  <a:pt x="66318" y="287953"/>
                  <a:pt x="70664" y="291108"/>
                </a:cubicBezTo>
                <a:cubicBezTo>
                  <a:pt x="75009" y="294263"/>
                  <a:pt x="80724" y="294739"/>
                  <a:pt x="85546" y="292298"/>
                </a:cubicBezTo>
                <a:lnTo>
                  <a:pt x="171510" y="248603"/>
                </a:lnTo>
                <a:lnTo>
                  <a:pt x="257413" y="292298"/>
                </a:lnTo>
                <a:cubicBezTo>
                  <a:pt x="262176" y="294739"/>
                  <a:pt x="267950" y="294263"/>
                  <a:pt x="272296" y="291108"/>
                </a:cubicBezTo>
                <a:cubicBezTo>
                  <a:pt x="276642" y="287953"/>
                  <a:pt x="278844" y="282654"/>
                  <a:pt x="278011" y="277297"/>
                </a:cubicBezTo>
                <a:lnTo>
                  <a:pt x="262950" y="182106"/>
                </a:lnTo>
                <a:lnTo>
                  <a:pt x="331053" y="113943"/>
                </a:lnTo>
                <a:cubicBezTo>
                  <a:pt x="334863" y="110133"/>
                  <a:pt x="336173" y="104537"/>
                  <a:pt x="334506" y="99417"/>
                </a:cubicBezTo>
                <a:cubicBezTo>
                  <a:pt x="332839" y="94298"/>
                  <a:pt x="328493" y="90547"/>
                  <a:pt x="323136" y="89714"/>
                </a:cubicBezTo>
                <a:lnTo>
                  <a:pt x="228005" y="74593"/>
                </a:lnTo>
                <a:lnTo>
                  <a:pt x="184249" y="-11251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4" name="Text 21"/>
          <p:cNvSpPr/>
          <p:nvPr/>
        </p:nvSpPr>
        <p:spPr>
          <a:xfrm>
            <a:off x="3592116" y="6045200"/>
            <a:ext cx="20447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مؤشرات الجودة</a:t>
            </a:r>
            <a:endParaRPr lang="en-US" sz="1600" dirty="0"/>
          </a:p>
        </p:txBody>
      </p:sp>
      <p:sp>
        <p:nvSpPr>
          <p:cNvPr id="25" name="Shape 22"/>
          <p:cNvSpPr/>
          <p:nvPr/>
        </p:nvSpPr>
        <p:spPr>
          <a:xfrm>
            <a:off x="711200" y="6756400"/>
            <a:ext cx="5638800" cy="711200"/>
          </a:xfrm>
          <a:custGeom>
            <a:avLst/>
            <a:gdLst/>
            <a:ahLst/>
            <a:cxnLst/>
            <a:rect l="l" t="t" r="r" b="b"/>
            <a:pathLst>
              <a:path w="5638800" h="711200">
                <a:moveTo>
                  <a:pt x="101602" y="0"/>
                </a:moveTo>
                <a:lnTo>
                  <a:pt x="5537198" y="0"/>
                </a:lnTo>
                <a:cubicBezTo>
                  <a:pt x="5593311" y="0"/>
                  <a:pt x="5638800" y="45489"/>
                  <a:pt x="5638800" y="101602"/>
                </a:cubicBezTo>
                <a:lnTo>
                  <a:pt x="5638800" y="609598"/>
                </a:lnTo>
                <a:cubicBezTo>
                  <a:pt x="5638800" y="665711"/>
                  <a:pt x="5593311" y="711200"/>
                  <a:pt x="5537198" y="711200"/>
                </a:cubicBezTo>
                <a:lnTo>
                  <a:pt x="101602" y="711200"/>
                </a:lnTo>
                <a:cubicBezTo>
                  <a:pt x="45489" y="711200"/>
                  <a:pt x="0" y="665711"/>
                  <a:pt x="0" y="6095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A98C6A">
              <a:alpha val="10196"/>
            </a:srgbClr>
          </a:solidFill>
          <a:ln/>
        </p:spPr>
      </p:sp>
      <p:sp>
        <p:nvSpPr>
          <p:cNvPr id="26" name="Text 23"/>
          <p:cNvSpPr/>
          <p:nvPr/>
        </p:nvSpPr>
        <p:spPr>
          <a:xfrm>
            <a:off x="4564459" y="6959600"/>
            <a:ext cx="1739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رضا أصحاب المصلحة</a:t>
            </a:r>
            <a:endParaRPr lang="en-US" sz="1600" dirty="0"/>
          </a:p>
        </p:txBody>
      </p:sp>
      <p:sp>
        <p:nvSpPr>
          <p:cNvPr id="27" name="Text 24"/>
          <p:cNvSpPr/>
          <p:nvPr/>
        </p:nvSpPr>
        <p:spPr>
          <a:xfrm>
            <a:off x="863600" y="6908800"/>
            <a:ext cx="9144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A98C6A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4.5/5</a:t>
            </a:r>
            <a:endParaRPr lang="en-US" sz="1600" dirty="0"/>
          </a:p>
        </p:txBody>
      </p:sp>
      <p:sp>
        <p:nvSpPr>
          <p:cNvPr id="28" name="Shape 25"/>
          <p:cNvSpPr/>
          <p:nvPr/>
        </p:nvSpPr>
        <p:spPr>
          <a:xfrm>
            <a:off x="711200" y="7569200"/>
            <a:ext cx="5638800" cy="711200"/>
          </a:xfrm>
          <a:custGeom>
            <a:avLst/>
            <a:gdLst/>
            <a:ahLst/>
            <a:cxnLst/>
            <a:rect l="l" t="t" r="r" b="b"/>
            <a:pathLst>
              <a:path w="5638800" h="711200">
                <a:moveTo>
                  <a:pt x="101602" y="0"/>
                </a:moveTo>
                <a:lnTo>
                  <a:pt x="5537198" y="0"/>
                </a:lnTo>
                <a:cubicBezTo>
                  <a:pt x="5593311" y="0"/>
                  <a:pt x="5638800" y="45489"/>
                  <a:pt x="5638800" y="101602"/>
                </a:cubicBezTo>
                <a:lnTo>
                  <a:pt x="5638800" y="609598"/>
                </a:lnTo>
                <a:cubicBezTo>
                  <a:pt x="5638800" y="665711"/>
                  <a:pt x="5593311" y="711200"/>
                  <a:pt x="5537198" y="711200"/>
                </a:cubicBezTo>
                <a:lnTo>
                  <a:pt x="101602" y="711200"/>
                </a:lnTo>
                <a:cubicBezTo>
                  <a:pt x="45489" y="711200"/>
                  <a:pt x="0" y="665711"/>
                  <a:pt x="0" y="6095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A98C6A">
              <a:alpha val="10196"/>
            </a:srgbClr>
          </a:solidFill>
          <a:ln/>
        </p:spPr>
      </p:sp>
      <p:sp>
        <p:nvSpPr>
          <p:cNvPr id="29" name="Text 26"/>
          <p:cNvSpPr/>
          <p:nvPr/>
        </p:nvSpPr>
        <p:spPr>
          <a:xfrm>
            <a:off x="4556985" y="7772400"/>
            <a:ext cx="1739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جودة التغذية الراجعة</a:t>
            </a:r>
            <a:endParaRPr lang="en-US" sz="1600" dirty="0"/>
          </a:p>
        </p:txBody>
      </p:sp>
      <p:sp>
        <p:nvSpPr>
          <p:cNvPr id="30" name="Text 27"/>
          <p:cNvSpPr/>
          <p:nvPr/>
        </p:nvSpPr>
        <p:spPr>
          <a:xfrm>
            <a:off x="863600" y="7721600"/>
            <a:ext cx="11303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A98C6A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جيد جداً</a:t>
            </a:r>
            <a:endParaRPr lang="en-US" sz="1600" dirty="0"/>
          </a:p>
        </p:txBody>
      </p:sp>
      <p:sp>
        <p:nvSpPr>
          <p:cNvPr id="31" name="Shape 28"/>
          <p:cNvSpPr/>
          <p:nvPr/>
        </p:nvSpPr>
        <p:spPr>
          <a:xfrm>
            <a:off x="711200" y="8382000"/>
            <a:ext cx="5638800" cy="711200"/>
          </a:xfrm>
          <a:custGeom>
            <a:avLst/>
            <a:gdLst/>
            <a:ahLst/>
            <a:cxnLst/>
            <a:rect l="l" t="t" r="r" b="b"/>
            <a:pathLst>
              <a:path w="5638800" h="711200">
                <a:moveTo>
                  <a:pt x="101602" y="0"/>
                </a:moveTo>
                <a:lnTo>
                  <a:pt x="5537198" y="0"/>
                </a:lnTo>
                <a:cubicBezTo>
                  <a:pt x="5593311" y="0"/>
                  <a:pt x="5638800" y="45489"/>
                  <a:pt x="5638800" y="101602"/>
                </a:cubicBezTo>
                <a:lnTo>
                  <a:pt x="5638800" y="609598"/>
                </a:lnTo>
                <a:cubicBezTo>
                  <a:pt x="5638800" y="665711"/>
                  <a:pt x="5593311" y="711200"/>
                  <a:pt x="5537198" y="711200"/>
                </a:cubicBezTo>
                <a:lnTo>
                  <a:pt x="101602" y="711200"/>
                </a:lnTo>
                <a:cubicBezTo>
                  <a:pt x="45489" y="711200"/>
                  <a:pt x="0" y="665711"/>
                  <a:pt x="0" y="6095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A98C6A">
              <a:alpha val="10196"/>
            </a:srgbClr>
          </a:solidFill>
          <a:ln/>
        </p:spPr>
      </p:sp>
      <p:sp>
        <p:nvSpPr>
          <p:cNvPr id="32" name="Text 29"/>
          <p:cNvSpPr/>
          <p:nvPr/>
        </p:nvSpPr>
        <p:spPr>
          <a:xfrm>
            <a:off x="4700191" y="8585200"/>
            <a:ext cx="1600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العائد على الاستثمار</a:t>
            </a:r>
            <a:endParaRPr lang="en-US" sz="1600" dirty="0"/>
          </a:p>
        </p:txBody>
      </p:sp>
      <p:sp>
        <p:nvSpPr>
          <p:cNvPr id="33" name="Text 30"/>
          <p:cNvSpPr/>
          <p:nvPr/>
        </p:nvSpPr>
        <p:spPr>
          <a:xfrm>
            <a:off x="863600" y="8534400"/>
            <a:ext cx="6985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A98C6A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+6%</a:t>
            </a:r>
            <a:endParaRPr lang="en-US" sz="1600" dirty="0"/>
          </a:p>
        </p:txBody>
      </p:sp>
      <p:sp>
        <p:nvSpPr>
          <p:cNvPr id="34" name="Shape 31"/>
          <p:cNvSpPr/>
          <p:nvPr/>
        </p:nvSpPr>
        <p:spPr>
          <a:xfrm>
            <a:off x="508000" y="9448800"/>
            <a:ext cx="6096000" cy="1727200"/>
          </a:xfrm>
          <a:custGeom>
            <a:avLst/>
            <a:gdLst/>
            <a:ahLst/>
            <a:cxnLst/>
            <a:rect l="l" t="t" r="r" b="b"/>
            <a:pathLst>
              <a:path w="6096000" h="1727200">
                <a:moveTo>
                  <a:pt x="152408" y="0"/>
                </a:moveTo>
                <a:lnTo>
                  <a:pt x="5943592" y="0"/>
                </a:lnTo>
                <a:cubicBezTo>
                  <a:pt x="6027765" y="0"/>
                  <a:pt x="6096000" y="68235"/>
                  <a:pt x="6096000" y="152408"/>
                </a:cubicBezTo>
                <a:lnTo>
                  <a:pt x="6096000" y="1574792"/>
                </a:lnTo>
                <a:cubicBezTo>
                  <a:pt x="6096000" y="1658965"/>
                  <a:pt x="6027765" y="1727200"/>
                  <a:pt x="5943592" y="1727200"/>
                </a:cubicBezTo>
                <a:lnTo>
                  <a:pt x="152408" y="1727200"/>
                </a:lnTo>
                <a:cubicBezTo>
                  <a:pt x="68235" y="1727200"/>
                  <a:pt x="0" y="1658965"/>
                  <a:pt x="0" y="1574792"/>
                </a:cubicBezTo>
                <a:lnTo>
                  <a:pt x="0" y="152408"/>
                </a:lnTo>
                <a:cubicBezTo>
                  <a:pt x="0" y="68292"/>
                  <a:pt x="68292" y="0"/>
                  <a:pt x="152408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35" name="Text 32"/>
          <p:cNvSpPr/>
          <p:nvPr/>
        </p:nvSpPr>
        <p:spPr>
          <a:xfrm>
            <a:off x="711200" y="9652000"/>
            <a:ext cx="581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D4A574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أدوات القياس</a:t>
            </a:r>
            <a:endParaRPr lang="en-US" sz="1600" dirty="0"/>
          </a:p>
        </p:txBody>
      </p:sp>
      <p:sp>
        <p:nvSpPr>
          <p:cNvPr id="36" name="Shape 33"/>
          <p:cNvSpPr/>
          <p:nvPr/>
        </p:nvSpPr>
        <p:spPr>
          <a:xfrm>
            <a:off x="4572000" y="10160000"/>
            <a:ext cx="1828800" cy="812800"/>
          </a:xfrm>
          <a:custGeom>
            <a:avLst/>
            <a:gdLst/>
            <a:ahLst/>
            <a:cxnLst/>
            <a:rect l="l" t="t" r="r" b="b"/>
            <a:pathLst>
              <a:path w="1828800" h="812800">
                <a:moveTo>
                  <a:pt x="50800" y="0"/>
                </a:moveTo>
                <a:lnTo>
                  <a:pt x="1778000" y="0"/>
                </a:lnTo>
                <a:cubicBezTo>
                  <a:pt x="1806037" y="0"/>
                  <a:pt x="1828800" y="22763"/>
                  <a:pt x="1828800" y="50800"/>
                </a:cubicBezTo>
                <a:lnTo>
                  <a:pt x="1828800" y="762000"/>
                </a:lnTo>
                <a:cubicBezTo>
                  <a:pt x="1828800" y="790037"/>
                  <a:pt x="1806037" y="812800"/>
                  <a:pt x="1778000" y="812800"/>
                </a:cubicBezTo>
                <a:lnTo>
                  <a:pt x="50800" y="812800"/>
                </a:lnTo>
                <a:cubicBezTo>
                  <a:pt x="22763" y="812800"/>
                  <a:pt x="0" y="790037"/>
                  <a:pt x="0" y="762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37" name="Shape 34"/>
          <p:cNvSpPr/>
          <p:nvPr/>
        </p:nvSpPr>
        <p:spPr>
          <a:xfrm>
            <a:off x="5353050" y="10261600"/>
            <a:ext cx="266700" cy="304800"/>
          </a:xfrm>
          <a:custGeom>
            <a:avLst/>
            <a:gdLst/>
            <a:ahLst/>
            <a:cxnLst/>
            <a:rect l="l" t="t" r="r" b="b"/>
            <a:pathLst>
              <a:path w="266700" h="304800">
                <a:moveTo>
                  <a:pt x="38100" y="19050"/>
                </a:moveTo>
                <a:cubicBezTo>
                  <a:pt x="17085" y="19050"/>
                  <a:pt x="0" y="36135"/>
                  <a:pt x="0" y="57150"/>
                </a:cubicBezTo>
                <a:lnTo>
                  <a:pt x="0" y="247650"/>
                </a:lnTo>
                <a:cubicBezTo>
                  <a:pt x="0" y="268665"/>
                  <a:pt x="17085" y="285750"/>
                  <a:pt x="38100" y="285750"/>
                </a:cubicBezTo>
                <a:lnTo>
                  <a:pt x="228600" y="285750"/>
                </a:lnTo>
                <a:cubicBezTo>
                  <a:pt x="249615" y="285750"/>
                  <a:pt x="266700" y="268665"/>
                  <a:pt x="266700" y="247650"/>
                </a:cubicBezTo>
                <a:lnTo>
                  <a:pt x="266700" y="57150"/>
                </a:lnTo>
                <a:cubicBezTo>
                  <a:pt x="266700" y="36135"/>
                  <a:pt x="249615" y="19050"/>
                  <a:pt x="228600" y="19050"/>
                </a:cubicBezTo>
                <a:lnTo>
                  <a:pt x="38100" y="19050"/>
                </a:lnTo>
                <a:close/>
                <a:moveTo>
                  <a:pt x="71438" y="133350"/>
                </a:moveTo>
                <a:cubicBezTo>
                  <a:pt x="79355" y="133350"/>
                  <a:pt x="85725" y="139720"/>
                  <a:pt x="85725" y="147638"/>
                </a:cubicBezTo>
                <a:lnTo>
                  <a:pt x="85725" y="214313"/>
                </a:lnTo>
                <a:cubicBezTo>
                  <a:pt x="85725" y="222230"/>
                  <a:pt x="79355" y="228600"/>
                  <a:pt x="71438" y="228600"/>
                </a:cubicBezTo>
                <a:cubicBezTo>
                  <a:pt x="63520" y="228600"/>
                  <a:pt x="57150" y="222230"/>
                  <a:pt x="57150" y="214313"/>
                </a:cubicBezTo>
                <a:lnTo>
                  <a:pt x="57150" y="147638"/>
                </a:lnTo>
                <a:cubicBezTo>
                  <a:pt x="57150" y="139720"/>
                  <a:pt x="63520" y="133350"/>
                  <a:pt x="71438" y="133350"/>
                </a:cubicBezTo>
                <a:close/>
                <a:moveTo>
                  <a:pt x="180975" y="185738"/>
                </a:moveTo>
                <a:cubicBezTo>
                  <a:pt x="180975" y="177820"/>
                  <a:pt x="187345" y="171450"/>
                  <a:pt x="195263" y="171450"/>
                </a:cubicBezTo>
                <a:cubicBezTo>
                  <a:pt x="203180" y="171450"/>
                  <a:pt x="209550" y="177820"/>
                  <a:pt x="209550" y="185738"/>
                </a:cubicBezTo>
                <a:lnTo>
                  <a:pt x="209550" y="214313"/>
                </a:lnTo>
                <a:cubicBezTo>
                  <a:pt x="209550" y="222230"/>
                  <a:pt x="203180" y="228600"/>
                  <a:pt x="195263" y="228600"/>
                </a:cubicBezTo>
                <a:cubicBezTo>
                  <a:pt x="187345" y="228600"/>
                  <a:pt x="180975" y="222230"/>
                  <a:pt x="180975" y="214313"/>
                </a:cubicBezTo>
                <a:lnTo>
                  <a:pt x="180975" y="185738"/>
                </a:lnTo>
                <a:close/>
                <a:moveTo>
                  <a:pt x="133350" y="76200"/>
                </a:moveTo>
                <a:cubicBezTo>
                  <a:pt x="141268" y="76200"/>
                  <a:pt x="147638" y="82570"/>
                  <a:pt x="147638" y="90488"/>
                </a:cubicBezTo>
                <a:lnTo>
                  <a:pt x="147638" y="214313"/>
                </a:lnTo>
                <a:cubicBezTo>
                  <a:pt x="147638" y="222230"/>
                  <a:pt x="141268" y="228600"/>
                  <a:pt x="133350" y="228600"/>
                </a:cubicBezTo>
                <a:cubicBezTo>
                  <a:pt x="125432" y="228600"/>
                  <a:pt x="119062" y="222230"/>
                  <a:pt x="119062" y="214313"/>
                </a:cubicBezTo>
                <a:lnTo>
                  <a:pt x="119062" y="90488"/>
                </a:lnTo>
                <a:cubicBezTo>
                  <a:pt x="119062" y="82570"/>
                  <a:pt x="125432" y="76200"/>
                  <a:pt x="133350" y="76200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38" name="Text 35"/>
          <p:cNvSpPr/>
          <p:nvPr/>
        </p:nvSpPr>
        <p:spPr>
          <a:xfrm>
            <a:off x="4629150" y="10617200"/>
            <a:ext cx="17145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الاستبيانات</a:t>
            </a:r>
            <a:endParaRPr lang="en-US" sz="1600" dirty="0"/>
          </a:p>
        </p:txBody>
      </p:sp>
      <p:sp>
        <p:nvSpPr>
          <p:cNvPr id="39" name="Shape 36"/>
          <p:cNvSpPr/>
          <p:nvPr/>
        </p:nvSpPr>
        <p:spPr>
          <a:xfrm>
            <a:off x="2641600" y="10160000"/>
            <a:ext cx="1828800" cy="812800"/>
          </a:xfrm>
          <a:custGeom>
            <a:avLst/>
            <a:gdLst/>
            <a:ahLst/>
            <a:cxnLst/>
            <a:rect l="l" t="t" r="r" b="b"/>
            <a:pathLst>
              <a:path w="1828800" h="812800">
                <a:moveTo>
                  <a:pt x="50800" y="0"/>
                </a:moveTo>
                <a:lnTo>
                  <a:pt x="1778000" y="0"/>
                </a:lnTo>
                <a:cubicBezTo>
                  <a:pt x="1806037" y="0"/>
                  <a:pt x="1828800" y="22763"/>
                  <a:pt x="1828800" y="50800"/>
                </a:cubicBezTo>
                <a:lnTo>
                  <a:pt x="1828800" y="762000"/>
                </a:lnTo>
                <a:cubicBezTo>
                  <a:pt x="1828800" y="790037"/>
                  <a:pt x="1806037" y="812800"/>
                  <a:pt x="1778000" y="812800"/>
                </a:cubicBezTo>
                <a:lnTo>
                  <a:pt x="50800" y="812800"/>
                </a:lnTo>
                <a:cubicBezTo>
                  <a:pt x="22763" y="812800"/>
                  <a:pt x="0" y="790037"/>
                  <a:pt x="0" y="762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40" name="Shape 37"/>
          <p:cNvSpPr/>
          <p:nvPr/>
        </p:nvSpPr>
        <p:spPr>
          <a:xfrm>
            <a:off x="3365500" y="10261600"/>
            <a:ext cx="381000" cy="304800"/>
          </a:xfrm>
          <a:custGeom>
            <a:avLst/>
            <a:gdLst/>
            <a:ahLst/>
            <a:cxnLst/>
            <a:rect l="l" t="t" r="r" b="b"/>
            <a:pathLst>
              <a:path w="381000" h="304800">
                <a:moveTo>
                  <a:pt x="190500" y="9525"/>
                </a:moveTo>
                <a:cubicBezTo>
                  <a:pt x="224670" y="9525"/>
                  <a:pt x="252413" y="37267"/>
                  <a:pt x="252413" y="71438"/>
                </a:cubicBezTo>
                <a:cubicBezTo>
                  <a:pt x="252413" y="105608"/>
                  <a:pt x="224670" y="133350"/>
                  <a:pt x="190500" y="133350"/>
                </a:cubicBezTo>
                <a:cubicBezTo>
                  <a:pt x="156330" y="133350"/>
                  <a:pt x="128588" y="105608"/>
                  <a:pt x="128588" y="71438"/>
                </a:cubicBezTo>
                <a:cubicBezTo>
                  <a:pt x="128588" y="37267"/>
                  <a:pt x="156330" y="9525"/>
                  <a:pt x="190500" y="9525"/>
                </a:cubicBezTo>
                <a:close/>
                <a:moveTo>
                  <a:pt x="57150" y="52388"/>
                </a:moveTo>
                <a:cubicBezTo>
                  <a:pt x="80806" y="52388"/>
                  <a:pt x="100013" y="71594"/>
                  <a:pt x="100013" y="95250"/>
                </a:cubicBezTo>
                <a:cubicBezTo>
                  <a:pt x="100013" y="118906"/>
                  <a:pt x="80806" y="138113"/>
                  <a:pt x="57150" y="138113"/>
                </a:cubicBezTo>
                <a:cubicBezTo>
                  <a:pt x="33494" y="138113"/>
                  <a:pt x="14288" y="118906"/>
                  <a:pt x="14288" y="95250"/>
                </a:cubicBezTo>
                <a:cubicBezTo>
                  <a:pt x="14288" y="71594"/>
                  <a:pt x="33494" y="52388"/>
                  <a:pt x="57150" y="52388"/>
                </a:cubicBezTo>
                <a:close/>
                <a:moveTo>
                  <a:pt x="0" y="247650"/>
                </a:moveTo>
                <a:cubicBezTo>
                  <a:pt x="0" y="205561"/>
                  <a:pt x="34111" y="171450"/>
                  <a:pt x="76200" y="171450"/>
                </a:cubicBezTo>
                <a:cubicBezTo>
                  <a:pt x="83820" y="171450"/>
                  <a:pt x="91202" y="172581"/>
                  <a:pt x="98167" y="174665"/>
                </a:cubicBezTo>
                <a:cubicBezTo>
                  <a:pt x="78581" y="196572"/>
                  <a:pt x="66675" y="225504"/>
                  <a:pt x="66675" y="257175"/>
                </a:cubicBezTo>
                <a:lnTo>
                  <a:pt x="66675" y="266700"/>
                </a:lnTo>
                <a:cubicBezTo>
                  <a:pt x="66675" y="273487"/>
                  <a:pt x="68104" y="279916"/>
                  <a:pt x="70664" y="285750"/>
                </a:cubicBezTo>
                <a:lnTo>
                  <a:pt x="19050" y="285750"/>
                </a:lnTo>
                <a:cubicBezTo>
                  <a:pt x="8513" y="285750"/>
                  <a:pt x="0" y="277237"/>
                  <a:pt x="0" y="266700"/>
                </a:cubicBezTo>
                <a:lnTo>
                  <a:pt x="0" y="247650"/>
                </a:lnTo>
                <a:close/>
                <a:moveTo>
                  <a:pt x="310336" y="285750"/>
                </a:moveTo>
                <a:cubicBezTo>
                  <a:pt x="312896" y="279916"/>
                  <a:pt x="314325" y="273487"/>
                  <a:pt x="314325" y="266700"/>
                </a:cubicBezTo>
                <a:lnTo>
                  <a:pt x="314325" y="257175"/>
                </a:lnTo>
                <a:cubicBezTo>
                  <a:pt x="314325" y="225504"/>
                  <a:pt x="302419" y="196572"/>
                  <a:pt x="282833" y="174665"/>
                </a:cubicBezTo>
                <a:cubicBezTo>
                  <a:pt x="289798" y="172581"/>
                  <a:pt x="297180" y="171450"/>
                  <a:pt x="304800" y="171450"/>
                </a:cubicBezTo>
                <a:cubicBezTo>
                  <a:pt x="346889" y="171450"/>
                  <a:pt x="381000" y="205561"/>
                  <a:pt x="381000" y="247650"/>
                </a:cubicBezTo>
                <a:lnTo>
                  <a:pt x="381000" y="266700"/>
                </a:lnTo>
                <a:cubicBezTo>
                  <a:pt x="381000" y="277237"/>
                  <a:pt x="372487" y="285750"/>
                  <a:pt x="361950" y="285750"/>
                </a:cubicBezTo>
                <a:lnTo>
                  <a:pt x="310336" y="285750"/>
                </a:lnTo>
                <a:close/>
                <a:moveTo>
                  <a:pt x="280987" y="95250"/>
                </a:moveTo>
                <a:cubicBezTo>
                  <a:pt x="280987" y="71594"/>
                  <a:pt x="300194" y="52388"/>
                  <a:pt x="323850" y="52388"/>
                </a:cubicBezTo>
                <a:cubicBezTo>
                  <a:pt x="347506" y="52388"/>
                  <a:pt x="366712" y="71594"/>
                  <a:pt x="366712" y="95250"/>
                </a:cubicBezTo>
                <a:cubicBezTo>
                  <a:pt x="366712" y="118906"/>
                  <a:pt x="347506" y="138113"/>
                  <a:pt x="323850" y="138113"/>
                </a:cubicBezTo>
                <a:cubicBezTo>
                  <a:pt x="300194" y="138113"/>
                  <a:pt x="280987" y="118906"/>
                  <a:pt x="280987" y="95250"/>
                </a:cubicBezTo>
                <a:close/>
                <a:moveTo>
                  <a:pt x="95250" y="257175"/>
                </a:moveTo>
                <a:cubicBezTo>
                  <a:pt x="95250" y="204549"/>
                  <a:pt x="137874" y="161925"/>
                  <a:pt x="190500" y="161925"/>
                </a:cubicBezTo>
                <a:cubicBezTo>
                  <a:pt x="243126" y="161925"/>
                  <a:pt x="285750" y="204549"/>
                  <a:pt x="285750" y="257175"/>
                </a:cubicBezTo>
                <a:lnTo>
                  <a:pt x="285750" y="266700"/>
                </a:lnTo>
                <a:cubicBezTo>
                  <a:pt x="285750" y="277237"/>
                  <a:pt x="277237" y="285750"/>
                  <a:pt x="266700" y="285750"/>
                </a:cubicBezTo>
                <a:lnTo>
                  <a:pt x="114300" y="285750"/>
                </a:lnTo>
                <a:cubicBezTo>
                  <a:pt x="103763" y="285750"/>
                  <a:pt x="95250" y="277237"/>
                  <a:pt x="95250" y="266700"/>
                </a:cubicBezTo>
                <a:lnTo>
                  <a:pt x="95250" y="257175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41" name="Text 38"/>
          <p:cNvSpPr/>
          <p:nvPr/>
        </p:nvSpPr>
        <p:spPr>
          <a:xfrm>
            <a:off x="2698750" y="10617200"/>
            <a:ext cx="17145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مجموعات التركيز</a:t>
            </a:r>
            <a:endParaRPr lang="en-US" sz="1600" dirty="0"/>
          </a:p>
        </p:txBody>
      </p:sp>
      <p:sp>
        <p:nvSpPr>
          <p:cNvPr id="42" name="Shape 39"/>
          <p:cNvSpPr/>
          <p:nvPr/>
        </p:nvSpPr>
        <p:spPr>
          <a:xfrm>
            <a:off x="711200" y="10160000"/>
            <a:ext cx="1828800" cy="812800"/>
          </a:xfrm>
          <a:custGeom>
            <a:avLst/>
            <a:gdLst/>
            <a:ahLst/>
            <a:cxnLst/>
            <a:rect l="l" t="t" r="r" b="b"/>
            <a:pathLst>
              <a:path w="1828800" h="812800">
                <a:moveTo>
                  <a:pt x="50800" y="0"/>
                </a:moveTo>
                <a:lnTo>
                  <a:pt x="1778000" y="0"/>
                </a:lnTo>
                <a:cubicBezTo>
                  <a:pt x="1806037" y="0"/>
                  <a:pt x="1828800" y="22763"/>
                  <a:pt x="1828800" y="50800"/>
                </a:cubicBezTo>
                <a:lnTo>
                  <a:pt x="1828800" y="762000"/>
                </a:lnTo>
                <a:cubicBezTo>
                  <a:pt x="1828800" y="790037"/>
                  <a:pt x="1806037" y="812800"/>
                  <a:pt x="1778000" y="812800"/>
                </a:cubicBezTo>
                <a:lnTo>
                  <a:pt x="50800" y="812800"/>
                </a:lnTo>
                <a:cubicBezTo>
                  <a:pt x="22763" y="812800"/>
                  <a:pt x="0" y="790037"/>
                  <a:pt x="0" y="7620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43" name="Shape 40"/>
          <p:cNvSpPr/>
          <p:nvPr/>
        </p:nvSpPr>
        <p:spPr>
          <a:xfrm>
            <a:off x="1473200" y="102616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38100" y="38100"/>
                </a:moveTo>
                <a:cubicBezTo>
                  <a:pt x="38100" y="27563"/>
                  <a:pt x="29587" y="19050"/>
                  <a:pt x="19050" y="19050"/>
                </a:cubicBezTo>
                <a:cubicBezTo>
                  <a:pt x="8513" y="19050"/>
                  <a:pt x="0" y="27563"/>
                  <a:pt x="0" y="38100"/>
                </a:cubicBezTo>
                <a:lnTo>
                  <a:pt x="0" y="238125"/>
                </a:lnTo>
                <a:cubicBezTo>
                  <a:pt x="0" y="264438"/>
                  <a:pt x="21312" y="285750"/>
                  <a:pt x="47625" y="285750"/>
                </a:cubicBezTo>
                <a:lnTo>
                  <a:pt x="285750" y="285750"/>
                </a:lnTo>
                <a:cubicBezTo>
                  <a:pt x="296287" y="285750"/>
                  <a:pt x="304800" y="277237"/>
                  <a:pt x="304800" y="266700"/>
                </a:cubicBezTo>
                <a:cubicBezTo>
                  <a:pt x="304800" y="256163"/>
                  <a:pt x="296287" y="247650"/>
                  <a:pt x="285750" y="247650"/>
                </a:cubicBezTo>
                <a:lnTo>
                  <a:pt x="47625" y="247650"/>
                </a:lnTo>
                <a:cubicBezTo>
                  <a:pt x="42386" y="247650"/>
                  <a:pt x="38100" y="243364"/>
                  <a:pt x="38100" y="238125"/>
                </a:cubicBezTo>
                <a:lnTo>
                  <a:pt x="38100" y="38100"/>
                </a:lnTo>
                <a:close/>
                <a:moveTo>
                  <a:pt x="280154" y="89654"/>
                </a:moveTo>
                <a:cubicBezTo>
                  <a:pt x="287595" y="82213"/>
                  <a:pt x="287595" y="70128"/>
                  <a:pt x="280154" y="62686"/>
                </a:cubicBezTo>
                <a:cubicBezTo>
                  <a:pt x="272713" y="55245"/>
                  <a:pt x="260628" y="55245"/>
                  <a:pt x="253186" y="62686"/>
                </a:cubicBezTo>
                <a:lnTo>
                  <a:pt x="190500" y="125432"/>
                </a:lnTo>
                <a:lnTo>
                  <a:pt x="156329" y="91321"/>
                </a:lnTo>
                <a:cubicBezTo>
                  <a:pt x="148888" y="83880"/>
                  <a:pt x="136803" y="83880"/>
                  <a:pt x="129361" y="91321"/>
                </a:cubicBezTo>
                <a:lnTo>
                  <a:pt x="72211" y="148471"/>
                </a:lnTo>
                <a:cubicBezTo>
                  <a:pt x="64770" y="155912"/>
                  <a:pt x="64770" y="167997"/>
                  <a:pt x="72211" y="175439"/>
                </a:cubicBezTo>
                <a:cubicBezTo>
                  <a:pt x="79653" y="182880"/>
                  <a:pt x="91738" y="182880"/>
                  <a:pt x="99179" y="175439"/>
                </a:cubicBezTo>
                <a:lnTo>
                  <a:pt x="142875" y="131743"/>
                </a:lnTo>
                <a:lnTo>
                  <a:pt x="177046" y="165914"/>
                </a:lnTo>
                <a:cubicBezTo>
                  <a:pt x="184487" y="173355"/>
                  <a:pt x="196572" y="173355"/>
                  <a:pt x="204014" y="165914"/>
                </a:cubicBezTo>
                <a:lnTo>
                  <a:pt x="280214" y="89714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44" name="Text 41"/>
          <p:cNvSpPr/>
          <p:nvPr/>
        </p:nvSpPr>
        <p:spPr>
          <a:xfrm>
            <a:off x="768350" y="10617200"/>
            <a:ext cx="17145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تحليلات البيانات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8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4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80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TABLE OF CONTENTS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544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2C5F5D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المحتويات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14528800" y="16764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5" name="Shape 3"/>
          <p:cNvSpPr/>
          <p:nvPr/>
        </p:nvSpPr>
        <p:spPr>
          <a:xfrm>
            <a:off x="8331200" y="2032000"/>
            <a:ext cx="7391400" cy="1193800"/>
          </a:xfrm>
          <a:custGeom>
            <a:avLst/>
            <a:gdLst/>
            <a:ahLst/>
            <a:cxnLst/>
            <a:rect l="l" t="t" r="r" b="b"/>
            <a:pathLst>
              <a:path w="7391400" h="1193800">
                <a:moveTo>
                  <a:pt x="152401" y="0"/>
                </a:moveTo>
                <a:lnTo>
                  <a:pt x="7340600" y="0"/>
                </a:lnTo>
                <a:cubicBezTo>
                  <a:pt x="7368656" y="0"/>
                  <a:pt x="7391400" y="22744"/>
                  <a:pt x="7391400" y="50800"/>
                </a:cubicBezTo>
                <a:lnTo>
                  <a:pt x="7391400" y="1143000"/>
                </a:lnTo>
                <a:cubicBezTo>
                  <a:pt x="7391400" y="1171056"/>
                  <a:pt x="7368656" y="1193800"/>
                  <a:pt x="7340600" y="1193800"/>
                </a:cubicBezTo>
                <a:lnTo>
                  <a:pt x="152401" y="1193800"/>
                </a:lnTo>
                <a:cubicBezTo>
                  <a:pt x="68232" y="1193800"/>
                  <a:pt x="0" y="1125568"/>
                  <a:pt x="0" y="1041399"/>
                </a:cubicBezTo>
                <a:lnTo>
                  <a:pt x="0" y="152401"/>
                </a:lnTo>
                <a:cubicBezTo>
                  <a:pt x="0" y="68232"/>
                  <a:pt x="68232" y="0"/>
                  <a:pt x="152401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15722600" y="2032000"/>
            <a:ext cx="50800" cy="1193800"/>
          </a:xfrm>
          <a:custGeom>
            <a:avLst/>
            <a:gdLst/>
            <a:ahLst/>
            <a:cxnLst/>
            <a:rect l="l" t="t" r="r" b="b"/>
            <a:pathLst>
              <a:path w="50800" h="11938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1143000"/>
                </a:lnTo>
                <a:cubicBezTo>
                  <a:pt x="50800" y="1171037"/>
                  <a:pt x="28037" y="1193800"/>
                  <a:pt x="0" y="1193800"/>
                </a:cubicBezTo>
                <a:lnTo>
                  <a:pt x="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7" name="Shape 5"/>
          <p:cNvSpPr/>
          <p:nvPr/>
        </p:nvSpPr>
        <p:spPr>
          <a:xfrm>
            <a:off x="14884400" y="22352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8" name="Text 6"/>
          <p:cNvSpPr/>
          <p:nvPr/>
        </p:nvSpPr>
        <p:spPr>
          <a:xfrm>
            <a:off x="14820900" y="2235200"/>
            <a:ext cx="736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01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2291550" y="2235200"/>
            <a:ext cx="2514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المقدمة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2291550" y="2641600"/>
            <a:ext cx="2489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أهمية الاتصال في دعم الاستدامة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508000" y="2032000"/>
            <a:ext cx="7391400" cy="1193800"/>
          </a:xfrm>
          <a:custGeom>
            <a:avLst/>
            <a:gdLst/>
            <a:ahLst/>
            <a:cxnLst/>
            <a:rect l="l" t="t" r="r" b="b"/>
            <a:pathLst>
              <a:path w="7391400" h="1193800">
                <a:moveTo>
                  <a:pt x="152401" y="0"/>
                </a:moveTo>
                <a:lnTo>
                  <a:pt x="7340600" y="0"/>
                </a:lnTo>
                <a:cubicBezTo>
                  <a:pt x="7368656" y="0"/>
                  <a:pt x="7391400" y="22744"/>
                  <a:pt x="7391400" y="50800"/>
                </a:cubicBezTo>
                <a:lnTo>
                  <a:pt x="7391400" y="1143000"/>
                </a:lnTo>
                <a:cubicBezTo>
                  <a:pt x="7391400" y="1171056"/>
                  <a:pt x="7368656" y="1193800"/>
                  <a:pt x="7340600" y="1193800"/>
                </a:cubicBezTo>
                <a:lnTo>
                  <a:pt x="152401" y="1193800"/>
                </a:lnTo>
                <a:cubicBezTo>
                  <a:pt x="68232" y="1193800"/>
                  <a:pt x="0" y="1125568"/>
                  <a:pt x="0" y="1041399"/>
                </a:cubicBezTo>
                <a:lnTo>
                  <a:pt x="0" y="152401"/>
                </a:lnTo>
                <a:cubicBezTo>
                  <a:pt x="0" y="68232"/>
                  <a:pt x="68232" y="0"/>
                  <a:pt x="152401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2" name="Shape 10"/>
          <p:cNvSpPr/>
          <p:nvPr/>
        </p:nvSpPr>
        <p:spPr>
          <a:xfrm>
            <a:off x="7899400" y="2032000"/>
            <a:ext cx="50800" cy="1193800"/>
          </a:xfrm>
          <a:custGeom>
            <a:avLst/>
            <a:gdLst/>
            <a:ahLst/>
            <a:cxnLst/>
            <a:rect l="l" t="t" r="r" b="b"/>
            <a:pathLst>
              <a:path w="50800" h="11938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1143000"/>
                </a:lnTo>
                <a:cubicBezTo>
                  <a:pt x="50800" y="1171037"/>
                  <a:pt x="28037" y="1193800"/>
                  <a:pt x="0" y="1193800"/>
                </a:cubicBezTo>
                <a:lnTo>
                  <a:pt x="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13" name="Shape 11"/>
          <p:cNvSpPr/>
          <p:nvPr/>
        </p:nvSpPr>
        <p:spPr>
          <a:xfrm>
            <a:off x="7061200" y="22352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14" name="Text 12"/>
          <p:cNvSpPr/>
          <p:nvPr/>
        </p:nvSpPr>
        <p:spPr>
          <a:xfrm>
            <a:off x="6997700" y="2235200"/>
            <a:ext cx="736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02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4942284" y="2235200"/>
            <a:ext cx="2044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المكتسبات القبلية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4942284" y="2641600"/>
            <a:ext cx="20193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المعارف الأساسية المطلوبة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8331200" y="3383228"/>
            <a:ext cx="7391400" cy="1193800"/>
          </a:xfrm>
          <a:custGeom>
            <a:avLst/>
            <a:gdLst/>
            <a:ahLst/>
            <a:cxnLst/>
            <a:rect l="l" t="t" r="r" b="b"/>
            <a:pathLst>
              <a:path w="7391400" h="1193800">
                <a:moveTo>
                  <a:pt x="152401" y="0"/>
                </a:moveTo>
                <a:lnTo>
                  <a:pt x="7340600" y="0"/>
                </a:lnTo>
                <a:cubicBezTo>
                  <a:pt x="7368656" y="0"/>
                  <a:pt x="7391400" y="22744"/>
                  <a:pt x="7391400" y="50800"/>
                </a:cubicBezTo>
                <a:lnTo>
                  <a:pt x="7391400" y="1143000"/>
                </a:lnTo>
                <a:cubicBezTo>
                  <a:pt x="7391400" y="1171056"/>
                  <a:pt x="7368656" y="1193800"/>
                  <a:pt x="7340600" y="1193800"/>
                </a:cubicBezTo>
                <a:lnTo>
                  <a:pt x="152401" y="1193800"/>
                </a:lnTo>
                <a:cubicBezTo>
                  <a:pt x="68232" y="1193800"/>
                  <a:pt x="0" y="1125568"/>
                  <a:pt x="0" y="1041399"/>
                </a:cubicBezTo>
                <a:lnTo>
                  <a:pt x="0" y="152401"/>
                </a:lnTo>
                <a:cubicBezTo>
                  <a:pt x="0" y="68232"/>
                  <a:pt x="68232" y="0"/>
                  <a:pt x="152401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8" name="Shape 16"/>
          <p:cNvSpPr/>
          <p:nvPr/>
        </p:nvSpPr>
        <p:spPr>
          <a:xfrm>
            <a:off x="15722600" y="3383228"/>
            <a:ext cx="50800" cy="1193800"/>
          </a:xfrm>
          <a:custGeom>
            <a:avLst/>
            <a:gdLst/>
            <a:ahLst/>
            <a:cxnLst/>
            <a:rect l="l" t="t" r="r" b="b"/>
            <a:pathLst>
              <a:path w="50800" h="11938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1143000"/>
                </a:lnTo>
                <a:cubicBezTo>
                  <a:pt x="50800" y="1171037"/>
                  <a:pt x="28037" y="1193800"/>
                  <a:pt x="0" y="1193800"/>
                </a:cubicBezTo>
                <a:lnTo>
                  <a:pt x="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19" name="Shape 17"/>
          <p:cNvSpPr/>
          <p:nvPr/>
        </p:nvSpPr>
        <p:spPr>
          <a:xfrm>
            <a:off x="14884400" y="358642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20" name="Text 18"/>
          <p:cNvSpPr/>
          <p:nvPr/>
        </p:nvSpPr>
        <p:spPr>
          <a:xfrm>
            <a:off x="14820900" y="3586428"/>
            <a:ext cx="736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03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12758209" y="3586428"/>
            <a:ext cx="2044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أهداف المحاضرة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12758209" y="3992828"/>
            <a:ext cx="20193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الأهداف التعليمية المتوقعة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508000" y="3383228"/>
            <a:ext cx="7391400" cy="1193800"/>
          </a:xfrm>
          <a:custGeom>
            <a:avLst/>
            <a:gdLst/>
            <a:ahLst/>
            <a:cxnLst/>
            <a:rect l="l" t="t" r="r" b="b"/>
            <a:pathLst>
              <a:path w="7391400" h="1193800">
                <a:moveTo>
                  <a:pt x="152401" y="0"/>
                </a:moveTo>
                <a:lnTo>
                  <a:pt x="7340600" y="0"/>
                </a:lnTo>
                <a:cubicBezTo>
                  <a:pt x="7368656" y="0"/>
                  <a:pt x="7391400" y="22744"/>
                  <a:pt x="7391400" y="50800"/>
                </a:cubicBezTo>
                <a:lnTo>
                  <a:pt x="7391400" y="1143000"/>
                </a:lnTo>
                <a:cubicBezTo>
                  <a:pt x="7391400" y="1171056"/>
                  <a:pt x="7368656" y="1193800"/>
                  <a:pt x="7340600" y="1193800"/>
                </a:cubicBezTo>
                <a:lnTo>
                  <a:pt x="152401" y="1193800"/>
                </a:lnTo>
                <a:cubicBezTo>
                  <a:pt x="68232" y="1193800"/>
                  <a:pt x="0" y="1125568"/>
                  <a:pt x="0" y="1041399"/>
                </a:cubicBezTo>
                <a:lnTo>
                  <a:pt x="0" y="152401"/>
                </a:lnTo>
                <a:cubicBezTo>
                  <a:pt x="0" y="68232"/>
                  <a:pt x="68232" y="0"/>
                  <a:pt x="152401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4" name="Shape 22"/>
          <p:cNvSpPr/>
          <p:nvPr/>
        </p:nvSpPr>
        <p:spPr>
          <a:xfrm>
            <a:off x="7899400" y="3383228"/>
            <a:ext cx="50800" cy="1193800"/>
          </a:xfrm>
          <a:custGeom>
            <a:avLst/>
            <a:gdLst/>
            <a:ahLst/>
            <a:cxnLst/>
            <a:rect l="l" t="t" r="r" b="b"/>
            <a:pathLst>
              <a:path w="50800" h="11938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1143000"/>
                </a:lnTo>
                <a:cubicBezTo>
                  <a:pt x="50800" y="1171037"/>
                  <a:pt x="28037" y="1193800"/>
                  <a:pt x="0" y="1193800"/>
                </a:cubicBezTo>
                <a:lnTo>
                  <a:pt x="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25" name="Shape 23"/>
          <p:cNvSpPr/>
          <p:nvPr/>
        </p:nvSpPr>
        <p:spPr>
          <a:xfrm>
            <a:off x="7061200" y="358642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26" name="Text 24"/>
          <p:cNvSpPr/>
          <p:nvPr/>
        </p:nvSpPr>
        <p:spPr>
          <a:xfrm>
            <a:off x="6997700" y="3586428"/>
            <a:ext cx="736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04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4906830" y="3586428"/>
            <a:ext cx="2082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المحور الأول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4906830" y="3992828"/>
            <a:ext cx="2057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مفاهيم الاتصال والاستدامة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8331200" y="4734520"/>
            <a:ext cx="7391400" cy="1193800"/>
          </a:xfrm>
          <a:custGeom>
            <a:avLst/>
            <a:gdLst/>
            <a:ahLst/>
            <a:cxnLst/>
            <a:rect l="l" t="t" r="r" b="b"/>
            <a:pathLst>
              <a:path w="7391400" h="1193800">
                <a:moveTo>
                  <a:pt x="152401" y="0"/>
                </a:moveTo>
                <a:lnTo>
                  <a:pt x="7340600" y="0"/>
                </a:lnTo>
                <a:cubicBezTo>
                  <a:pt x="7368656" y="0"/>
                  <a:pt x="7391400" y="22744"/>
                  <a:pt x="7391400" y="50800"/>
                </a:cubicBezTo>
                <a:lnTo>
                  <a:pt x="7391400" y="1143000"/>
                </a:lnTo>
                <a:cubicBezTo>
                  <a:pt x="7391400" y="1171056"/>
                  <a:pt x="7368656" y="1193800"/>
                  <a:pt x="7340600" y="1193800"/>
                </a:cubicBezTo>
                <a:lnTo>
                  <a:pt x="152401" y="1193800"/>
                </a:lnTo>
                <a:cubicBezTo>
                  <a:pt x="68232" y="1193800"/>
                  <a:pt x="0" y="1125568"/>
                  <a:pt x="0" y="1041399"/>
                </a:cubicBezTo>
                <a:lnTo>
                  <a:pt x="0" y="152401"/>
                </a:lnTo>
                <a:cubicBezTo>
                  <a:pt x="0" y="68232"/>
                  <a:pt x="68232" y="0"/>
                  <a:pt x="152401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0" name="Shape 28"/>
          <p:cNvSpPr/>
          <p:nvPr/>
        </p:nvSpPr>
        <p:spPr>
          <a:xfrm>
            <a:off x="15722600" y="4734520"/>
            <a:ext cx="50800" cy="1193800"/>
          </a:xfrm>
          <a:custGeom>
            <a:avLst/>
            <a:gdLst/>
            <a:ahLst/>
            <a:cxnLst/>
            <a:rect l="l" t="t" r="r" b="b"/>
            <a:pathLst>
              <a:path w="50800" h="11938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1143000"/>
                </a:lnTo>
                <a:cubicBezTo>
                  <a:pt x="50800" y="1171037"/>
                  <a:pt x="28037" y="1193800"/>
                  <a:pt x="0" y="1193800"/>
                </a:cubicBezTo>
                <a:lnTo>
                  <a:pt x="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31" name="Shape 29"/>
          <p:cNvSpPr/>
          <p:nvPr/>
        </p:nvSpPr>
        <p:spPr>
          <a:xfrm>
            <a:off x="14884400" y="493772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32" name="Text 30"/>
          <p:cNvSpPr/>
          <p:nvPr/>
        </p:nvSpPr>
        <p:spPr>
          <a:xfrm>
            <a:off x="14820900" y="4937720"/>
            <a:ext cx="736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05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12651581" y="4937720"/>
            <a:ext cx="2159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المحور الثاني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12651581" y="5344120"/>
            <a:ext cx="2133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استراتيجيات الاتصال الفعالة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508000" y="4734520"/>
            <a:ext cx="7391400" cy="1193800"/>
          </a:xfrm>
          <a:custGeom>
            <a:avLst/>
            <a:gdLst/>
            <a:ahLst/>
            <a:cxnLst/>
            <a:rect l="l" t="t" r="r" b="b"/>
            <a:pathLst>
              <a:path w="7391400" h="1193800">
                <a:moveTo>
                  <a:pt x="152401" y="0"/>
                </a:moveTo>
                <a:lnTo>
                  <a:pt x="7340600" y="0"/>
                </a:lnTo>
                <a:cubicBezTo>
                  <a:pt x="7368656" y="0"/>
                  <a:pt x="7391400" y="22744"/>
                  <a:pt x="7391400" y="50800"/>
                </a:cubicBezTo>
                <a:lnTo>
                  <a:pt x="7391400" y="1143000"/>
                </a:lnTo>
                <a:cubicBezTo>
                  <a:pt x="7391400" y="1171056"/>
                  <a:pt x="7368656" y="1193800"/>
                  <a:pt x="7340600" y="1193800"/>
                </a:cubicBezTo>
                <a:lnTo>
                  <a:pt x="152401" y="1193800"/>
                </a:lnTo>
                <a:cubicBezTo>
                  <a:pt x="68232" y="1193800"/>
                  <a:pt x="0" y="1125568"/>
                  <a:pt x="0" y="1041399"/>
                </a:cubicBezTo>
                <a:lnTo>
                  <a:pt x="0" y="152401"/>
                </a:lnTo>
                <a:cubicBezTo>
                  <a:pt x="0" y="68232"/>
                  <a:pt x="68232" y="0"/>
                  <a:pt x="152401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6" name="Shape 34"/>
          <p:cNvSpPr/>
          <p:nvPr/>
        </p:nvSpPr>
        <p:spPr>
          <a:xfrm>
            <a:off x="7899400" y="4734520"/>
            <a:ext cx="50800" cy="1193800"/>
          </a:xfrm>
          <a:custGeom>
            <a:avLst/>
            <a:gdLst/>
            <a:ahLst/>
            <a:cxnLst/>
            <a:rect l="l" t="t" r="r" b="b"/>
            <a:pathLst>
              <a:path w="50800" h="11938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1143000"/>
                </a:lnTo>
                <a:cubicBezTo>
                  <a:pt x="50800" y="1171037"/>
                  <a:pt x="28037" y="1193800"/>
                  <a:pt x="0" y="1193800"/>
                </a:cubicBezTo>
                <a:lnTo>
                  <a:pt x="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37" name="Shape 35"/>
          <p:cNvSpPr/>
          <p:nvPr/>
        </p:nvSpPr>
        <p:spPr>
          <a:xfrm>
            <a:off x="7061200" y="493772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38" name="Text 36"/>
          <p:cNvSpPr/>
          <p:nvPr/>
        </p:nvSpPr>
        <p:spPr>
          <a:xfrm>
            <a:off x="6997700" y="4937720"/>
            <a:ext cx="736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06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4904184" y="4937720"/>
            <a:ext cx="2082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المحور الثالث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4904184" y="5344120"/>
            <a:ext cx="2057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نماذج الاتصال الاستراتيجي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8331200" y="6085815"/>
            <a:ext cx="7391400" cy="1193800"/>
          </a:xfrm>
          <a:custGeom>
            <a:avLst/>
            <a:gdLst/>
            <a:ahLst/>
            <a:cxnLst/>
            <a:rect l="l" t="t" r="r" b="b"/>
            <a:pathLst>
              <a:path w="7391400" h="1193800">
                <a:moveTo>
                  <a:pt x="152401" y="0"/>
                </a:moveTo>
                <a:lnTo>
                  <a:pt x="7340600" y="0"/>
                </a:lnTo>
                <a:cubicBezTo>
                  <a:pt x="7368656" y="0"/>
                  <a:pt x="7391400" y="22744"/>
                  <a:pt x="7391400" y="50800"/>
                </a:cubicBezTo>
                <a:lnTo>
                  <a:pt x="7391400" y="1143000"/>
                </a:lnTo>
                <a:cubicBezTo>
                  <a:pt x="7391400" y="1171056"/>
                  <a:pt x="7368656" y="1193800"/>
                  <a:pt x="7340600" y="1193800"/>
                </a:cubicBezTo>
                <a:lnTo>
                  <a:pt x="152401" y="1193800"/>
                </a:lnTo>
                <a:cubicBezTo>
                  <a:pt x="68232" y="1193800"/>
                  <a:pt x="0" y="1125568"/>
                  <a:pt x="0" y="1041399"/>
                </a:cubicBezTo>
                <a:lnTo>
                  <a:pt x="0" y="152401"/>
                </a:lnTo>
                <a:cubicBezTo>
                  <a:pt x="0" y="68232"/>
                  <a:pt x="68232" y="0"/>
                  <a:pt x="152401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42" name="Shape 40"/>
          <p:cNvSpPr/>
          <p:nvPr/>
        </p:nvSpPr>
        <p:spPr>
          <a:xfrm>
            <a:off x="15722600" y="6085815"/>
            <a:ext cx="50800" cy="1193800"/>
          </a:xfrm>
          <a:custGeom>
            <a:avLst/>
            <a:gdLst/>
            <a:ahLst/>
            <a:cxnLst/>
            <a:rect l="l" t="t" r="r" b="b"/>
            <a:pathLst>
              <a:path w="50800" h="11938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1143000"/>
                </a:lnTo>
                <a:cubicBezTo>
                  <a:pt x="50800" y="1171037"/>
                  <a:pt x="28037" y="1193800"/>
                  <a:pt x="0" y="1193800"/>
                </a:cubicBezTo>
                <a:lnTo>
                  <a:pt x="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43" name="Shape 41"/>
          <p:cNvSpPr/>
          <p:nvPr/>
        </p:nvSpPr>
        <p:spPr>
          <a:xfrm>
            <a:off x="14884400" y="6289015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44" name="Text 42"/>
          <p:cNvSpPr/>
          <p:nvPr/>
        </p:nvSpPr>
        <p:spPr>
          <a:xfrm>
            <a:off x="14820900" y="6289015"/>
            <a:ext cx="736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07</a:t>
            </a:r>
            <a:endParaRPr lang="en-US" sz="1600" dirty="0"/>
          </a:p>
        </p:txBody>
      </p:sp>
      <p:sp>
        <p:nvSpPr>
          <p:cNvPr id="45" name="Text 43"/>
          <p:cNvSpPr/>
          <p:nvPr/>
        </p:nvSpPr>
        <p:spPr>
          <a:xfrm>
            <a:off x="12966171" y="6289015"/>
            <a:ext cx="1841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المحور الرابع</a:t>
            </a:r>
            <a:endParaRPr lang="en-US" sz="1600" dirty="0"/>
          </a:p>
        </p:txBody>
      </p:sp>
      <p:sp>
        <p:nvSpPr>
          <p:cNvPr id="46" name="Text 44"/>
          <p:cNvSpPr/>
          <p:nvPr/>
        </p:nvSpPr>
        <p:spPr>
          <a:xfrm>
            <a:off x="12966171" y="6695415"/>
            <a:ext cx="18161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قنوات الاتصال والتفاعل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508000" y="6085815"/>
            <a:ext cx="7391400" cy="1193800"/>
          </a:xfrm>
          <a:custGeom>
            <a:avLst/>
            <a:gdLst/>
            <a:ahLst/>
            <a:cxnLst/>
            <a:rect l="l" t="t" r="r" b="b"/>
            <a:pathLst>
              <a:path w="7391400" h="1193800">
                <a:moveTo>
                  <a:pt x="152401" y="0"/>
                </a:moveTo>
                <a:lnTo>
                  <a:pt x="7340600" y="0"/>
                </a:lnTo>
                <a:cubicBezTo>
                  <a:pt x="7368656" y="0"/>
                  <a:pt x="7391400" y="22744"/>
                  <a:pt x="7391400" y="50800"/>
                </a:cubicBezTo>
                <a:lnTo>
                  <a:pt x="7391400" y="1143000"/>
                </a:lnTo>
                <a:cubicBezTo>
                  <a:pt x="7391400" y="1171056"/>
                  <a:pt x="7368656" y="1193800"/>
                  <a:pt x="7340600" y="1193800"/>
                </a:cubicBezTo>
                <a:lnTo>
                  <a:pt x="152401" y="1193800"/>
                </a:lnTo>
                <a:cubicBezTo>
                  <a:pt x="68232" y="1193800"/>
                  <a:pt x="0" y="1125568"/>
                  <a:pt x="0" y="1041399"/>
                </a:cubicBezTo>
                <a:lnTo>
                  <a:pt x="0" y="152401"/>
                </a:lnTo>
                <a:cubicBezTo>
                  <a:pt x="0" y="68232"/>
                  <a:pt x="68232" y="0"/>
                  <a:pt x="152401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48" name="Shape 46"/>
          <p:cNvSpPr/>
          <p:nvPr/>
        </p:nvSpPr>
        <p:spPr>
          <a:xfrm>
            <a:off x="7899400" y="6085815"/>
            <a:ext cx="50800" cy="1193800"/>
          </a:xfrm>
          <a:custGeom>
            <a:avLst/>
            <a:gdLst/>
            <a:ahLst/>
            <a:cxnLst/>
            <a:rect l="l" t="t" r="r" b="b"/>
            <a:pathLst>
              <a:path w="50800" h="11938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1143000"/>
                </a:lnTo>
                <a:cubicBezTo>
                  <a:pt x="50800" y="1171037"/>
                  <a:pt x="28037" y="1193800"/>
                  <a:pt x="0" y="1193800"/>
                </a:cubicBezTo>
                <a:lnTo>
                  <a:pt x="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49" name="Shape 47"/>
          <p:cNvSpPr/>
          <p:nvPr/>
        </p:nvSpPr>
        <p:spPr>
          <a:xfrm>
            <a:off x="7061200" y="6289015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50" name="Text 48"/>
          <p:cNvSpPr/>
          <p:nvPr/>
        </p:nvSpPr>
        <p:spPr>
          <a:xfrm>
            <a:off x="6997700" y="6289015"/>
            <a:ext cx="736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08</a:t>
            </a:r>
            <a:endParaRPr lang="en-US" sz="1600" dirty="0"/>
          </a:p>
        </p:txBody>
      </p:sp>
      <p:sp>
        <p:nvSpPr>
          <p:cNvPr id="51" name="Text 49"/>
          <p:cNvSpPr/>
          <p:nvPr/>
        </p:nvSpPr>
        <p:spPr>
          <a:xfrm>
            <a:off x="5352719" y="6289015"/>
            <a:ext cx="1638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المحور الخامس</a:t>
            </a:r>
            <a:endParaRPr lang="en-US" sz="1600" dirty="0"/>
          </a:p>
        </p:txBody>
      </p:sp>
      <p:sp>
        <p:nvSpPr>
          <p:cNvPr id="52" name="Text 50"/>
          <p:cNvSpPr/>
          <p:nvPr/>
        </p:nvSpPr>
        <p:spPr>
          <a:xfrm>
            <a:off x="5352719" y="6695415"/>
            <a:ext cx="1612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قياس فعالية الاتصال</a:t>
            </a:r>
            <a:endParaRPr lang="en-US" sz="1600" dirty="0"/>
          </a:p>
        </p:txBody>
      </p:sp>
      <p:sp>
        <p:nvSpPr>
          <p:cNvPr id="53" name="Shape 51"/>
          <p:cNvSpPr/>
          <p:nvPr/>
        </p:nvSpPr>
        <p:spPr>
          <a:xfrm>
            <a:off x="8331200" y="7437107"/>
            <a:ext cx="7391400" cy="1193800"/>
          </a:xfrm>
          <a:custGeom>
            <a:avLst/>
            <a:gdLst/>
            <a:ahLst/>
            <a:cxnLst/>
            <a:rect l="l" t="t" r="r" b="b"/>
            <a:pathLst>
              <a:path w="7391400" h="1193800">
                <a:moveTo>
                  <a:pt x="152401" y="0"/>
                </a:moveTo>
                <a:lnTo>
                  <a:pt x="7340600" y="0"/>
                </a:lnTo>
                <a:cubicBezTo>
                  <a:pt x="7368656" y="0"/>
                  <a:pt x="7391400" y="22744"/>
                  <a:pt x="7391400" y="50800"/>
                </a:cubicBezTo>
                <a:lnTo>
                  <a:pt x="7391400" y="1143000"/>
                </a:lnTo>
                <a:cubicBezTo>
                  <a:pt x="7391400" y="1171056"/>
                  <a:pt x="7368656" y="1193800"/>
                  <a:pt x="7340600" y="1193800"/>
                </a:cubicBezTo>
                <a:lnTo>
                  <a:pt x="152401" y="1193800"/>
                </a:lnTo>
                <a:cubicBezTo>
                  <a:pt x="68232" y="1193800"/>
                  <a:pt x="0" y="1125568"/>
                  <a:pt x="0" y="1041399"/>
                </a:cubicBezTo>
                <a:lnTo>
                  <a:pt x="0" y="152401"/>
                </a:lnTo>
                <a:cubicBezTo>
                  <a:pt x="0" y="68232"/>
                  <a:pt x="68232" y="0"/>
                  <a:pt x="152401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4" name="Shape 52"/>
          <p:cNvSpPr/>
          <p:nvPr/>
        </p:nvSpPr>
        <p:spPr>
          <a:xfrm>
            <a:off x="15722600" y="7437107"/>
            <a:ext cx="50800" cy="1193800"/>
          </a:xfrm>
          <a:custGeom>
            <a:avLst/>
            <a:gdLst/>
            <a:ahLst/>
            <a:cxnLst/>
            <a:rect l="l" t="t" r="r" b="b"/>
            <a:pathLst>
              <a:path w="50800" h="11938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1143000"/>
                </a:lnTo>
                <a:cubicBezTo>
                  <a:pt x="50800" y="1171037"/>
                  <a:pt x="28037" y="1193800"/>
                  <a:pt x="0" y="1193800"/>
                </a:cubicBezTo>
                <a:lnTo>
                  <a:pt x="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55" name="Shape 53"/>
          <p:cNvSpPr/>
          <p:nvPr/>
        </p:nvSpPr>
        <p:spPr>
          <a:xfrm>
            <a:off x="14884400" y="7640307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56" name="Text 54"/>
          <p:cNvSpPr/>
          <p:nvPr/>
        </p:nvSpPr>
        <p:spPr>
          <a:xfrm>
            <a:off x="14820900" y="7640307"/>
            <a:ext cx="736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09</a:t>
            </a:r>
            <a:endParaRPr lang="en-US" sz="1600" dirty="0"/>
          </a:p>
        </p:txBody>
      </p:sp>
      <p:sp>
        <p:nvSpPr>
          <p:cNvPr id="57" name="Text 55"/>
          <p:cNvSpPr/>
          <p:nvPr/>
        </p:nvSpPr>
        <p:spPr>
          <a:xfrm>
            <a:off x="12804643" y="7640307"/>
            <a:ext cx="2006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المحور السادس</a:t>
            </a:r>
            <a:endParaRPr lang="en-US" sz="1600" dirty="0"/>
          </a:p>
        </p:txBody>
      </p:sp>
      <p:sp>
        <p:nvSpPr>
          <p:cNvPr id="58" name="Text 56"/>
          <p:cNvSpPr/>
          <p:nvPr/>
        </p:nvSpPr>
        <p:spPr>
          <a:xfrm>
            <a:off x="12804643" y="8046707"/>
            <a:ext cx="1981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تحديات ومستقبل الاتصال</a:t>
            </a:r>
            <a:endParaRPr lang="en-US" sz="1600" dirty="0"/>
          </a:p>
        </p:txBody>
      </p:sp>
      <p:sp>
        <p:nvSpPr>
          <p:cNvPr id="59" name="Shape 57"/>
          <p:cNvSpPr/>
          <p:nvPr/>
        </p:nvSpPr>
        <p:spPr>
          <a:xfrm>
            <a:off x="508000" y="7437107"/>
            <a:ext cx="7391400" cy="1193800"/>
          </a:xfrm>
          <a:custGeom>
            <a:avLst/>
            <a:gdLst/>
            <a:ahLst/>
            <a:cxnLst/>
            <a:rect l="l" t="t" r="r" b="b"/>
            <a:pathLst>
              <a:path w="7391400" h="1193800">
                <a:moveTo>
                  <a:pt x="152401" y="0"/>
                </a:moveTo>
                <a:lnTo>
                  <a:pt x="7340600" y="0"/>
                </a:lnTo>
                <a:cubicBezTo>
                  <a:pt x="7368656" y="0"/>
                  <a:pt x="7391400" y="22744"/>
                  <a:pt x="7391400" y="50800"/>
                </a:cubicBezTo>
                <a:lnTo>
                  <a:pt x="7391400" y="1143000"/>
                </a:lnTo>
                <a:cubicBezTo>
                  <a:pt x="7391400" y="1171056"/>
                  <a:pt x="7368656" y="1193800"/>
                  <a:pt x="7340600" y="1193800"/>
                </a:cubicBezTo>
                <a:lnTo>
                  <a:pt x="152401" y="1193800"/>
                </a:lnTo>
                <a:cubicBezTo>
                  <a:pt x="68232" y="1193800"/>
                  <a:pt x="0" y="1125568"/>
                  <a:pt x="0" y="1041399"/>
                </a:cubicBezTo>
                <a:lnTo>
                  <a:pt x="0" y="152401"/>
                </a:lnTo>
                <a:cubicBezTo>
                  <a:pt x="0" y="68232"/>
                  <a:pt x="68232" y="0"/>
                  <a:pt x="152401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0" name="Shape 58"/>
          <p:cNvSpPr/>
          <p:nvPr/>
        </p:nvSpPr>
        <p:spPr>
          <a:xfrm>
            <a:off x="7899400" y="7437107"/>
            <a:ext cx="50800" cy="1193800"/>
          </a:xfrm>
          <a:custGeom>
            <a:avLst/>
            <a:gdLst/>
            <a:ahLst/>
            <a:cxnLst/>
            <a:rect l="l" t="t" r="r" b="b"/>
            <a:pathLst>
              <a:path w="50800" h="11938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1143000"/>
                </a:lnTo>
                <a:cubicBezTo>
                  <a:pt x="50800" y="1171037"/>
                  <a:pt x="28037" y="1193800"/>
                  <a:pt x="0" y="1193800"/>
                </a:cubicBezTo>
                <a:lnTo>
                  <a:pt x="0" y="1193800"/>
                </a:lnTo>
                <a:lnTo>
                  <a:pt x="0" y="0"/>
                </a:ln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61" name="Shape 59"/>
          <p:cNvSpPr/>
          <p:nvPr/>
        </p:nvSpPr>
        <p:spPr>
          <a:xfrm>
            <a:off x="7061200" y="7640307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62" name="Text 60"/>
          <p:cNvSpPr/>
          <p:nvPr/>
        </p:nvSpPr>
        <p:spPr>
          <a:xfrm>
            <a:off x="6997700" y="7640307"/>
            <a:ext cx="736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10</a:t>
            </a:r>
            <a:endParaRPr lang="en-US" sz="1600" dirty="0"/>
          </a:p>
        </p:txBody>
      </p:sp>
      <p:sp>
        <p:nvSpPr>
          <p:cNvPr id="63" name="Text 61"/>
          <p:cNvSpPr/>
          <p:nvPr/>
        </p:nvSpPr>
        <p:spPr>
          <a:xfrm>
            <a:off x="5043686" y="7640307"/>
            <a:ext cx="1943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الخاتمة والمراجع</a:t>
            </a:r>
            <a:endParaRPr lang="en-US" sz="1600" dirty="0"/>
          </a:p>
        </p:txBody>
      </p:sp>
      <p:sp>
        <p:nvSpPr>
          <p:cNvPr id="64" name="Text 62"/>
          <p:cNvSpPr/>
          <p:nvPr/>
        </p:nvSpPr>
        <p:spPr>
          <a:xfrm>
            <a:off x="5043686" y="8046707"/>
            <a:ext cx="1917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التوصيات وقائمة المراجع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8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4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80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 5: REPORTING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544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2C5F5D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التقارير والمساءلة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14528800" y="16764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5" name="Shape 3"/>
          <p:cNvSpPr/>
          <p:nvPr/>
        </p:nvSpPr>
        <p:spPr>
          <a:xfrm>
            <a:off x="8255000" y="1930400"/>
            <a:ext cx="7467600" cy="4406900"/>
          </a:xfrm>
          <a:custGeom>
            <a:avLst/>
            <a:gdLst/>
            <a:ahLst/>
            <a:cxnLst/>
            <a:rect l="l" t="t" r="r" b="b"/>
            <a:pathLst>
              <a:path w="7467600" h="4406900">
                <a:moveTo>
                  <a:pt x="152391" y="0"/>
                </a:moveTo>
                <a:lnTo>
                  <a:pt x="7416800" y="0"/>
                </a:lnTo>
                <a:cubicBezTo>
                  <a:pt x="7444837" y="0"/>
                  <a:pt x="7467600" y="22763"/>
                  <a:pt x="7467600" y="50800"/>
                </a:cubicBezTo>
                <a:lnTo>
                  <a:pt x="7467600" y="4356100"/>
                </a:lnTo>
                <a:cubicBezTo>
                  <a:pt x="7467600" y="4384137"/>
                  <a:pt x="7444837" y="4406900"/>
                  <a:pt x="7416800" y="4406900"/>
                </a:cubicBezTo>
                <a:lnTo>
                  <a:pt x="152391" y="4406900"/>
                </a:lnTo>
                <a:cubicBezTo>
                  <a:pt x="68228" y="4406900"/>
                  <a:pt x="0" y="4338672"/>
                  <a:pt x="0" y="4254509"/>
                </a:cubicBezTo>
                <a:lnTo>
                  <a:pt x="0" y="152391"/>
                </a:lnTo>
                <a:cubicBezTo>
                  <a:pt x="0" y="68284"/>
                  <a:pt x="68284" y="0"/>
                  <a:pt x="152391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15722600" y="1930400"/>
            <a:ext cx="50800" cy="4406900"/>
          </a:xfrm>
          <a:custGeom>
            <a:avLst/>
            <a:gdLst/>
            <a:ahLst/>
            <a:cxnLst/>
            <a:rect l="l" t="t" r="r" b="b"/>
            <a:pathLst>
              <a:path w="50800" h="44069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4356100"/>
                </a:lnTo>
                <a:cubicBezTo>
                  <a:pt x="50800" y="4384137"/>
                  <a:pt x="28037" y="4406900"/>
                  <a:pt x="0" y="4406900"/>
                </a:cubicBezTo>
                <a:lnTo>
                  <a:pt x="0" y="4406900"/>
                </a:lnTo>
                <a:lnTo>
                  <a:pt x="0" y="0"/>
                </a:ln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7" name="Shape 5"/>
          <p:cNvSpPr/>
          <p:nvPr/>
        </p:nvSpPr>
        <p:spPr>
          <a:xfrm>
            <a:off x="14630400" y="21844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8" name="Shape 6"/>
          <p:cNvSpPr/>
          <p:nvPr/>
        </p:nvSpPr>
        <p:spPr>
          <a:xfrm>
            <a:off x="14897100" y="2400300"/>
            <a:ext cx="285750" cy="381000"/>
          </a:xfrm>
          <a:custGeom>
            <a:avLst/>
            <a:gdLst/>
            <a:ahLst/>
            <a:cxnLst/>
            <a:rect l="l" t="t" r="r" b="b"/>
            <a:pathLst>
              <a:path w="285750" h="381000">
                <a:moveTo>
                  <a:pt x="0" y="47625"/>
                </a:moveTo>
                <a:cubicBezTo>
                  <a:pt x="0" y="21357"/>
                  <a:pt x="21357" y="0"/>
                  <a:pt x="47625" y="0"/>
                </a:cubicBezTo>
                <a:lnTo>
                  <a:pt x="158874" y="0"/>
                </a:lnTo>
                <a:cubicBezTo>
                  <a:pt x="171524" y="0"/>
                  <a:pt x="183654" y="4986"/>
                  <a:pt x="192584" y="13915"/>
                </a:cubicBezTo>
                <a:lnTo>
                  <a:pt x="271835" y="93241"/>
                </a:lnTo>
                <a:cubicBezTo>
                  <a:pt x="280764" y="102171"/>
                  <a:pt x="285750" y="114300"/>
                  <a:pt x="285750" y="126950"/>
                </a:cubicBezTo>
                <a:lnTo>
                  <a:pt x="285750" y="333375"/>
                </a:lnTo>
                <a:cubicBezTo>
                  <a:pt x="285750" y="359643"/>
                  <a:pt x="264393" y="381000"/>
                  <a:pt x="238125" y="381000"/>
                </a:cubicBezTo>
                <a:lnTo>
                  <a:pt x="47625" y="381000"/>
                </a:lnTo>
                <a:cubicBezTo>
                  <a:pt x="21357" y="381000"/>
                  <a:pt x="0" y="359643"/>
                  <a:pt x="0" y="333375"/>
                </a:cubicBezTo>
                <a:lnTo>
                  <a:pt x="0" y="47625"/>
                </a:lnTo>
                <a:close/>
                <a:moveTo>
                  <a:pt x="154781" y="43532"/>
                </a:moveTo>
                <a:lnTo>
                  <a:pt x="154781" y="113109"/>
                </a:lnTo>
                <a:cubicBezTo>
                  <a:pt x="154781" y="123006"/>
                  <a:pt x="162744" y="130969"/>
                  <a:pt x="172641" y="130969"/>
                </a:cubicBezTo>
                <a:lnTo>
                  <a:pt x="242218" y="130969"/>
                </a:lnTo>
                <a:lnTo>
                  <a:pt x="154781" y="43532"/>
                </a:lnTo>
                <a:close/>
                <a:moveTo>
                  <a:pt x="65484" y="47625"/>
                </a:moveTo>
                <a:cubicBezTo>
                  <a:pt x="55587" y="47625"/>
                  <a:pt x="47625" y="55587"/>
                  <a:pt x="47625" y="65484"/>
                </a:cubicBezTo>
                <a:cubicBezTo>
                  <a:pt x="47625" y="75381"/>
                  <a:pt x="55587" y="83344"/>
                  <a:pt x="65484" y="83344"/>
                </a:cubicBezTo>
                <a:lnTo>
                  <a:pt x="101203" y="83344"/>
                </a:lnTo>
                <a:cubicBezTo>
                  <a:pt x="111100" y="83344"/>
                  <a:pt x="119063" y="75381"/>
                  <a:pt x="119063" y="65484"/>
                </a:cubicBezTo>
                <a:cubicBezTo>
                  <a:pt x="119063" y="55587"/>
                  <a:pt x="111100" y="47625"/>
                  <a:pt x="101203" y="47625"/>
                </a:cubicBezTo>
                <a:lnTo>
                  <a:pt x="65484" y="47625"/>
                </a:lnTo>
                <a:close/>
                <a:moveTo>
                  <a:pt x="65484" y="119063"/>
                </a:moveTo>
                <a:cubicBezTo>
                  <a:pt x="55587" y="119063"/>
                  <a:pt x="47625" y="127025"/>
                  <a:pt x="47625" y="136922"/>
                </a:cubicBezTo>
                <a:cubicBezTo>
                  <a:pt x="47625" y="146819"/>
                  <a:pt x="55587" y="154781"/>
                  <a:pt x="65484" y="154781"/>
                </a:cubicBezTo>
                <a:lnTo>
                  <a:pt x="101203" y="154781"/>
                </a:lnTo>
                <a:cubicBezTo>
                  <a:pt x="111100" y="154781"/>
                  <a:pt x="119063" y="146819"/>
                  <a:pt x="119063" y="136922"/>
                </a:cubicBezTo>
                <a:cubicBezTo>
                  <a:pt x="119063" y="127025"/>
                  <a:pt x="111100" y="119063"/>
                  <a:pt x="101203" y="119063"/>
                </a:cubicBezTo>
                <a:lnTo>
                  <a:pt x="65484" y="119063"/>
                </a:lnTo>
                <a:close/>
                <a:moveTo>
                  <a:pt x="117797" y="238125"/>
                </a:moveTo>
                <a:cubicBezTo>
                  <a:pt x="109389" y="238125"/>
                  <a:pt x="101501" y="241920"/>
                  <a:pt x="96292" y="248469"/>
                </a:cubicBezTo>
                <a:lnTo>
                  <a:pt x="51569" y="304354"/>
                </a:lnTo>
                <a:cubicBezTo>
                  <a:pt x="45393" y="312018"/>
                  <a:pt x="46658" y="323329"/>
                  <a:pt x="54322" y="329431"/>
                </a:cubicBezTo>
                <a:cubicBezTo>
                  <a:pt x="61987" y="335533"/>
                  <a:pt x="73298" y="334342"/>
                  <a:pt x="79400" y="326603"/>
                </a:cubicBezTo>
                <a:lnTo>
                  <a:pt x="114449" y="282848"/>
                </a:lnTo>
                <a:lnTo>
                  <a:pt x="125760" y="320576"/>
                </a:lnTo>
                <a:cubicBezTo>
                  <a:pt x="127992" y="328166"/>
                  <a:pt x="134987" y="333301"/>
                  <a:pt x="142875" y="333301"/>
                </a:cubicBezTo>
                <a:lnTo>
                  <a:pt x="220266" y="333301"/>
                </a:lnTo>
                <a:cubicBezTo>
                  <a:pt x="230163" y="333301"/>
                  <a:pt x="238125" y="325338"/>
                  <a:pt x="238125" y="315441"/>
                </a:cubicBezTo>
                <a:cubicBezTo>
                  <a:pt x="238125" y="305544"/>
                  <a:pt x="230163" y="297582"/>
                  <a:pt x="220266" y="297582"/>
                </a:cubicBezTo>
                <a:lnTo>
                  <a:pt x="156195" y="297582"/>
                </a:lnTo>
                <a:lnTo>
                  <a:pt x="144214" y="257696"/>
                </a:lnTo>
                <a:cubicBezTo>
                  <a:pt x="140717" y="246013"/>
                  <a:pt x="130001" y="238051"/>
                  <a:pt x="117797" y="238051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9" name="Text 7"/>
          <p:cNvSpPr/>
          <p:nvPr/>
        </p:nvSpPr>
        <p:spPr>
          <a:xfrm>
            <a:off x="11150005" y="2362200"/>
            <a:ext cx="34671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أهمية التقارير السنوية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8509000" y="3200400"/>
            <a:ext cx="7048500" cy="7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تُعدّ </a:t>
            </a:r>
            <a:r>
              <a:rPr lang="en-US" sz="18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التقارير السنوية</a:t>
            </a:r>
            <a:r>
              <a:rPr lang="en-US" sz="18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أداة أساسية لتوضيح الأداء والتقدم في مجال الاستدامة. فهي تُظهر </a:t>
            </a:r>
            <a:r>
              <a:rPr lang="en-US" sz="1800" dirty="0">
                <a:solidFill>
                  <a:srgbClr val="3D3D3D"/>
                </a:solidFill>
                <a:highlight>
                  <a:srgbClr val="D4A574">
                    <a:alpha val="3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الالتزام بالشفافية </a:t>
            </a:r>
            <a:r>
              <a:rPr lang="en-US" sz="18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والمساءلة.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8509000" y="4146550"/>
            <a:ext cx="6934200" cy="1930400"/>
          </a:xfrm>
          <a:custGeom>
            <a:avLst/>
            <a:gdLst/>
            <a:ahLst/>
            <a:cxnLst/>
            <a:rect l="l" t="t" r="r" b="b"/>
            <a:pathLst>
              <a:path w="6934200" h="1930400">
                <a:moveTo>
                  <a:pt x="101597" y="0"/>
                </a:moveTo>
                <a:lnTo>
                  <a:pt x="6832603" y="0"/>
                </a:lnTo>
                <a:cubicBezTo>
                  <a:pt x="6888713" y="0"/>
                  <a:pt x="6934200" y="45487"/>
                  <a:pt x="6934200" y="101597"/>
                </a:cubicBezTo>
                <a:lnTo>
                  <a:pt x="6934200" y="1828803"/>
                </a:lnTo>
                <a:cubicBezTo>
                  <a:pt x="6934200" y="1884913"/>
                  <a:pt x="6888713" y="1930400"/>
                  <a:pt x="6832603" y="1930400"/>
                </a:cubicBezTo>
                <a:lnTo>
                  <a:pt x="101597" y="1930400"/>
                </a:lnTo>
                <a:cubicBezTo>
                  <a:pt x="45487" y="1930400"/>
                  <a:pt x="0" y="1884913"/>
                  <a:pt x="0" y="18288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2C5F5D">
              <a:alpha val="10196"/>
            </a:srgbClr>
          </a:solidFill>
          <a:ln/>
        </p:spPr>
      </p:sp>
      <p:sp>
        <p:nvSpPr>
          <p:cNvPr id="12" name="Shape 10"/>
          <p:cNvSpPr/>
          <p:nvPr/>
        </p:nvSpPr>
        <p:spPr>
          <a:xfrm>
            <a:off x="15011400" y="440902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13" name="Text 11"/>
          <p:cNvSpPr/>
          <p:nvPr/>
        </p:nvSpPr>
        <p:spPr>
          <a:xfrm>
            <a:off x="8966200" y="4349750"/>
            <a:ext cx="6375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توثيق الإنجازات والتحديات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15011400" y="481542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15" name="Text 13"/>
          <p:cNvSpPr/>
          <p:nvPr/>
        </p:nvSpPr>
        <p:spPr>
          <a:xfrm>
            <a:off x="8966200" y="4756150"/>
            <a:ext cx="6375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تعزيز الثقة مع أصحاب المصلحة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15011400" y="522182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17" name="Text 15"/>
          <p:cNvSpPr/>
          <p:nvPr/>
        </p:nvSpPr>
        <p:spPr>
          <a:xfrm>
            <a:off x="8966200" y="5162550"/>
            <a:ext cx="6375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إظهار الالتزام بالمعايير الدولية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15011400" y="562822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19" name="Text 17"/>
          <p:cNvSpPr/>
          <p:nvPr/>
        </p:nvSpPr>
        <p:spPr>
          <a:xfrm>
            <a:off x="8966200" y="5568950"/>
            <a:ext cx="6375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المساعدة في اتخاذ القرارات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508000" y="1930400"/>
            <a:ext cx="7467600" cy="4406900"/>
          </a:xfrm>
          <a:custGeom>
            <a:avLst/>
            <a:gdLst/>
            <a:ahLst/>
            <a:cxnLst/>
            <a:rect l="l" t="t" r="r" b="b"/>
            <a:pathLst>
              <a:path w="7467600" h="4406900">
                <a:moveTo>
                  <a:pt x="152391" y="0"/>
                </a:moveTo>
                <a:lnTo>
                  <a:pt x="7416800" y="0"/>
                </a:lnTo>
                <a:cubicBezTo>
                  <a:pt x="7444837" y="0"/>
                  <a:pt x="7467600" y="22763"/>
                  <a:pt x="7467600" y="50800"/>
                </a:cubicBezTo>
                <a:lnTo>
                  <a:pt x="7467600" y="4356100"/>
                </a:lnTo>
                <a:cubicBezTo>
                  <a:pt x="7467600" y="4384137"/>
                  <a:pt x="7444837" y="4406900"/>
                  <a:pt x="7416800" y="4406900"/>
                </a:cubicBezTo>
                <a:lnTo>
                  <a:pt x="152391" y="4406900"/>
                </a:lnTo>
                <a:cubicBezTo>
                  <a:pt x="68228" y="4406900"/>
                  <a:pt x="0" y="4338672"/>
                  <a:pt x="0" y="4254509"/>
                </a:cubicBezTo>
                <a:lnTo>
                  <a:pt x="0" y="152391"/>
                </a:lnTo>
                <a:cubicBezTo>
                  <a:pt x="0" y="68284"/>
                  <a:pt x="68284" y="0"/>
                  <a:pt x="152391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1" name="Shape 19"/>
          <p:cNvSpPr/>
          <p:nvPr/>
        </p:nvSpPr>
        <p:spPr>
          <a:xfrm>
            <a:off x="7975600" y="1930400"/>
            <a:ext cx="50800" cy="4406900"/>
          </a:xfrm>
          <a:custGeom>
            <a:avLst/>
            <a:gdLst/>
            <a:ahLst/>
            <a:cxnLst/>
            <a:rect l="l" t="t" r="r" b="b"/>
            <a:pathLst>
              <a:path w="50800" h="44069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4356100"/>
                </a:lnTo>
                <a:cubicBezTo>
                  <a:pt x="50800" y="4384137"/>
                  <a:pt x="28037" y="4406900"/>
                  <a:pt x="0" y="4406900"/>
                </a:cubicBezTo>
                <a:lnTo>
                  <a:pt x="0" y="4406900"/>
                </a:lnTo>
                <a:lnTo>
                  <a:pt x="0" y="0"/>
                </a:ln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22" name="Shape 20"/>
          <p:cNvSpPr/>
          <p:nvPr/>
        </p:nvSpPr>
        <p:spPr>
          <a:xfrm>
            <a:off x="6883400" y="21844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23" name="Shape 21"/>
          <p:cNvSpPr/>
          <p:nvPr/>
        </p:nvSpPr>
        <p:spPr>
          <a:xfrm>
            <a:off x="7102475" y="24003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41449" y="148605"/>
                </a:moveTo>
                <a:lnTo>
                  <a:pt x="64443" y="171599"/>
                </a:lnTo>
                <a:cubicBezTo>
                  <a:pt x="68907" y="176064"/>
                  <a:pt x="74935" y="178594"/>
                  <a:pt x="81260" y="178594"/>
                </a:cubicBezTo>
                <a:lnTo>
                  <a:pt x="97259" y="178594"/>
                </a:lnTo>
                <a:cubicBezTo>
                  <a:pt x="103584" y="178594"/>
                  <a:pt x="109612" y="181124"/>
                  <a:pt x="114077" y="185589"/>
                </a:cubicBezTo>
                <a:lnTo>
                  <a:pt x="135880" y="207392"/>
                </a:lnTo>
                <a:cubicBezTo>
                  <a:pt x="140345" y="211857"/>
                  <a:pt x="142875" y="217884"/>
                  <a:pt x="142875" y="224210"/>
                </a:cubicBezTo>
                <a:lnTo>
                  <a:pt x="142875" y="252115"/>
                </a:lnTo>
                <a:cubicBezTo>
                  <a:pt x="142875" y="258440"/>
                  <a:pt x="145405" y="264468"/>
                  <a:pt x="149870" y="268932"/>
                </a:cubicBezTo>
                <a:lnTo>
                  <a:pt x="159767" y="278829"/>
                </a:lnTo>
                <a:cubicBezTo>
                  <a:pt x="164232" y="283294"/>
                  <a:pt x="166762" y="289322"/>
                  <a:pt x="166762" y="295647"/>
                </a:cubicBezTo>
                <a:lnTo>
                  <a:pt x="166762" y="309563"/>
                </a:lnTo>
                <a:cubicBezTo>
                  <a:pt x="166762" y="322734"/>
                  <a:pt x="177403" y="333375"/>
                  <a:pt x="190574" y="333375"/>
                </a:cubicBezTo>
                <a:cubicBezTo>
                  <a:pt x="203746" y="333375"/>
                  <a:pt x="214387" y="322734"/>
                  <a:pt x="214387" y="309563"/>
                </a:cubicBezTo>
                <a:lnTo>
                  <a:pt x="214387" y="307553"/>
                </a:lnTo>
                <a:cubicBezTo>
                  <a:pt x="214387" y="301228"/>
                  <a:pt x="216917" y="295201"/>
                  <a:pt x="221382" y="290736"/>
                </a:cubicBezTo>
                <a:lnTo>
                  <a:pt x="255091" y="257026"/>
                </a:lnTo>
                <a:cubicBezTo>
                  <a:pt x="259556" y="252561"/>
                  <a:pt x="262086" y="246534"/>
                  <a:pt x="262086" y="240209"/>
                </a:cubicBezTo>
                <a:lnTo>
                  <a:pt x="262086" y="214387"/>
                </a:lnTo>
                <a:cubicBezTo>
                  <a:pt x="262086" y="201216"/>
                  <a:pt x="251445" y="190574"/>
                  <a:pt x="238274" y="190574"/>
                </a:cubicBezTo>
                <a:lnTo>
                  <a:pt x="176733" y="190574"/>
                </a:lnTo>
                <a:cubicBezTo>
                  <a:pt x="170408" y="190574"/>
                  <a:pt x="164381" y="188044"/>
                  <a:pt x="159916" y="183579"/>
                </a:cubicBezTo>
                <a:lnTo>
                  <a:pt x="148010" y="171673"/>
                </a:lnTo>
                <a:cubicBezTo>
                  <a:pt x="144884" y="168548"/>
                  <a:pt x="143098" y="164232"/>
                  <a:pt x="143098" y="159767"/>
                </a:cubicBezTo>
                <a:cubicBezTo>
                  <a:pt x="143098" y="150465"/>
                  <a:pt x="150614" y="142949"/>
                  <a:pt x="159916" y="142949"/>
                </a:cubicBezTo>
                <a:lnTo>
                  <a:pt x="185738" y="142949"/>
                </a:lnTo>
                <a:cubicBezTo>
                  <a:pt x="195039" y="142949"/>
                  <a:pt x="202555" y="135434"/>
                  <a:pt x="202555" y="126132"/>
                </a:cubicBezTo>
                <a:cubicBezTo>
                  <a:pt x="202555" y="121667"/>
                  <a:pt x="200769" y="117351"/>
                  <a:pt x="197644" y="114226"/>
                </a:cubicBezTo>
                <a:lnTo>
                  <a:pt x="182984" y="99566"/>
                </a:lnTo>
                <a:cubicBezTo>
                  <a:pt x="180082" y="96738"/>
                  <a:pt x="178594" y="93092"/>
                  <a:pt x="178594" y="89297"/>
                </a:cubicBezTo>
                <a:cubicBezTo>
                  <a:pt x="178594" y="85502"/>
                  <a:pt x="180082" y="81855"/>
                  <a:pt x="182835" y="79102"/>
                </a:cubicBezTo>
                <a:lnTo>
                  <a:pt x="195709" y="66229"/>
                </a:lnTo>
                <a:cubicBezTo>
                  <a:pt x="200025" y="61913"/>
                  <a:pt x="202481" y="56034"/>
                  <a:pt x="202481" y="49932"/>
                </a:cubicBezTo>
                <a:cubicBezTo>
                  <a:pt x="202481" y="44574"/>
                  <a:pt x="200695" y="39737"/>
                  <a:pt x="197718" y="35868"/>
                </a:cubicBezTo>
                <a:cubicBezTo>
                  <a:pt x="195337" y="35793"/>
                  <a:pt x="192956" y="35719"/>
                  <a:pt x="190574" y="35719"/>
                </a:cubicBezTo>
                <a:cubicBezTo>
                  <a:pt x="119583" y="35719"/>
                  <a:pt x="59829" y="83493"/>
                  <a:pt x="41523" y="148605"/>
                </a:cubicBezTo>
                <a:close/>
                <a:moveTo>
                  <a:pt x="345281" y="190500"/>
                </a:moveTo>
                <a:cubicBezTo>
                  <a:pt x="345281" y="164753"/>
                  <a:pt x="339030" y="140494"/>
                  <a:pt x="327868" y="119211"/>
                </a:cubicBezTo>
                <a:cubicBezTo>
                  <a:pt x="323106" y="119881"/>
                  <a:pt x="318418" y="122113"/>
                  <a:pt x="314548" y="125983"/>
                </a:cubicBezTo>
                <a:lnTo>
                  <a:pt x="304577" y="135954"/>
                </a:lnTo>
                <a:cubicBezTo>
                  <a:pt x="300112" y="140419"/>
                  <a:pt x="297582" y="146447"/>
                  <a:pt x="297582" y="152772"/>
                </a:cubicBezTo>
                <a:lnTo>
                  <a:pt x="297582" y="178594"/>
                </a:lnTo>
                <a:cubicBezTo>
                  <a:pt x="297582" y="191765"/>
                  <a:pt x="308223" y="202406"/>
                  <a:pt x="321394" y="202406"/>
                </a:cubicBezTo>
                <a:lnTo>
                  <a:pt x="339328" y="202406"/>
                </a:lnTo>
                <a:cubicBezTo>
                  <a:pt x="341188" y="202406"/>
                  <a:pt x="343049" y="202183"/>
                  <a:pt x="344760" y="201811"/>
                </a:cubicBezTo>
                <a:cubicBezTo>
                  <a:pt x="345058" y="198090"/>
                  <a:pt x="345132" y="194295"/>
                  <a:pt x="345132" y="190500"/>
                </a:cubicBezTo>
                <a:close/>
                <a:moveTo>
                  <a:pt x="0" y="190500"/>
                </a:moveTo>
                <a:cubicBezTo>
                  <a:pt x="0" y="85360"/>
                  <a:pt x="85360" y="0"/>
                  <a:pt x="190500" y="0"/>
                </a:cubicBezTo>
                <a:cubicBezTo>
                  <a:pt x="295640" y="0"/>
                  <a:pt x="381000" y="85360"/>
                  <a:pt x="381000" y="190500"/>
                </a:cubicBezTo>
                <a:cubicBezTo>
                  <a:pt x="381000" y="295640"/>
                  <a:pt x="295640" y="381000"/>
                  <a:pt x="190500" y="381000"/>
                </a:cubicBezTo>
                <a:cubicBezTo>
                  <a:pt x="85360" y="381000"/>
                  <a:pt x="0" y="295640"/>
                  <a:pt x="0" y="19050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4" name="Text 22"/>
          <p:cNvSpPr/>
          <p:nvPr/>
        </p:nvSpPr>
        <p:spPr>
          <a:xfrm>
            <a:off x="5208654" y="2362200"/>
            <a:ext cx="16637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إطار GRI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762000" y="3200400"/>
            <a:ext cx="7048500" cy="7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Global Reporting Initiative</a:t>
            </a:r>
            <a:r>
              <a:rPr lang="en-US" sz="18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يُعدّ المعيار العالمي الأكثر استخداماً للإبلاغ عن الاستدامة. يوفر </a:t>
            </a:r>
            <a:r>
              <a:rPr lang="en-US" sz="18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إطاراً شاملاً</a:t>
            </a:r>
            <a:r>
              <a:rPr lang="en-US" sz="18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لقياس والإبلاغ عن الأداء.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762000" y="4146550"/>
            <a:ext cx="6934200" cy="1930400"/>
          </a:xfrm>
          <a:custGeom>
            <a:avLst/>
            <a:gdLst/>
            <a:ahLst/>
            <a:cxnLst/>
            <a:rect l="l" t="t" r="r" b="b"/>
            <a:pathLst>
              <a:path w="6934200" h="1930400">
                <a:moveTo>
                  <a:pt x="101597" y="0"/>
                </a:moveTo>
                <a:lnTo>
                  <a:pt x="6832603" y="0"/>
                </a:lnTo>
                <a:cubicBezTo>
                  <a:pt x="6888713" y="0"/>
                  <a:pt x="6934200" y="45487"/>
                  <a:pt x="6934200" y="101597"/>
                </a:cubicBezTo>
                <a:lnTo>
                  <a:pt x="6934200" y="1828803"/>
                </a:lnTo>
                <a:cubicBezTo>
                  <a:pt x="6934200" y="1884913"/>
                  <a:pt x="6888713" y="1930400"/>
                  <a:pt x="6832603" y="1930400"/>
                </a:cubicBezTo>
                <a:lnTo>
                  <a:pt x="101597" y="1930400"/>
                </a:lnTo>
                <a:cubicBezTo>
                  <a:pt x="45487" y="1930400"/>
                  <a:pt x="0" y="1884913"/>
                  <a:pt x="0" y="18288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A98C6A">
              <a:alpha val="10196"/>
            </a:srgbClr>
          </a:solidFill>
          <a:ln/>
        </p:spPr>
      </p:sp>
      <p:sp>
        <p:nvSpPr>
          <p:cNvPr id="27" name="Shape 25"/>
          <p:cNvSpPr/>
          <p:nvPr/>
        </p:nvSpPr>
        <p:spPr>
          <a:xfrm>
            <a:off x="7264400" y="440902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28" name="Text 26"/>
          <p:cNvSpPr/>
          <p:nvPr/>
        </p:nvSpPr>
        <p:spPr>
          <a:xfrm>
            <a:off x="1219200" y="4349750"/>
            <a:ext cx="6375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معايير موحدة للإبلاغ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7264400" y="481542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30" name="Text 28"/>
          <p:cNvSpPr/>
          <p:nvPr/>
        </p:nvSpPr>
        <p:spPr>
          <a:xfrm>
            <a:off x="1219200" y="4756150"/>
            <a:ext cx="6375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تغطية البيئة والمجتمع والحوكمة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7264400" y="522182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32" name="Text 30"/>
          <p:cNvSpPr/>
          <p:nvPr/>
        </p:nvSpPr>
        <p:spPr>
          <a:xfrm>
            <a:off x="1219200" y="5162550"/>
            <a:ext cx="6375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قابلية المقارنة بين الشركات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7264400" y="562822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34" name="Text 32"/>
          <p:cNvSpPr/>
          <p:nvPr/>
        </p:nvSpPr>
        <p:spPr>
          <a:xfrm>
            <a:off x="1219200" y="5568950"/>
            <a:ext cx="6375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الاعتراف الدولي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8255000" y="6584950"/>
            <a:ext cx="7467600" cy="4914900"/>
          </a:xfrm>
          <a:custGeom>
            <a:avLst/>
            <a:gdLst/>
            <a:ahLst/>
            <a:cxnLst/>
            <a:rect l="l" t="t" r="r" b="b"/>
            <a:pathLst>
              <a:path w="7467600" h="4914900">
                <a:moveTo>
                  <a:pt x="152411" y="0"/>
                </a:moveTo>
                <a:lnTo>
                  <a:pt x="7416800" y="0"/>
                </a:lnTo>
                <a:cubicBezTo>
                  <a:pt x="7444856" y="0"/>
                  <a:pt x="7467600" y="22744"/>
                  <a:pt x="7467600" y="50800"/>
                </a:cubicBezTo>
                <a:lnTo>
                  <a:pt x="7467600" y="4864100"/>
                </a:lnTo>
                <a:cubicBezTo>
                  <a:pt x="7467600" y="4892156"/>
                  <a:pt x="7444856" y="4914900"/>
                  <a:pt x="7416800" y="4914900"/>
                </a:cubicBezTo>
                <a:lnTo>
                  <a:pt x="152411" y="4914900"/>
                </a:lnTo>
                <a:cubicBezTo>
                  <a:pt x="68237" y="4914900"/>
                  <a:pt x="0" y="4846663"/>
                  <a:pt x="0" y="4762489"/>
                </a:cubicBezTo>
                <a:lnTo>
                  <a:pt x="0" y="152411"/>
                </a:lnTo>
                <a:cubicBezTo>
                  <a:pt x="0" y="68293"/>
                  <a:pt x="68293" y="0"/>
                  <a:pt x="152411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6" name="Shape 34"/>
          <p:cNvSpPr/>
          <p:nvPr/>
        </p:nvSpPr>
        <p:spPr>
          <a:xfrm>
            <a:off x="15722600" y="6584950"/>
            <a:ext cx="50800" cy="4914900"/>
          </a:xfrm>
          <a:custGeom>
            <a:avLst/>
            <a:gdLst/>
            <a:ahLst/>
            <a:cxnLst/>
            <a:rect l="l" t="t" r="r" b="b"/>
            <a:pathLst>
              <a:path w="50800" h="49149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4864100"/>
                </a:lnTo>
                <a:cubicBezTo>
                  <a:pt x="50800" y="4892137"/>
                  <a:pt x="28037" y="4914900"/>
                  <a:pt x="0" y="4914900"/>
                </a:cubicBezTo>
                <a:lnTo>
                  <a:pt x="0" y="49149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37" name="Shape 35"/>
          <p:cNvSpPr/>
          <p:nvPr/>
        </p:nvSpPr>
        <p:spPr>
          <a:xfrm>
            <a:off x="14630400" y="683895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38" name="Shape 36"/>
          <p:cNvSpPr/>
          <p:nvPr/>
        </p:nvSpPr>
        <p:spPr>
          <a:xfrm>
            <a:off x="14801850" y="7054850"/>
            <a:ext cx="476250" cy="381000"/>
          </a:xfrm>
          <a:custGeom>
            <a:avLst/>
            <a:gdLst/>
            <a:ahLst/>
            <a:cxnLst/>
            <a:rect l="l" t="t" r="r" b="b"/>
            <a:pathLst>
              <a:path w="476250" h="381000">
                <a:moveTo>
                  <a:pt x="87957" y="46434"/>
                </a:moveTo>
                <a:cubicBezTo>
                  <a:pt x="75530" y="42267"/>
                  <a:pt x="68759" y="28724"/>
                  <a:pt x="72926" y="16297"/>
                </a:cubicBezTo>
                <a:cubicBezTo>
                  <a:pt x="77093" y="3870"/>
                  <a:pt x="90562" y="-2902"/>
                  <a:pt x="103063" y="1191"/>
                </a:cubicBezTo>
                <a:lnTo>
                  <a:pt x="187151" y="29245"/>
                </a:lnTo>
                <a:cubicBezTo>
                  <a:pt x="197495" y="11757"/>
                  <a:pt x="216619" y="0"/>
                  <a:pt x="238423" y="0"/>
                </a:cubicBezTo>
                <a:cubicBezTo>
                  <a:pt x="271314" y="0"/>
                  <a:pt x="297954" y="26640"/>
                  <a:pt x="297954" y="59531"/>
                </a:cubicBezTo>
                <a:cubicBezTo>
                  <a:pt x="297954" y="61764"/>
                  <a:pt x="297805" y="63922"/>
                  <a:pt x="297582" y="66080"/>
                </a:cubicBezTo>
                <a:lnTo>
                  <a:pt x="388813" y="96515"/>
                </a:lnTo>
                <a:cubicBezTo>
                  <a:pt x="401315" y="100682"/>
                  <a:pt x="408012" y="114151"/>
                  <a:pt x="403845" y="126653"/>
                </a:cubicBezTo>
                <a:cubicBezTo>
                  <a:pt x="399678" y="139154"/>
                  <a:pt x="386209" y="145852"/>
                  <a:pt x="373707" y="141684"/>
                </a:cubicBezTo>
                <a:lnTo>
                  <a:pt x="272876" y="108049"/>
                </a:lnTo>
                <a:cubicBezTo>
                  <a:pt x="269528" y="110430"/>
                  <a:pt x="265956" y="112440"/>
                  <a:pt x="262161" y="114151"/>
                </a:cubicBezTo>
                <a:lnTo>
                  <a:pt x="262161" y="357262"/>
                </a:lnTo>
                <a:cubicBezTo>
                  <a:pt x="262161" y="370433"/>
                  <a:pt x="251520" y="381074"/>
                  <a:pt x="238348" y="381074"/>
                </a:cubicBezTo>
                <a:lnTo>
                  <a:pt x="95473" y="381074"/>
                </a:lnTo>
                <a:cubicBezTo>
                  <a:pt x="82302" y="381074"/>
                  <a:pt x="71661" y="370433"/>
                  <a:pt x="71661" y="357262"/>
                </a:cubicBezTo>
                <a:cubicBezTo>
                  <a:pt x="71661" y="344091"/>
                  <a:pt x="82302" y="333449"/>
                  <a:pt x="95473" y="333449"/>
                </a:cubicBezTo>
                <a:lnTo>
                  <a:pt x="214536" y="333449"/>
                </a:lnTo>
                <a:lnTo>
                  <a:pt x="214536" y="114151"/>
                </a:lnTo>
                <a:cubicBezTo>
                  <a:pt x="198909" y="107305"/>
                  <a:pt x="186854" y="94059"/>
                  <a:pt x="181645" y="77688"/>
                </a:cubicBezTo>
                <a:lnTo>
                  <a:pt x="87957" y="46434"/>
                </a:lnTo>
                <a:close/>
                <a:moveTo>
                  <a:pt x="149423" y="214313"/>
                </a:moveTo>
                <a:lnTo>
                  <a:pt x="95473" y="121890"/>
                </a:lnTo>
                <a:lnTo>
                  <a:pt x="41597" y="214313"/>
                </a:lnTo>
                <a:lnTo>
                  <a:pt x="149423" y="214313"/>
                </a:lnTo>
                <a:close/>
                <a:moveTo>
                  <a:pt x="95548" y="285750"/>
                </a:moveTo>
                <a:cubicBezTo>
                  <a:pt x="48741" y="285750"/>
                  <a:pt x="9823" y="260449"/>
                  <a:pt x="1786" y="227037"/>
                </a:cubicBezTo>
                <a:cubicBezTo>
                  <a:pt x="-149" y="218852"/>
                  <a:pt x="2530" y="210443"/>
                  <a:pt x="6772" y="203150"/>
                </a:cubicBezTo>
                <a:lnTo>
                  <a:pt x="77614" y="81707"/>
                </a:lnTo>
                <a:cubicBezTo>
                  <a:pt x="81335" y="75307"/>
                  <a:pt x="88181" y="71438"/>
                  <a:pt x="95548" y="71438"/>
                </a:cubicBezTo>
                <a:cubicBezTo>
                  <a:pt x="102915" y="71438"/>
                  <a:pt x="109761" y="75381"/>
                  <a:pt x="113481" y="81707"/>
                </a:cubicBezTo>
                <a:lnTo>
                  <a:pt x="184324" y="203150"/>
                </a:lnTo>
                <a:cubicBezTo>
                  <a:pt x="188565" y="210443"/>
                  <a:pt x="191244" y="218852"/>
                  <a:pt x="189309" y="227037"/>
                </a:cubicBezTo>
                <a:cubicBezTo>
                  <a:pt x="181273" y="260375"/>
                  <a:pt x="142354" y="285750"/>
                  <a:pt x="95548" y="285750"/>
                </a:cubicBezTo>
                <a:close/>
                <a:moveTo>
                  <a:pt x="380405" y="217140"/>
                </a:moveTo>
                <a:lnTo>
                  <a:pt x="326529" y="309563"/>
                </a:lnTo>
                <a:lnTo>
                  <a:pt x="434355" y="309563"/>
                </a:lnTo>
                <a:lnTo>
                  <a:pt x="380479" y="217140"/>
                </a:lnTo>
                <a:close/>
                <a:moveTo>
                  <a:pt x="474166" y="322287"/>
                </a:moveTo>
                <a:cubicBezTo>
                  <a:pt x="466130" y="355699"/>
                  <a:pt x="427211" y="381000"/>
                  <a:pt x="380405" y="381000"/>
                </a:cubicBezTo>
                <a:cubicBezTo>
                  <a:pt x="333598" y="381000"/>
                  <a:pt x="294680" y="355699"/>
                  <a:pt x="286643" y="322287"/>
                </a:cubicBezTo>
                <a:cubicBezTo>
                  <a:pt x="284708" y="314102"/>
                  <a:pt x="287387" y="305693"/>
                  <a:pt x="291629" y="298400"/>
                </a:cubicBezTo>
                <a:lnTo>
                  <a:pt x="362471" y="176957"/>
                </a:lnTo>
                <a:cubicBezTo>
                  <a:pt x="366192" y="170557"/>
                  <a:pt x="373038" y="166688"/>
                  <a:pt x="380405" y="166688"/>
                </a:cubicBezTo>
                <a:cubicBezTo>
                  <a:pt x="387772" y="166688"/>
                  <a:pt x="394618" y="170631"/>
                  <a:pt x="398338" y="176957"/>
                </a:cubicBezTo>
                <a:lnTo>
                  <a:pt x="469181" y="298400"/>
                </a:lnTo>
                <a:cubicBezTo>
                  <a:pt x="473422" y="305693"/>
                  <a:pt x="476101" y="314102"/>
                  <a:pt x="474166" y="322287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9" name="Text 37"/>
          <p:cNvSpPr/>
          <p:nvPr/>
        </p:nvSpPr>
        <p:spPr>
          <a:xfrm>
            <a:off x="12313378" y="7016750"/>
            <a:ext cx="22987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توجيه CSRD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8509000" y="7854950"/>
            <a:ext cx="7048500" cy="1257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Corporate Sustainability Reporting Directive</a:t>
            </a:r>
            <a:r>
              <a:rPr lang="en-US" sz="18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هو التوجيه الأوروبي الجديد الذي يُلزم الشركات الكبرى بالإبلاغ عن استدامتها.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8509000" y="9309100"/>
            <a:ext cx="6934200" cy="1930400"/>
          </a:xfrm>
          <a:custGeom>
            <a:avLst/>
            <a:gdLst/>
            <a:ahLst/>
            <a:cxnLst/>
            <a:rect l="l" t="t" r="r" b="b"/>
            <a:pathLst>
              <a:path w="6934200" h="1930400">
                <a:moveTo>
                  <a:pt x="101597" y="0"/>
                </a:moveTo>
                <a:lnTo>
                  <a:pt x="6832603" y="0"/>
                </a:lnTo>
                <a:cubicBezTo>
                  <a:pt x="6888713" y="0"/>
                  <a:pt x="6934200" y="45487"/>
                  <a:pt x="6934200" y="101597"/>
                </a:cubicBezTo>
                <a:lnTo>
                  <a:pt x="6934200" y="1828803"/>
                </a:lnTo>
                <a:cubicBezTo>
                  <a:pt x="6934200" y="1884913"/>
                  <a:pt x="6888713" y="1930400"/>
                  <a:pt x="6832603" y="1930400"/>
                </a:cubicBezTo>
                <a:lnTo>
                  <a:pt x="101597" y="1930400"/>
                </a:lnTo>
                <a:cubicBezTo>
                  <a:pt x="45487" y="1930400"/>
                  <a:pt x="0" y="1884913"/>
                  <a:pt x="0" y="18288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D4A574">
              <a:alpha val="10196"/>
            </a:srgbClr>
          </a:solidFill>
          <a:ln/>
        </p:spPr>
      </p:sp>
      <p:sp>
        <p:nvSpPr>
          <p:cNvPr id="42" name="Shape 40"/>
          <p:cNvSpPr/>
          <p:nvPr/>
        </p:nvSpPr>
        <p:spPr>
          <a:xfrm>
            <a:off x="15011400" y="957157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43" name="Text 41"/>
          <p:cNvSpPr/>
          <p:nvPr/>
        </p:nvSpPr>
        <p:spPr>
          <a:xfrm>
            <a:off x="8966200" y="9512300"/>
            <a:ext cx="6375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إلزامي للشركات الكبرى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15011400" y="997797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45" name="Text 43"/>
          <p:cNvSpPr/>
          <p:nvPr/>
        </p:nvSpPr>
        <p:spPr>
          <a:xfrm>
            <a:off x="8966200" y="9918700"/>
            <a:ext cx="6375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متطلبات إبلاغ مفصلة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15011400" y="1038437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47" name="Text 45"/>
          <p:cNvSpPr/>
          <p:nvPr/>
        </p:nvSpPr>
        <p:spPr>
          <a:xfrm>
            <a:off x="8966200" y="10325100"/>
            <a:ext cx="6375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التحقق من البيانات</a:t>
            </a:r>
            <a:endParaRPr lang="en-US" sz="1600" dirty="0"/>
          </a:p>
        </p:txBody>
      </p:sp>
      <p:sp>
        <p:nvSpPr>
          <p:cNvPr id="48" name="Shape 46"/>
          <p:cNvSpPr/>
          <p:nvPr/>
        </p:nvSpPr>
        <p:spPr>
          <a:xfrm>
            <a:off x="15011400" y="1079077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49" name="Text 47"/>
          <p:cNvSpPr/>
          <p:nvPr/>
        </p:nvSpPr>
        <p:spPr>
          <a:xfrm>
            <a:off x="8966200" y="10731500"/>
            <a:ext cx="6375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الامتثال للمعايير الأوروبية</a:t>
            </a:r>
            <a:endParaRPr lang="en-US" sz="1600" dirty="0"/>
          </a:p>
        </p:txBody>
      </p:sp>
      <p:sp>
        <p:nvSpPr>
          <p:cNvPr id="50" name="Shape 48"/>
          <p:cNvSpPr/>
          <p:nvPr/>
        </p:nvSpPr>
        <p:spPr>
          <a:xfrm>
            <a:off x="508000" y="6584950"/>
            <a:ext cx="7493000" cy="4914900"/>
          </a:xfrm>
          <a:custGeom>
            <a:avLst/>
            <a:gdLst/>
            <a:ahLst/>
            <a:cxnLst/>
            <a:rect l="l" t="t" r="r" b="b"/>
            <a:pathLst>
              <a:path w="7493000" h="4914900">
                <a:moveTo>
                  <a:pt x="152411" y="0"/>
                </a:moveTo>
                <a:lnTo>
                  <a:pt x="7340589" y="0"/>
                </a:lnTo>
                <a:cubicBezTo>
                  <a:pt x="7424763" y="0"/>
                  <a:pt x="7493000" y="68237"/>
                  <a:pt x="7493000" y="152411"/>
                </a:cubicBezTo>
                <a:lnTo>
                  <a:pt x="7493000" y="4762489"/>
                </a:lnTo>
                <a:cubicBezTo>
                  <a:pt x="7493000" y="4846663"/>
                  <a:pt x="7424763" y="4914900"/>
                  <a:pt x="7340589" y="4914900"/>
                </a:cubicBezTo>
                <a:lnTo>
                  <a:pt x="152411" y="4914900"/>
                </a:lnTo>
                <a:cubicBezTo>
                  <a:pt x="68237" y="4914900"/>
                  <a:pt x="0" y="4846663"/>
                  <a:pt x="0" y="4762489"/>
                </a:cubicBezTo>
                <a:lnTo>
                  <a:pt x="0" y="152411"/>
                </a:lnTo>
                <a:cubicBezTo>
                  <a:pt x="0" y="68293"/>
                  <a:pt x="68293" y="0"/>
                  <a:pt x="152411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51" name="Shape 49"/>
          <p:cNvSpPr/>
          <p:nvPr/>
        </p:nvSpPr>
        <p:spPr>
          <a:xfrm>
            <a:off x="3911600" y="6838950"/>
            <a:ext cx="685800" cy="609600"/>
          </a:xfrm>
          <a:custGeom>
            <a:avLst/>
            <a:gdLst/>
            <a:ahLst/>
            <a:cxnLst/>
            <a:rect l="l" t="t" r="r" b="b"/>
            <a:pathLst>
              <a:path w="685800" h="609600">
                <a:moveTo>
                  <a:pt x="499467" y="114300"/>
                </a:moveTo>
                <a:cubicBezTo>
                  <a:pt x="479703" y="114300"/>
                  <a:pt x="460534" y="119658"/>
                  <a:pt x="443746" y="129421"/>
                </a:cubicBezTo>
                <a:cubicBezTo>
                  <a:pt x="424934" y="110371"/>
                  <a:pt x="403027" y="94417"/>
                  <a:pt x="378857" y="82391"/>
                </a:cubicBezTo>
                <a:cubicBezTo>
                  <a:pt x="412433" y="53816"/>
                  <a:pt x="455176" y="38100"/>
                  <a:pt x="499467" y="38100"/>
                </a:cubicBezTo>
                <a:cubicBezTo>
                  <a:pt x="602337" y="38100"/>
                  <a:pt x="685800" y="121444"/>
                  <a:pt x="685800" y="224433"/>
                </a:cubicBezTo>
                <a:cubicBezTo>
                  <a:pt x="685800" y="273844"/>
                  <a:pt x="666155" y="321231"/>
                  <a:pt x="631269" y="356116"/>
                </a:cubicBezTo>
                <a:lnTo>
                  <a:pt x="546616" y="440769"/>
                </a:lnTo>
                <a:cubicBezTo>
                  <a:pt x="511731" y="475655"/>
                  <a:pt x="464344" y="495300"/>
                  <a:pt x="414933" y="495300"/>
                </a:cubicBezTo>
                <a:cubicBezTo>
                  <a:pt x="312063" y="495300"/>
                  <a:pt x="228600" y="411956"/>
                  <a:pt x="228600" y="308967"/>
                </a:cubicBezTo>
                <a:cubicBezTo>
                  <a:pt x="228600" y="307181"/>
                  <a:pt x="228600" y="305395"/>
                  <a:pt x="228719" y="303609"/>
                </a:cubicBezTo>
                <a:cubicBezTo>
                  <a:pt x="229314" y="282535"/>
                  <a:pt x="246817" y="265986"/>
                  <a:pt x="267891" y="266581"/>
                </a:cubicBezTo>
                <a:cubicBezTo>
                  <a:pt x="288965" y="267176"/>
                  <a:pt x="305514" y="284678"/>
                  <a:pt x="304919" y="305753"/>
                </a:cubicBezTo>
                <a:cubicBezTo>
                  <a:pt x="304919" y="306824"/>
                  <a:pt x="304919" y="307896"/>
                  <a:pt x="304919" y="308848"/>
                </a:cubicBezTo>
                <a:cubicBezTo>
                  <a:pt x="304919" y="369689"/>
                  <a:pt x="354211" y="418981"/>
                  <a:pt x="415052" y="418981"/>
                </a:cubicBezTo>
                <a:cubicBezTo>
                  <a:pt x="444222" y="418981"/>
                  <a:pt x="472202" y="407432"/>
                  <a:pt x="492919" y="386715"/>
                </a:cubicBezTo>
                <a:lnTo>
                  <a:pt x="577572" y="302062"/>
                </a:lnTo>
                <a:cubicBezTo>
                  <a:pt x="598170" y="281464"/>
                  <a:pt x="609838" y="253365"/>
                  <a:pt x="609838" y="224195"/>
                </a:cubicBezTo>
                <a:cubicBezTo>
                  <a:pt x="609838" y="163354"/>
                  <a:pt x="560546" y="114062"/>
                  <a:pt x="499705" y="114062"/>
                </a:cubicBezTo>
                <a:close/>
                <a:moveTo>
                  <a:pt x="327660" y="206335"/>
                </a:moveTo>
                <a:cubicBezTo>
                  <a:pt x="325398" y="205383"/>
                  <a:pt x="323136" y="204073"/>
                  <a:pt x="321112" y="202644"/>
                </a:cubicBezTo>
                <a:cubicBezTo>
                  <a:pt x="306110" y="194905"/>
                  <a:pt x="288965" y="190500"/>
                  <a:pt x="270986" y="190500"/>
                </a:cubicBezTo>
                <a:cubicBezTo>
                  <a:pt x="241816" y="190500"/>
                  <a:pt x="213836" y="202049"/>
                  <a:pt x="193119" y="222766"/>
                </a:cubicBezTo>
                <a:lnTo>
                  <a:pt x="108466" y="307419"/>
                </a:lnTo>
                <a:cubicBezTo>
                  <a:pt x="87868" y="328017"/>
                  <a:pt x="76200" y="356116"/>
                  <a:pt x="76200" y="385286"/>
                </a:cubicBezTo>
                <a:cubicBezTo>
                  <a:pt x="76200" y="446127"/>
                  <a:pt x="125492" y="495419"/>
                  <a:pt x="186333" y="495419"/>
                </a:cubicBezTo>
                <a:cubicBezTo>
                  <a:pt x="205978" y="495419"/>
                  <a:pt x="225147" y="490180"/>
                  <a:pt x="241935" y="480417"/>
                </a:cubicBezTo>
                <a:cubicBezTo>
                  <a:pt x="260747" y="499467"/>
                  <a:pt x="282654" y="515422"/>
                  <a:pt x="306943" y="527447"/>
                </a:cubicBezTo>
                <a:cubicBezTo>
                  <a:pt x="273368" y="555903"/>
                  <a:pt x="230743" y="571738"/>
                  <a:pt x="186333" y="571738"/>
                </a:cubicBezTo>
                <a:cubicBezTo>
                  <a:pt x="83463" y="571738"/>
                  <a:pt x="0" y="488394"/>
                  <a:pt x="0" y="385405"/>
                </a:cubicBezTo>
                <a:cubicBezTo>
                  <a:pt x="0" y="335994"/>
                  <a:pt x="19645" y="288607"/>
                  <a:pt x="54531" y="253722"/>
                </a:cubicBezTo>
                <a:lnTo>
                  <a:pt x="139184" y="169069"/>
                </a:lnTo>
                <a:cubicBezTo>
                  <a:pt x="174069" y="134183"/>
                  <a:pt x="221456" y="114538"/>
                  <a:pt x="270867" y="114538"/>
                </a:cubicBezTo>
                <a:cubicBezTo>
                  <a:pt x="373975" y="114538"/>
                  <a:pt x="457200" y="198596"/>
                  <a:pt x="457200" y="301347"/>
                </a:cubicBezTo>
                <a:cubicBezTo>
                  <a:pt x="457200" y="302895"/>
                  <a:pt x="457200" y="304443"/>
                  <a:pt x="457200" y="305991"/>
                </a:cubicBezTo>
                <a:cubicBezTo>
                  <a:pt x="456724" y="327065"/>
                  <a:pt x="439222" y="343614"/>
                  <a:pt x="418148" y="343138"/>
                </a:cubicBezTo>
                <a:cubicBezTo>
                  <a:pt x="397073" y="342662"/>
                  <a:pt x="380524" y="325160"/>
                  <a:pt x="381000" y="304086"/>
                </a:cubicBezTo>
                <a:cubicBezTo>
                  <a:pt x="381000" y="303133"/>
                  <a:pt x="381000" y="302300"/>
                  <a:pt x="381000" y="301347"/>
                </a:cubicBezTo>
                <a:cubicBezTo>
                  <a:pt x="381000" y="261223"/>
                  <a:pt x="359569" y="225981"/>
                  <a:pt x="327660" y="206573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52" name="Text 50"/>
          <p:cNvSpPr/>
          <p:nvPr/>
        </p:nvSpPr>
        <p:spPr>
          <a:xfrm>
            <a:off x="685800" y="7600950"/>
            <a:ext cx="71374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FFFFFF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ربط الاتصال بالنتائج</a:t>
            </a:r>
            <a:endParaRPr lang="en-US" sz="1600" dirty="0"/>
          </a:p>
        </p:txBody>
      </p:sp>
      <p:sp>
        <p:nvSpPr>
          <p:cNvPr id="53" name="Text 51"/>
          <p:cNvSpPr/>
          <p:nvPr/>
        </p:nvSpPr>
        <p:spPr>
          <a:xfrm>
            <a:off x="762000" y="8362950"/>
            <a:ext cx="7099300" cy="7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يجب ربط جهود الاتصال بالنتائج </a:t>
            </a: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التجارية الملموسة</a:t>
            </a:r>
            <a:r>
              <a:rPr lang="en-US" sz="1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لإظهار القيمة الحقيقية للاستثمار في الاستدامة.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762000" y="9309100"/>
            <a:ext cx="6985000" cy="1930400"/>
          </a:xfrm>
          <a:custGeom>
            <a:avLst/>
            <a:gdLst/>
            <a:ahLst/>
            <a:cxnLst/>
            <a:rect l="l" t="t" r="r" b="b"/>
            <a:pathLst>
              <a:path w="6985000" h="1930400">
                <a:moveTo>
                  <a:pt x="101597" y="0"/>
                </a:moveTo>
                <a:lnTo>
                  <a:pt x="6883403" y="0"/>
                </a:lnTo>
                <a:cubicBezTo>
                  <a:pt x="6939513" y="0"/>
                  <a:pt x="6985000" y="45487"/>
                  <a:pt x="6985000" y="101597"/>
                </a:cubicBezTo>
                <a:lnTo>
                  <a:pt x="6985000" y="1828803"/>
                </a:lnTo>
                <a:cubicBezTo>
                  <a:pt x="6985000" y="1884913"/>
                  <a:pt x="6939513" y="1930400"/>
                  <a:pt x="6883403" y="1930400"/>
                </a:cubicBezTo>
                <a:lnTo>
                  <a:pt x="101597" y="1930400"/>
                </a:lnTo>
                <a:cubicBezTo>
                  <a:pt x="45487" y="1930400"/>
                  <a:pt x="0" y="1884913"/>
                  <a:pt x="0" y="18288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55" name="Shape 53"/>
          <p:cNvSpPr/>
          <p:nvPr/>
        </p:nvSpPr>
        <p:spPr>
          <a:xfrm>
            <a:off x="7315200" y="957157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25400" y="25400"/>
                </a:moveTo>
                <a:cubicBezTo>
                  <a:pt x="25400" y="18375"/>
                  <a:pt x="19725" y="12700"/>
                  <a:pt x="12700" y="12700"/>
                </a:cubicBezTo>
                <a:cubicBezTo>
                  <a:pt x="5675" y="12700"/>
                  <a:pt x="0" y="18375"/>
                  <a:pt x="0" y="25400"/>
                </a:cubicBezTo>
                <a:lnTo>
                  <a:pt x="0" y="158750"/>
                </a:lnTo>
                <a:cubicBezTo>
                  <a:pt x="0" y="176292"/>
                  <a:pt x="14208" y="190500"/>
                  <a:pt x="31750" y="190500"/>
                </a:cubicBezTo>
                <a:lnTo>
                  <a:pt x="190500" y="190500"/>
                </a:lnTo>
                <a:cubicBezTo>
                  <a:pt x="197525" y="190500"/>
                  <a:pt x="203200" y="184825"/>
                  <a:pt x="203200" y="177800"/>
                </a:cubicBezTo>
                <a:cubicBezTo>
                  <a:pt x="203200" y="170775"/>
                  <a:pt x="197525" y="165100"/>
                  <a:pt x="190500" y="165100"/>
                </a:cubicBezTo>
                <a:lnTo>
                  <a:pt x="31750" y="165100"/>
                </a:lnTo>
                <a:cubicBezTo>
                  <a:pt x="28258" y="165100"/>
                  <a:pt x="25400" y="162243"/>
                  <a:pt x="25400" y="158750"/>
                </a:cubicBezTo>
                <a:lnTo>
                  <a:pt x="25400" y="25400"/>
                </a:lnTo>
                <a:close/>
                <a:moveTo>
                  <a:pt x="186769" y="59769"/>
                </a:moveTo>
                <a:cubicBezTo>
                  <a:pt x="191730" y="54808"/>
                  <a:pt x="191730" y="46752"/>
                  <a:pt x="186769" y="41791"/>
                </a:cubicBezTo>
                <a:cubicBezTo>
                  <a:pt x="181808" y="36830"/>
                  <a:pt x="173752" y="36830"/>
                  <a:pt x="168791" y="41791"/>
                </a:cubicBezTo>
                <a:lnTo>
                  <a:pt x="127000" y="83622"/>
                </a:lnTo>
                <a:lnTo>
                  <a:pt x="104219" y="60881"/>
                </a:lnTo>
                <a:cubicBezTo>
                  <a:pt x="99258" y="55920"/>
                  <a:pt x="91202" y="55920"/>
                  <a:pt x="86241" y="60881"/>
                </a:cubicBezTo>
                <a:lnTo>
                  <a:pt x="48141" y="98981"/>
                </a:lnTo>
                <a:cubicBezTo>
                  <a:pt x="43180" y="103942"/>
                  <a:pt x="43180" y="111998"/>
                  <a:pt x="48141" y="116959"/>
                </a:cubicBezTo>
                <a:cubicBezTo>
                  <a:pt x="53102" y="121920"/>
                  <a:pt x="61158" y="121920"/>
                  <a:pt x="66119" y="116959"/>
                </a:cubicBezTo>
                <a:lnTo>
                  <a:pt x="95250" y="87828"/>
                </a:lnTo>
                <a:lnTo>
                  <a:pt x="118031" y="110609"/>
                </a:lnTo>
                <a:cubicBezTo>
                  <a:pt x="122992" y="115570"/>
                  <a:pt x="131048" y="115570"/>
                  <a:pt x="136009" y="110609"/>
                </a:cubicBezTo>
                <a:lnTo>
                  <a:pt x="186809" y="59809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56" name="Text 54"/>
          <p:cNvSpPr/>
          <p:nvPr/>
        </p:nvSpPr>
        <p:spPr>
          <a:xfrm>
            <a:off x="1219200" y="9512300"/>
            <a:ext cx="6426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تحسين سعر السهم</a:t>
            </a:r>
            <a:endParaRPr lang="en-US" sz="1600" dirty="0"/>
          </a:p>
        </p:txBody>
      </p:sp>
      <p:sp>
        <p:nvSpPr>
          <p:cNvPr id="57" name="Shape 55"/>
          <p:cNvSpPr/>
          <p:nvPr/>
        </p:nvSpPr>
        <p:spPr>
          <a:xfrm>
            <a:off x="7289800" y="9977971"/>
            <a:ext cx="254000" cy="203200"/>
          </a:xfrm>
          <a:custGeom>
            <a:avLst/>
            <a:gdLst/>
            <a:ahLst/>
            <a:cxnLst/>
            <a:rect l="l" t="t" r="r" b="b"/>
            <a:pathLst>
              <a:path w="254000" h="203200">
                <a:moveTo>
                  <a:pt x="127000" y="6350"/>
                </a:moveTo>
                <a:cubicBezTo>
                  <a:pt x="149780" y="6350"/>
                  <a:pt x="168275" y="24845"/>
                  <a:pt x="168275" y="47625"/>
                </a:cubicBezTo>
                <a:cubicBezTo>
                  <a:pt x="168275" y="70405"/>
                  <a:pt x="149780" y="88900"/>
                  <a:pt x="127000" y="88900"/>
                </a:cubicBezTo>
                <a:cubicBezTo>
                  <a:pt x="104220" y="88900"/>
                  <a:pt x="85725" y="70405"/>
                  <a:pt x="85725" y="47625"/>
                </a:cubicBezTo>
                <a:cubicBezTo>
                  <a:pt x="85725" y="24845"/>
                  <a:pt x="104220" y="6350"/>
                  <a:pt x="127000" y="6350"/>
                </a:cubicBezTo>
                <a:close/>
                <a:moveTo>
                  <a:pt x="38100" y="34925"/>
                </a:moveTo>
                <a:cubicBezTo>
                  <a:pt x="53871" y="34925"/>
                  <a:pt x="66675" y="47729"/>
                  <a:pt x="66675" y="63500"/>
                </a:cubicBezTo>
                <a:cubicBezTo>
                  <a:pt x="66675" y="79271"/>
                  <a:pt x="53871" y="92075"/>
                  <a:pt x="38100" y="92075"/>
                </a:cubicBezTo>
                <a:cubicBezTo>
                  <a:pt x="22329" y="92075"/>
                  <a:pt x="9525" y="79271"/>
                  <a:pt x="9525" y="63500"/>
                </a:cubicBezTo>
                <a:cubicBezTo>
                  <a:pt x="9525" y="47729"/>
                  <a:pt x="22329" y="34925"/>
                  <a:pt x="38100" y="34925"/>
                </a:cubicBezTo>
                <a:close/>
                <a:moveTo>
                  <a:pt x="0" y="165100"/>
                </a:moveTo>
                <a:cubicBezTo>
                  <a:pt x="0" y="137041"/>
                  <a:pt x="22741" y="114300"/>
                  <a:pt x="50800" y="114300"/>
                </a:cubicBezTo>
                <a:cubicBezTo>
                  <a:pt x="55880" y="114300"/>
                  <a:pt x="60801" y="115054"/>
                  <a:pt x="65445" y="116443"/>
                </a:cubicBezTo>
                <a:cubicBezTo>
                  <a:pt x="52388" y="131048"/>
                  <a:pt x="44450" y="150336"/>
                  <a:pt x="44450" y="171450"/>
                </a:cubicBezTo>
                <a:lnTo>
                  <a:pt x="44450" y="177800"/>
                </a:lnTo>
                <a:cubicBezTo>
                  <a:pt x="44450" y="182324"/>
                  <a:pt x="45403" y="186611"/>
                  <a:pt x="47109" y="190500"/>
                </a:cubicBezTo>
                <a:lnTo>
                  <a:pt x="12700" y="190500"/>
                </a:lnTo>
                <a:cubicBezTo>
                  <a:pt x="5675" y="190500"/>
                  <a:pt x="0" y="184825"/>
                  <a:pt x="0" y="177800"/>
                </a:cubicBezTo>
                <a:lnTo>
                  <a:pt x="0" y="165100"/>
                </a:lnTo>
                <a:close/>
                <a:moveTo>
                  <a:pt x="206891" y="190500"/>
                </a:moveTo>
                <a:cubicBezTo>
                  <a:pt x="208597" y="186611"/>
                  <a:pt x="209550" y="182324"/>
                  <a:pt x="209550" y="177800"/>
                </a:cubicBezTo>
                <a:lnTo>
                  <a:pt x="209550" y="171450"/>
                </a:lnTo>
                <a:cubicBezTo>
                  <a:pt x="209550" y="150336"/>
                  <a:pt x="201613" y="131048"/>
                  <a:pt x="188555" y="116443"/>
                </a:cubicBezTo>
                <a:cubicBezTo>
                  <a:pt x="193199" y="115054"/>
                  <a:pt x="198120" y="114300"/>
                  <a:pt x="203200" y="114300"/>
                </a:cubicBezTo>
                <a:cubicBezTo>
                  <a:pt x="231259" y="114300"/>
                  <a:pt x="254000" y="137041"/>
                  <a:pt x="254000" y="165100"/>
                </a:cubicBezTo>
                <a:lnTo>
                  <a:pt x="254000" y="177800"/>
                </a:lnTo>
                <a:cubicBezTo>
                  <a:pt x="254000" y="184825"/>
                  <a:pt x="248325" y="190500"/>
                  <a:pt x="241300" y="190500"/>
                </a:cubicBezTo>
                <a:lnTo>
                  <a:pt x="206891" y="190500"/>
                </a:lnTo>
                <a:close/>
                <a:moveTo>
                  <a:pt x="187325" y="63500"/>
                </a:moveTo>
                <a:cubicBezTo>
                  <a:pt x="187325" y="47729"/>
                  <a:pt x="200129" y="34925"/>
                  <a:pt x="215900" y="34925"/>
                </a:cubicBezTo>
                <a:cubicBezTo>
                  <a:pt x="231671" y="34925"/>
                  <a:pt x="244475" y="47729"/>
                  <a:pt x="244475" y="63500"/>
                </a:cubicBezTo>
                <a:cubicBezTo>
                  <a:pt x="244475" y="79271"/>
                  <a:pt x="231671" y="92075"/>
                  <a:pt x="215900" y="92075"/>
                </a:cubicBezTo>
                <a:cubicBezTo>
                  <a:pt x="200129" y="92075"/>
                  <a:pt x="187325" y="79271"/>
                  <a:pt x="187325" y="63500"/>
                </a:cubicBezTo>
                <a:close/>
                <a:moveTo>
                  <a:pt x="63500" y="171450"/>
                </a:moveTo>
                <a:cubicBezTo>
                  <a:pt x="63500" y="136366"/>
                  <a:pt x="91916" y="107950"/>
                  <a:pt x="127000" y="107950"/>
                </a:cubicBezTo>
                <a:cubicBezTo>
                  <a:pt x="162084" y="107950"/>
                  <a:pt x="190500" y="136366"/>
                  <a:pt x="190500" y="171450"/>
                </a:cubicBezTo>
                <a:lnTo>
                  <a:pt x="190500" y="177800"/>
                </a:lnTo>
                <a:cubicBezTo>
                  <a:pt x="190500" y="184825"/>
                  <a:pt x="184825" y="190500"/>
                  <a:pt x="177800" y="190500"/>
                </a:cubicBezTo>
                <a:lnTo>
                  <a:pt x="76200" y="190500"/>
                </a:lnTo>
                <a:cubicBezTo>
                  <a:pt x="69175" y="190500"/>
                  <a:pt x="63500" y="184825"/>
                  <a:pt x="63500" y="177800"/>
                </a:cubicBezTo>
                <a:lnTo>
                  <a:pt x="63500" y="171450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58" name="Text 56"/>
          <p:cNvSpPr/>
          <p:nvPr/>
        </p:nvSpPr>
        <p:spPr>
          <a:xfrm>
            <a:off x="1219200" y="9918700"/>
            <a:ext cx="6426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زيادة ولاء العملاء</a:t>
            </a:r>
            <a:endParaRPr lang="en-US" sz="1600" dirty="0"/>
          </a:p>
        </p:txBody>
      </p:sp>
      <p:sp>
        <p:nvSpPr>
          <p:cNvPr id="59" name="Shape 57"/>
          <p:cNvSpPr/>
          <p:nvPr/>
        </p:nvSpPr>
        <p:spPr>
          <a:xfrm>
            <a:off x="7327900" y="10384371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88900" y="98425"/>
                </a:moveTo>
                <a:cubicBezTo>
                  <a:pt x="62615" y="98425"/>
                  <a:pt x="41275" y="77085"/>
                  <a:pt x="41275" y="50800"/>
                </a:cubicBezTo>
                <a:cubicBezTo>
                  <a:pt x="41275" y="24515"/>
                  <a:pt x="62615" y="3175"/>
                  <a:pt x="88900" y="3175"/>
                </a:cubicBezTo>
                <a:cubicBezTo>
                  <a:pt x="115185" y="3175"/>
                  <a:pt x="136525" y="24515"/>
                  <a:pt x="136525" y="50800"/>
                </a:cubicBezTo>
                <a:cubicBezTo>
                  <a:pt x="136525" y="77085"/>
                  <a:pt x="115185" y="98425"/>
                  <a:pt x="88900" y="98425"/>
                </a:cubicBezTo>
                <a:close/>
                <a:moveTo>
                  <a:pt x="76795" y="120650"/>
                </a:moveTo>
                <a:lnTo>
                  <a:pt x="101005" y="120650"/>
                </a:lnTo>
                <a:cubicBezTo>
                  <a:pt x="104854" y="120650"/>
                  <a:pt x="107950" y="123746"/>
                  <a:pt x="107950" y="127595"/>
                </a:cubicBezTo>
                <a:cubicBezTo>
                  <a:pt x="107950" y="129262"/>
                  <a:pt x="107355" y="130850"/>
                  <a:pt x="106283" y="132120"/>
                </a:cubicBezTo>
                <a:lnTo>
                  <a:pt x="95409" y="144820"/>
                </a:lnTo>
                <a:lnTo>
                  <a:pt x="107712" y="190500"/>
                </a:lnTo>
                <a:lnTo>
                  <a:pt x="107950" y="190500"/>
                </a:lnTo>
                <a:lnTo>
                  <a:pt x="121682" y="135533"/>
                </a:lnTo>
                <a:cubicBezTo>
                  <a:pt x="122555" y="132080"/>
                  <a:pt x="126087" y="129977"/>
                  <a:pt x="129421" y="131247"/>
                </a:cubicBezTo>
                <a:cubicBezTo>
                  <a:pt x="153988" y="140613"/>
                  <a:pt x="171450" y="164425"/>
                  <a:pt x="171450" y="192286"/>
                </a:cubicBezTo>
                <a:cubicBezTo>
                  <a:pt x="171450" y="198279"/>
                  <a:pt x="166568" y="203160"/>
                  <a:pt x="160576" y="203160"/>
                </a:cubicBezTo>
                <a:lnTo>
                  <a:pt x="17224" y="203200"/>
                </a:lnTo>
                <a:cubicBezTo>
                  <a:pt x="11232" y="203200"/>
                  <a:pt x="6350" y="198318"/>
                  <a:pt x="6350" y="192326"/>
                </a:cubicBezTo>
                <a:cubicBezTo>
                  <a:pt x="6350" y="164465"/>
                  <a:pt x="23813" y="140653"/>
                  <a:pt x="48379" y="131286"/>
                </a:cubicBezTo>
                <a:cubicBezTo>
                  <a:pt x="51713" y="130016"/>
                  <a:pt x="55245" y="132120"/>
                  <a:pt x="56118" y="135573"/>
                </a:cubicBezTo>
                <a:lnTo>
                  <a:pt x="69850" y="190540"/>
                </a:lnTo>
                <a:lnTo>
                  <a:pt x="70088" y="190540"/>
                </a:lnTo>
                <a:lnTo>
                  <a:pt x="82391" y="144859"/>
                </a:lnTo>
                <a:lnTo>
                  <a:pt x="71517" y="132159"/>
                </a:lnTo>
                <a:cubicBezTo>
                  <a:pt x="70445" y="130889"/>
                  <a:pt x="69850" y="129302"/>
                  <a:pt x="69850" y="127635"/>
                </a:cubicBezTo>
                <a:cubicBezTo>
                  <a:pt x="69850" y="123785"/>
                  <a:pt x="72946" y="120690"/>
                  <a:pt x="76795" y="120690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60" name="Text 58"/>
          <p:cNvSpPr/>
          <p:nvPr/>
        </p:nvSpPr>
        <p:spPr>
          <a:xfrm>
            <a:off x="1219200" y="10325100"/>
            <a:ext cx="6426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جذب المواهب</a:t>
            </a:r>
            <a:endParaRPr lang="en-US" sz="1600" dirty="0"/>
          </a:p>
        </p:txBody>
      </p:sp>
      <p:sp>
        <p:nvSpPr>
          <p:cNvPr id="61" name="Shape 59"/>
          <p:cNvSpPr/>
          <p:nvPr/>
        </p:nvSpPr>
        <p:spPr>
          <a:xfrm>
            <a:off x="7315200" y="1079077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0"/>
                </a:moveTo>
                <a:cubicBezTo>
                  <a:pt x="103426" y="0"/>
                  <a:pt x="105251" y="397"/>
                  <a:pt x="106918" y="1151"/>
                </a:cubicBezTo>
                <a:lnTo>
                  <a:pt x="181689" y="32861"/>
                </a:lnTo>
                <a:cubicBezTo>
                  <a:pt x="190421" y="36552"/>
                  <a:pt x="196929" y="45164"/>
                  <a:pt x="196890" y="55563"/>
                </a:cubicBezTo>
                <a:cubicBezTo>
                  <a:pt x="196691" y="94932"/>
                  <a:pt x="180499" y="166965"/>
                  <a:pt x="112117" y="199708"/>
                </a:cubicBezTo>
                <a:cubicBezTo>
                  <a:pt x="105489" y="202883"/>
                  <a:pt x="97790" y="202883"/>
                  <a:pt x="91162" y="199708"/>
                </a:cubicBezTo>
                <a:cubicBezTo>
                  <a:pt x="22741" y="166965"/>
                  <a:pt x="6588" y="94932"/>
                  <a:pt x="6390" y="55563"/>
                </a:cubicBezTo>
                <a:cubicBezTo>
                  <a:pt x="6350" y="45164"/>
                  <a:pt x="12859" y="36552"/>
                  <a:pt x="21590" y="32861"/>
                </a:cubicBezTo>
                <a:lnTo>
                  <a:pt x="96322" y="1151"/>
                </a:lnTo>
                <a:cubicBezTo>
                  <a:pt x="97988" y="397"/>
                  <a:pt x="99774" y="0"/>
                  <a:pt x="101600" y="0"/>
                </a:cubicBezTo>
                <a:close/>
                <a:moveTo>
                  <a:pt x="101600" y="26511"/>
                </a:moveTo>
                <a:lnTo>
                  <a:pt x="101600" y="176570"/>
                </a:lnTo>
                <a:cubicBezTo>
                  <a:pt x="156369" y="150058"/>
                  <a:pt x="171093" y="91321"/>
                  <a:pt x="171450" y="56158"/>
                </a:cubicBezTo>
                <a:lnTo>
                  <a:pt x="101600" y="26551"/>
                </a:lnTo>
                <a:lnTo>
                  <a:pt x="101600" y="26551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62" name="Text 60"/>
          <p:cNvSpPr/>
          <p:nvPr/>
        </p:nvSpPr>
        <p:spPr>
          <a:xfrm>
            <a:off x="1219200" y="10731500"/>
            <a:ext cx="6426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تقليل المخاطر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D4A5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images.squarespace-cdn.com/01f6788d5a294561b9ee6eae3653ff63c3be3a11.png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/>
        </p:blipFill>
        <p:spPr>
          <a:xfrm>
            <a:off x="0" y="0"/>
            <a:ext cx="16256000" cy="9144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0" y="0"/>
                </a:moveTo>
                <a:lnTo>
                  <a:pt x="16256000" y="0"/>
                </a:lnTo>
                <a:lnTo>
                  <a:pt x="16256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D4A574">
                  <a:alpha val="95000"/>
                </a:srgbClr>
              </a:gs>
              <a:gs pos="50000">
                <a:srgbClr val="2C5F5D">
                  <a:alpha val="90000"/>
                </a:srgbClr>
              </a:gs>
              <a:gs pos="100000">
                <a:srgbClr val="A98C6A">
                  <a:alpha val="80000"/>
                </a:srgbClr>
              </a:gs>
            </a:gsLst>
            <a:lin ang="2700000" scaled="1"/>
          </a:gradFill>
          <a:ln/>
        </p:spPr>
      </p:sp>
      <p:sp>
        <p:nvSpPr>
          <p:cNvPr id="4" name="Shape 1"/>
          <p:cNvSpPr/>
          <p:nvPr/>
        </p:nvSpPr>
        <p:spPr>
          <a:xfrm>
            <a:off x="6839082" y="2065337"/>
            <a:ext cx="2578100" cy="838200"/>
          </a:xfrm>
          <a:custGeom>
            <a:avLst/>
            <a:gdLst/>
            <a:ahLst/>
            <a:cxnLst/>
            <a:rect l="l" t="t" r="r" b="b"/>
            <a:pathLst>
              <a:path w="2578100" h="838200">
                <a:moveTo>
                  <a:pt x="419100" y="0"/>
                </a:moveTo>
                <a:lnTo>
                  <a:pt x="2159000" y="0"/>
                </a:lnTo>
                <a:cubicBezTo>
                  <a:pt x="2390308" y="0"/>
                  <a:pt x="2578100" y="187792"/>
                  <a:pt x="2578100" y="419100"/>
                </a:cubicBezTo>
                <a:lnTo>
                  <a:pt x="2578100" y="419100"/>
                </a:lnTo>
                <a:cubicBezTo>
                  <a:pt x="2578100" y="650408"/>
                  <a:pt x="2390308" y="838200"/>
                  <a:pt x="2159000" y="838200"/>
                </a:cubicBezTo>
                <a:lnTo>
                  <a:pt x="419100" y="838200"/>
                </a:lnTo>
                <a:cubicBezTo>
                  <a:pt x="187792" y="838200"/>
                  <a:pt x="0" y="650408"/>
                  <a:pt x="0" y="419100"/>
                </a:cubicBezTo>
                <a:lnTo>
                  <a:pt x="0" y="419100"/>
                </a:lnTo>
                <a:cubicBezTo>
                  <a:pt x="0" y="187792"/>
                  <a:pt x="187792" y="0"/>
                  <a:pt x="419100" y="0"/>
                </a:cubicBezTo>
                <a:close/>
              </a:path>
            </a:pathLst>
          </a:custGeom>
          <a:solidFill>
            <a:srgbClr val="F8F6F2">
              <a:alpha val="20000"/>
            </a:srgbClr>
          </a:solidFill>
          <a:ln w="25400">
            <a:solidFill>
              <a:srgbClr val="F8F6F2">
                <a:alpha val="50196"/>
              </a:srgbClr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181982" y="2281238"/>
            <a:ext cx="18923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kern="0" spc="120" dirty="0">
                <a:solidFill>
                  <a:srgbClr val="F8F6F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المحور السادس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4904515" y="3322638"/>
            <a:ext cx="645160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7200" b="1" dirty="0">
                <a:solidFill>
                  <a:srgbClr val="F8F6F2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تحديات ومستقبل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7200" b="1" dirty="0">
                <a:solidFill>
                  <a:srgbClr val="F8F6F2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الاتصال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7112000" y="6015038"/>
            <a:ext cx="2032000" cy="50800"/>
          </a:xfrm>
          <a:custGeom>
            <a:avLst/>
            <a:gdLst/>
            <a:ahLst/>
            <a:cxnLst/>
            <a:rect l="l" t="t" r="r" b="b"/>
            <a:pathLst>
              <a:path w="2032000" h="50800">
                <a:moveTo>
                  <a:pt x="0" y="0"/>
                </a:moveTo>
                <a:lnTo>
                  <a:pt x="2032000" y="0"/>
                </a:lnTo>
                <a:lnTo>
                  <a:pt x="20320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F8F6F2"/>
          </a:solidFill>
          <a:ln/>
        </p:spPr>
      </p:sp>
      <p:sp>
        <p:nvSpPr>
          <p:cNvPr id="8" name="Text 5"/>
          <p:cNvSpPr/>
          <p:nvPr/>
        </p:nvSpPr>
        <p:spPr>
          <a:xfrm>
            <a:off x="5789414" y="6472238"/>
            <a:ext cx="4673600" cy="622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3000" dirty="0">
                <a:solidFill>
                  <a:srgbClr val="F8F6F2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التحديات الحالية وآفاق المستقبل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8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4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80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 6: CHALLENGES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544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2C5F5D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التحديات الرئيسية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14528800" y="16764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5" name="Shape 3"/>
          <p:cNvSpPr/>
          <p:nvPr/>
        </p:nvSpPr>
        <p:spPr>
          <a:xfrm>
            <a:off x="10803467" y="1955800"/>
            <a:ext cx="4940300" cy="3124200"/>
          </a:xfrm>
          <a:custGeom>
            <a:avLst/>
            <a:gdLst/>
            <a:ahLst/>
            <a:cxnLst/>
            <a:rect l="l" t="t" r="r" b="b"/>
            <a:pathLst>
              <a:path w="4940300" h="3124200">
                <a:moveTo>
                  <a:pt x="50800" y="0"/>
                </a:moveTo>
                <a:lnTo>
                  <a:pt x="4889500" y="0"/>
                </a:lnTo>
                <a:cubicBezTo>
                  <a:pt x="4917556" y="0"/>
                  <a:pt x="4940300" y="22744"/>
                  <a:pt x="4940300" y="50800"/>
                </a:cubicBezTo>
                <a:lnTo>
                  <a:pt x="4940300" y="2971802"/>
                </a:lnTo>
                <a:cubicBezTo>
                  <a:pt x="4940300" y="3055969"/>
                  <a:pt x="4872069" y="3124200"/>
                  <a:pt x="4787902" y="3124200"/>
                </a:cubicBezTo>
                <a:lnTo>
                  <a:pt x="152398" y="3124200"/>
                </a:lnTo>
                <a:cubicBezTo>
                  <a:pt x="68231" y="3124200"/>
                  <a:pt x="0" y="3055969"/>
                  <a:pt x="0" y="2971802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10803467" y="1955800"/>
            <a:ext cx="4940300" cy="50800"/>
          </a:xfrm>
          <a:custGeom>
            <a:avLst/>
            <a:gdLst/>
            <a:ahLst/>
            <a:cxnLst/>
            <a:rect l="l" t="t" r="r" b="b"/>
            <a:pathLst>
              <a:path w="4940300" h="50800">
                <a:moveTo>
                  <a:pt x="50800" y="0"/>
                </a:moveTo>
                <a:lnTo>
                  <a:pt x="4889500" y="0"/>
                </a:lnTo>
                <a:cubicBezTo>
                  <a:pt x="4917537" y="0"/>
                  <a:pt x="4940300" y="22763"/>
                  <a:pt x="4940300" y="50800"/>
                </a:cubicBezTo>
                <a:lnTo>
                  <a:pt x="4940300" y="50800"/>
                </a:lnTo>
                <a:lnTo>
                  <a:pt x="0" y="50800"/>
                </a:ln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7" name="Shape 5"/>
          <p:cNvSpPr/>
          <p:nvPr/>
        </p:nvSpPr>
        <p:spPr>
          <a:xfrm>
            <a:off x="12920134" y="21844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8" name="Shape 6"/>
          <p:cNvSpPr/>
          <p:nvPr/>
        </p:nvSpPr>
        <p:spPr>
          <a:xfrm>
            <a:off x="13104284" y="23876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24408" y="-14823"/>
                </a:moveTo>
                <a:cubicBezTo>
                  <a:pt x="18812" y="-20419"/>
                  <a:pt x="9763" y="-20419"/>
                  <a:pt x="4227" y="-14823"/>
                </a:cubicBezTo>
                <a:cubicBezTo>
                  <a:pt x="-1310" y="-9227"/>
                  <a:pt x="-1369" y="-179"/>
                  <a:pt x="4167" y="5417"/>
                </a:cubicBezTo>
                <a:lnTo>
                  <a:pt x="318492" y="319742"/>
                </a:lnTo>
                <a:cubicBezTo>
                  <a:pt x="324088" y="325338"/>
                  <a:pt x="333137" y="325338"/>
                  <a:pt x="338673" y="319742"/>
                </a:cubicBezTo>
                <a:cubicBezTo>
                  <a:pt x="344210" y="314146"/>
                  <a:pt x="344269" y="305098"/>
                  <a:pt x="338673" y="299561"/>
                </a:cubicBezTo>
                <a:lnTo>
                  <a:pt x="185440" y="146268"/>
                </a:lnTo>
                <a:cubicBezTo>
                  <a:pt x="218182" y="139779"/>
                  <a:pt x="242888" y="110847"/>
                  <a:pt x="242888" y="76200"/>
                </a:cubicBezTo>
                <a:cubicBezTo>
                  <a:pt x="242888" y="36731"/>
                  <a:pt x="210919" y="4762"/>
                  <a:pt x="171450" y="4762"/>
                </a:cubicBezTo>
                <a:cubicBezTo>
                  <a:pt x="136803" y="4762"/>
                  <a:pt x="107871" y="29468"/>
                  <a:pt x="101382" y="62210"/>
                </a:cubicBezTo>
                <a:lnTo>
                  <a:pt x="24408" y="-14823"/>
                </a:lnTo>
                <a:close/>
                <a:moveTo>
                  <a:pt x="140256" y="181808"/>
                </a:moveTo>
                <a:cubicBezTo>
                  <a:pt x="88047" y="188476"/>
                  <a:pt x="47625" y="233065"/>
                  <a:pt x="47625" y="287119"/>
                </a:cubicBezTo>
                <a:cubicBezTo>
                  <a:pt x="47625" y="296882"/>
                  <a:pt x="55543" y="304800"/>
                  <a:pt x="65306" y="304800"/>
                </a:cubicBezTo>
                <a:lnTo>
                  <a:pt x="263247" y="304800"/>
                </a:lnTo>
                <a:lnTo>
                  <a:pt x="140256" y="181808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9" name="Text 7"/>
          <p:cNvSpPr/>
          <p:nvPr/>
        </p:nvSpPr>
        <p:spPr>
          <a:xfrm>
            <a:off x="10943167" y="3048000"/>
            <a:ext cx="4660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مقاومة أصحاب المصلحة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1006667" y="3505200"/>
            <a:ext cx="46355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صعوبة بناء </a:t>
            </a: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الثقة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مع بعض الفئات المتشككة. بعض أصحاب المصلحة قد يكون لديهم تجارب سلبية سابقة.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11006667" y="4318000"/>
            <a:ext cx="4533900" cy="558800"/>
          </a:xfrm>
          <a:custGeom>
            <a:avLst/>
            <a:gdLst/>
            <a:ahLst/>
            <a:cxnLst/>
            <a:rect l="l" t="t" r="r" b="b"/>
            <a:pathLst>
              <a:path w="4533900" h="558800">
                <a:moveTo>
                  <a:pt x="101601" y="0"/>
                </a:moveTo>
                <a:lnTo>
                  <a:pt x="4432299" y="0"/>
                </a:lnTo>
                <a:cubicBezTo>
                  <a:pt x="4488412" y="0"/>
                  <a:pt x="4533900" y="45488"/>
                  <a:pt x="4533900" y="101601"/>
                </a:cubicBezTo>
                <a:lnTo>
                  <a:pt x="4533900" y="457199"/>
                </a:lnTo>
                <a:cubicBezTo>
                  <a:pt x="4533900" y="513312"/>
                  <a:pt x="4488412" y="558800"/>
                  <a:pt x="4432299" y="558800"/>
                </a:cubicBezTo>
                <a:lnTo>
                  <a:pt x="101601" y="558800"/>
                </a:lnTo>
                <a:cubicBezTo>
                  <a:pt x="45488" y="558800"/>
                  <a:pt x="0" y="513312"/>
                  <a:pt x="0" y="457199"/>
                </a:cubicBezTo>
                <a:lnTo>
                  <a:pt x="0" y="101601"/>
                </a:lnTo>
                <a:cubicBezTo>
                  <a:pt x="0" y="45526"/>
                  <a:pt x="45526" y="0"/>
                  <a:pt x="101601" y="0"/>
                </a:cubicBezTo>
                <a:close/>
              </a:path>
            </a:pathLst>
          </a:custGeom>
          <a:solidFill>
            <a:srgbClr val="2C5F5D">
              <a:alpha val="10196"/>
            </a:srgbClr>
          </a:solidFill>
          <a:ln/>
        </p:spPr>
      </p:sp>
      <p:sp>
        <p:nvSpPr>
          <p:cNvPr id="12" name="Shape 10"/>
          <p:cNvSpPr/>
          <p:nvPr/>
        </p:nvSpPr>
        <p:spPr>
          <a:xfrm>
            <a:off x="15217775" y="4521200"/>
            <a:ext cx="133350" cy="177800"/>
          </a:xfrm>
          <a:custGeom>
            <a:avLst/>
            <a:gdLst/>
            <a:ahLst/>
            <a:cxnLst/>
            <a:rect l="l" t="t" r="r" b="b"/>
            <a:pathLst>
              <a:path w="133350" h="177800">
                <a:moveTo>
                  <a:pt x="101714" y="133350"/>
                </a:moveTo>
                <a:cubicBezTo>
                  <a:pt x="104249" y="125606"/>
                  <a:pt x="109319" y="118591"/>
                  <a:pt x="115049" y="112549"/>
                </a:cubicBezTo>
                <a:cubicBezTo>
                  <a:pt x="126405" y="100603"/>
                  <a:pt x="133350" y="84455"/>
                  <a:pt x="133350" y="66675"/>
                </a:cubicBezTo>
                <a:cubicBezTo>
                  <a:pt x="133350" y="29865"/>
                  <a:pt x="103485" y="0"/>
                  <a:pt x="66675" y="0"/>
                </a:cubicBezTo>
                <a:cubicBezTo>
                  <a:pt x="29865" y="0"/>
                  <a:pt x="0" y="29865"/>
                  <a:pt x="0" y="66675"/>
                </a:cubicBezTo>
                <a:cubicBezTo>
                  <a:pt x="0" y="84455"/>
                  <a:pt x="6945" y="100603"/>
                  <a:pt x="18301" y="112549"/>
                </a:cubicBezTo>
                <a:cubicBezTo>
                  <a:pt x="24031" y="118591"/>
                  <a:pt x="29136" y="125606"/>
                  <a:pt x="31636" y="133350"/>
                </a:cubicBezTo>
                <a:lnTo>
                  <a:pt x="101679" y="133350"/>
                </a:lnTo>
                <a:close/>
                <a:moveTo>
                  <a:pt x="100013" y="150019"/>
                </a:moveTo>
                <a:lnTo>
                  <a:pt x="33337" y="150019"/>
                </a:lnTo>
                <a:lnTo>
                  <a:pt x="33337" y="155575"/>
                </a:lnTo>
                <a:cubicBezTo>
                  <a:pt x="33337" y="170924"/>
                  <a:pt x="45770" y="183356"/>
                  <a:pt x="61119" y="183356"/>
                </a:cubicBezTo>
                <a:lnTo>
                  <a:pt x="72231" y="183356"/>
                </a:lnTo>
                <a:cubicBezTo>
                  <a:pt x="87580" y="183356"/>
                  <a:pt x="100013" y="170924"/>
                  <a:pt x="100013" y="155575"/>
                </a:cubicBezTo>
                <a:lnTo>
                  <a:pt x="100013" y="150019"/>
                </a:lnTo>
                <a:close/>
                <a:moveTo>
                  <a:pt x="63897" y="38894"/>
                </a:moveTo>
                <a:cubicBezTo>
                  <a:pt x="50076" y="38894"/>
                  <a:pt x="38894" y="50076"/>
                  <a:pt x="38894" y="63897"/>
                </a:cubicBezTo>
                <a:cubicBezTo>
                  <a:pt x="38894" y="68516"/>
                  <a:pt x="35178" y="72231"/>
                  <a:pt x="30559" y="72231"/>
                </a:cubicBezTo>
                <a:cubicBezTo>
                  <a:pt x="25941" y="72231"/>
                  <a:pt x="22225" y="68516"/>
                  <a:pt x="22225" y="63897"/>
                </a:cubicBezTo>
                <a:cubicBezTo>
                  <a:pt x="22225" y="40873"/>
                  <a:pt x="40873" y="22225"/>
                  <a:pt x="63897" y="22225"/>
                </a:cubicBezTo>
                <a:cubicBezTo>
                  <a:pt x="68516" y="22225"/>
                  <a:pt x="72231" y="25941"/>
                  <a:pt x="72231" y="30559"/>
                </a:cubicBezTo>
                <a:cubicBezTo>
                  <a:pt x="72231" y="35178"/>
                  <a:pt x="68516" y="38894"/>
                  <a:pt x="63897" y="38894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13" name="Text 11"/>
          <p:cNvSpPr/>
          <p:nvPr/>
        </p:nvSpPr>
        <p:spPr>
          <a:xfrm>
            <a:off x="11387667" y="4470400"/>
            <a:ext cx="40894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الحل: الشفافية والاستمرارية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5655733" y="1955800"/>
            <a:ext cx="4940300" cy="3124200"/>
          </a:xfrm>
          <a:custGeom>
            <a:avLst/>
            <a:gdLst/>
            <a:ahLst/>
            <a:cxnLst/>
            <a:rect l="l" t="t" r="r" b="b"/>
            <a:pathLst>
              <a:path w="4940300" h="3124200">
                <a:moveTo>
                  <a:pt x="50800" y="0"/>
                </a:moveTo>
                <a:lnTo>
                  <a:pt x="4889500" y="0"/>
                </a:lnTo>
                <a:cubicBezTo>
                  <a:pt x="4917556" y="0"/>
                  <a:pt x="4940300" y="22744"/>
                  <a:pt x="4940300" y="50800"/>
                </a:cubicBezTo>
                <a:lnTo>
                  <a:pt x="4940300" y="2971802"/>
                </a:lnTo>
                <a:cubicBezTo>
                  <a:pt x="4940300" y="3055969"/>
                  <a:pt x="4872069" y="3124200"/>
                  <a:pt x="4787902" y="3124200"/>
                </a:cubicBezTo>
                <a:lnTo>
                  <a:pt x="152398" y="3124200"/>
                </a:lnTo>
                <a:cubicBezTo>
                  <a:pt x="68231" y="3124200"/>
                  <a:pt x="0" y="3055969"/>
                  <a:pt x="0" y="2971802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5" name="Shape 13"/>
          <p:cNvSpPr/>
          <p:nvPr/>
        </p:nvSpPr>
        <p:spPr>
          <a:xfrm>
            <a:off x="5655733" y="1955800"/>
            <a:ext cx="4940300" cy="50800"/>
          </a:xfrm>
          <a:custGeom>
            <a:avLst/>
            <a:gdLst/>
            <a:ahLst/>
            <a:cxnLst/>
            <a:rect l="l" t="t" r="r" b="b"/>
            <a:pathLst>
              <a:path w="4940300" h="50800">
                <a:moveTo>
                  <a:pt x="50800" y="0"/>
                </a:moveTo>
                <a:lnTo>
                  <a:pt x="4889500" y="0"/>
                </a:lnTo>
                <a:cubicBezTo>
                  <a:pt x="4917537" y="0"/>
                  <a:pt x="4940300" y="22763"/>
                  <a:pt x="4940300" y="50800"/>
                </a:cubicBezTo>
                <a:lnTo>
                  <a:pt x="4940300" y="50800"/>
                </a:lnTo>
                <a:lnTo>
                  <a:pt x="0" y="50800"/>
                </a:ln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16" name="Shape 14"/>
          <p:cNvSpPr/>
          <p:nvPr/>
        </p:nvSpPr>
        <p:spPr>
          <a:xfrm>
            <a:off x="7772400" y="21844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17" name="Shape 15"/>
          <p:cNvSpPr/>
          <p:nvPr/>
        </p:nvSpPr>
        <p:spPr>
          <a:xfrm>
            <a:off x="7975600" y="23876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76200" y="57150"/>
                </a:moveTo>
                <a:lnTo>
                  <a:pt x="76200" y="47625"/>
                </a:lnTo>
                <a:cubicBezTo>
                  <a:pt x="76200" y="21312"/>
                  <a:pt x="127397" y="0"/>
                  <a:pt x="190500" y="0"/>
                </a:cubicBezTo>
                <a:cubicBezTo>
                  <a:pt x="253603" y="0"/>
                  <a:pt x="304800" y="21312"/>
                  <a:pt x="304800" y="47625"/>
                </a:cubicBezTo>
                <a:lnTo>
                  <a:pt x="304800" y="57150"/>
                </a:lnTo>
                <a:cubicBezTo>
                  <a:pt x="304800" y="75367"/>
                  <a:pt x="280214" y="91202"/>
                  <a:pt x="244078" y="99239"/>
                </a:cubicBezTo>
                <a:cubicBezTo>
                  <a:pt x="242649" y="97572"/>
                  <a:pt x="241161" y="95964"/>
                  <a:pt x="239673" y="94476"/>
                </a:cubicBezTo>
                <a:cubicBezTo>
                  <a:pt x="230445" y="85368"/>
                  <a:pt x="218539" y="78462"/>
                  <a:pt x="206097" y="73343"/>
                </a:cubicBezTo>
                <a:cubicBezTo>
                  <a:pt x="181154" y="62925"/>
                  <a:pt x="148650" y="57210"/>
                  <a:pt x="114300" y="57210"/>
                </a:cubicBezTo>
                <a:cubicBezTo>
                  <a:pt x="101263" y="57210"/>
                  <a:pt x="88523" y="58043"/>
                  <a:pt x="76319" y="59650"/>
                </a:cubicBezTo>
                <a:cubicBezTo>
                  <a:pt x="76200" y="58876"/>
                  <a:pt x="76200" y="58043"/>
                  <a:pt x="76200" y="57210"/>
                </a:cubicBezTo>
                <a:close/>
                <a:moveTo>
                  <a:pt x="257175" y="210145"/>
                </a:moveTo>
                <a:lnTo>
                  <a:pt x="257175" y="182642"/>
                </a:lnTo>
                <a:cubicBezTo>
                  <a:pt x="266164" y="180320"/>
                  <a:pt x="274618" y="177582"/>
                  <a:pt x="282297" y="174367"/>
                </a:cubicBezTo>
                <a:cubicBezTo>
                  <a:pt x="290155" y="171093"/>
                  <a:pt x="297835" y="167104"/>
                  <a:pt x="304800" y="162282"/>
                </a:cubicBezTo>
                <a:lnTo>
                  <a:pt x="304800" y="171450"/>
                </a:lnTo>
                <a:cubicBezTo>
                  <a:pt x="304800" y="187404"/>
                  <a:pt x="286048" y="201513"/>
                  <a:pt x="257175" y="210145"/>
                </a:cubicBezTo>
                <a:close/>
                <a:moveTo>
                  <a:pt x="257175" y="152995"/>
                </a:moveTo>
                <a:lnTo>
                  <a:pt x="257175" y="133350"/>
                </a:lnTo>
                <a:cubicBezTo>
                  <a:pt x="257175" y="130671"/>
                  <a:pt x="256937" y="128111"/>
                  <a:pt x="256580" y="125611"/>
                </a:cubicBezTo>
                <a:cubicBezTo>
                  <a:pt x="265807" y="123289"/>
                  <a:pt x="274439" y="120491"/>
                  <a:pt x="282297" y="117157"/>
                </a:cubicBezTo>
                <a:cubicBezTo>
                  <a:pt x="290155" y="113824"/>
                  <a:pt x="297835" y="109895"/>
                  <a:pt x="304800" y="105073"/>
                </a:cubicBezTo>
                <a:lnTo>
                  <a:pt x="304800" y="114240"/>
                </a:lnTo>
                <a:cubicBezTo>
                  <a:pt x="304800" y="130195"/>
                  <a:pt x="286048" y="144304"/>
                  <a:pt x="257175" y="152936"/>
                </a:cubicBezTo>
                <a:close/>
                <a:moveTo>
                  <a:pt x="0" y="142875"/>
                </a:moveTo>
                <a:lnTo>
                  <a:pt x="0" y="133350"/>
                </a:lnTo>
                <a:cubicBezTo>
                  <a:pt x="0" y="107037"/>
                  <a:pt x="51197" y="85725"/>
                  <a:pt x="114300" y="85725"/>
                </a:cubicBezTo>
                <a:cubicBezTo>
                  <a:pt x="177403" y="85725"/>
                  <a:pt x="228600" y="107037"/>
                  <a:pt x="228600" y="133350"/>
                </a:cubicBezTo>
                <a:lnTo>
                  <a:pt x="228600" y="142875"/>
                </a:lnTo>
                <a:cubicBezTo>
                  <a:pt x="228600" y="169188"/>
                  <a:pt x="177403" y="190500"/>
                  <a:pt x="114300" y="190500"/>
                </a:cubicBezTo>
                <a:cubicBezTo>
                  <a:pt x="51197" y="190500"/>
                  <a:pt x="0" y="169188"/>
                  <a:pt x="0" y="142875"/>
                </a:cubicBezTo>
                <a:close/>
                <a:moveTo>
                  <a:pt x="228600" y="200025"/>
                </a:moveTo>
                <a:cubicBezTo>
                  <a:pt x="228600" y="226338"/>
                  <a:pt x="177403" y="247650"/>
                  <a:pt x="114300" y="247650"/>
                </a:cubicBezTo>
                <a:cubicBezTo>
                  <a:pt x="51197" y="247650"/>
                  <a:pt x="0" y="226338"/>
                  <a:pt x="0" y="200025"/>
                </a:cubicBezTo>
                <a:lnTo>
                  <a:pt x="0" y="190857"/>
                </a:lnTo>
                <a:cubicBezTo>
                  <a:pt x="6906" y="195679"/>
                  <a:pt x="14585" y="199608"/>
                  <a:pt x="22503" y="202942"/>
                </a:cubicBezTo>
                <a:cubicBezTo>
                  <a:pt x="47446" y="213360"/>
                  <a:pt x="79950" y="219075"/>
                  <a:pt x="114300" y="219075"/>
                </a:cubicBezTo>
                <a:cubicBezTo>
                  <a:pt x="148650" y="219075"/>
                  <a:pt x="181154" y="213300"/>
                  <a:pt x="206097" y="202942"/>
                </a:cubicBezTo>
                <a:cubicBezTo>
                  <a:pt x="213955" y="199668"/>
                  <a:pt x="221635" y="195679"/>
                  <a:pt x="228600" y="190857"/>
                </a:cubicBezTo>
                <a:lnTo>
                  <a:pt x="228600" y="200025"/>
                </a:lnTo>
                <a:close/>
                <a:moveTo>
                  <a:pt x="228600" y="248007"/>
                </a:moveTo>
                <a:lnTo>
                  <a:pt x="228600" y="257175"/>
                </a:lnTo>
                <a:cubicBezTo>
                  <a:pt x="228600" y="283488"/>
                  <a:pt x="177403" y="304800"/>
                  <a:pt x="114300" y="304800"/>
                </a:cubicBezTo>
                <a:cubicBezTo>
                  <a:pt x="51197" y="304800"/>
                  <a:pt x="0" y="283488"/>
                  <a:pt x="0" y="257175"/>
                </a:cubicBezTo>
                <a:lnTo>
                  <a:pt x="0" y="248007"/>
                </a:lnTo>
                <a:cubicBezTo>
                  <a:pt x="6906" y="252829"/>
                  <a:pt x="14585" y="256758"/>
                  <a:pt x="22503" y="260092"/>
                </a:cubicBezTo>
                <a:cubicBezTo>
                  <a:pt x="47446" y="270510"/>
                  <a:pt x="79950" y="276225"/>
                  <a:pt x="114300" y="276225"/>
                </a:cubicBezTo>
                <a:cubicBezTo>
                  <a:pt x="148650" y="276225"/>
                  <a:pt x="181154" y="270450"/>
                  <a:pt x="206097" y="260092"/>
                </a:cubicBezTo>
                <a:cubicBezTo>
                  <a:pt x="213955" y="256818"/>
                  <a:pt x="221635" y="252829"/>
                  <a:pt x="228600" y="248007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8" name="Text 16"/>
          <p:cNvSpPr/>
          <p:nvPr/>
        </p:nvSpPr>
        <p:spPr>
          <a:xfrm>
            <a:off x="5795433" y="3048000"/>
            <a:ext cx="4660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قيود الموارد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5858933" y="3505200"/>
            <a:ext cx="46355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الميزانيات المحدودة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خاصة للشركات الصغيرة والمتوسطة. تكاليف الاتصال الفعال قد تكون مرتفعة.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5858933" y="4318000"/>
            <a:ext cx="4533900" cy="558800"/>
          </a:xfrm>
          <a:custGeom>
            <a:avLst/>
            <a:gdLst/>
            <a:ahLst/>
            <a:cxnLst/>
            <a:rect l="l" t="t" r="r" b="b"/>
            <a:pathLst>
              <a:path w="4533900" h="558800">
                <a:moveTo>
                  <a:pt x="101601" y="0"/>
                </a:moveTo>
                <a:lnTo>
                  <a:pt x="4432299" y="0"/>
                </a:lnTo>
                <a:cubicBezTo>
                  <a:pt x="4488412" y="0"/>
                  <a:pt x="4533900" y="45488"/>
                  <a:pt x="4533900" y="101601"/>
                </a:cubicBezTo>
                <a:lnTo>
                  <a:pt x="4533900" y="457199"/>
                </a:lnTo>
                <a:cubicBezTo>
                  <a:pt x="4533900" y="513312"/>
                  <a:pt x="4488412" y="558800"/>
                  <a:pt x="4432299" y="558800"/>
                </a:cubicBezTo>
                <a:lnTo>
                  <a:pt x="101601" y="558800"/>
                </a:lnTo>
                <a:cubicBezTo>
                  <a:pt x="45488" y="558800"/>
                  <a:pt x="0" y="513312"/>
                  <a:pt x="0" y="457199"/>
                </a:cubicBezTo>
                <a:lnTo>
                  <a:pt x="0" y="101601"/>
                </a:lnTo>
                <a:cubicBezTo>
                  <a:pt x="0" y="45526"/>
                  <a:pt x="45526" y="0"/>
                  <a:pt x="101601" y="0"/>
                </a:cubicBezTo>
                <a:close/>
              </a:path>
            </a:pathLst>
          </a:custGeom>
          <a:solidFill>
            <a:srgbClr val="A98C6A">
              <a:alpha val="10196"/>
            </a:srgbClr>
          </a:solidFill>
          <a:ln/>
        </p:spPr>
      </p:sp>
      <p:sp>
        <p:nvSpPr>
          <p:cNvPr id="21" name="Shape 19"/>
          <p:cNvSpPr/>
          <p:nvPr/>
        </p:nvSpPr>
        <p:spPr>
          <a:xfrm>
            <a:off x="10070042" y="4521200"/>
            <a:ext cx="133350" cy="177800"/>
          </a:xfrm>
          <a:custGeom>
            <a:avLst/>
            <a:gdLst/>
            <a:ahLst/>
            <a:cxnLst/>
            <a:rect l="l" t="t" r="r" b="b"/>
            <a:pathLst>
              <a:path w="133350" h="177800">
                <a:moveTo>
                  <a:pt x="101714" y="133350"/>
                </a:moveTo>
                <a:cubicBezTo>
                  <a:pt x="104249" y="125606"/>
                  <a:pt x="109319" y="118591"/>
                  <a:pt x="115049" y="112549"/>
                </a:cubicBezTo>
                <a:cubicBezTo>
                  <a:pt x="126405" y="100603"/>
                  <a:pt x="133350" y="84455"/>
                  <a:pt x="133350" y="66675"/>
                </a:cubicBezTo>
                <a:cubicBezTo>
                  <a:pt x="133350" y="29865"/>
                  <a:pt x="103485" y="0"/>
                  <a:pt x="66675" y="0"/>
                </a:cubicBezTo>
                <a:cubicBezTo>
                  <a:pt x="29865" y="0"/>
                  <a:pt x="0" y="29865"/>
                  <a:pt x="0" y="66675"/>
                </a:cubicBezTo>
                <a:cubicBezTo>
                  <a:pt x="0" y="84455"/>
                  <a:pt x="6945" y="100603"/>
                  <a:pt x="18301" y="112549"/>
                </a:cubicBezTo>
                <a:cubicBezTo>
                  <a:pt x="24031" y="118591"/>
                  <a:pt x="29136" y="125606"/>
                  <a:pt x="31636" y="133350"/>
                </a:cubicBezTo>
                <a:lnTo>
                  <a:pt x="101679" y="133350"/>
                </a:lnTo>
                <a:close/>
                <a:moveTo>
                  <a:pt x="100013" y="150019"/>
                </a:moveTo>
                <a:lnTo>
                  <a:pt x="33337" y="150019"/>
                </a:lnTo>
                <a:lnTo>
                  <a:pt x="33337" y="155575"/>
                </a:lnTo>
                <a:cubicBezTo>
                  <a:pt x="33337" y="170924"/>
                  <a:pt x="45770" y="183356"/>
                  <a:pt x="61119" y="183356"/>
                </a:cubicBezTo>
                <a:lnTo>
                  <a:pt x="72231" y="183356"/>
                </a:lnTo>
                <a:cubicBezTo>
                  <a:pt x="87580" y="183356"/>
                  <a:pt x="100013" y="170924"/>
                  <a:pt x="100013" y="155575"/>
                </a:cubicBezTo>
                <a:lnTo>
                  <a:pt x="100013" y="150019"/>
                </a:lnTo>
                <a:close/>
                <a:moveTo>
                  <a:pt x="63897" y="38894"/>
                </a:moveTo>
                <a:cubicBezTo>
                  <a:pt x="50076" y="38894"/>
                  <a:pt x="38894" y="50076"/>
                  <a:pt x="38894" y="63897"/>
                </a:cubicBezTo>
                <a:cubicBezTo>
                  <a:pt x="38894" y="68516"/>
                  <a:pt x="35178" y="72231"/>
                  <a:pt x="30559" y="72231"/>
                </a:cubicBezTo>
                <a:cubicBezTo>
                  <a:pt x="25941" y="72231"/>
                  <a:pt x="22225" y="68516"/>
                  <a:pt x="22225" y="63897"/>
                </a:cubicBezTo>
                <a:cubicBezTo>
                  <a:pt x="22225" y="40873"/>
                  <a:pt x="40873" y="22225"/>
                  <a:pt x="63897" y="22225"/>
                </a:cubicBezTo>
                <a:cubicBezTo>
                  <a:pt x="68516" y="22225"/>
                  <a:pt x="72231" y="25941"/>
                  <a:pt x="72231" y="30559"/>
                </a:cubicBezTo>
                <a:cubicBezTo>
                  <a:pt x="72231" y="35178"/>
                  <a:pt x="68516" y="38894"/>
                  <a:pt x="63897" y="38894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22" name="Text 20"/>
          <p:cNvSpPr/>
          <p:nvPr/>
        </p:nvSpPr>
        <p:spPr>
          <a:xfrm>
            <a:off x="6239933" y="4470400"/>
            <a:ext cx="40894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الحل: أولويات وتركيز استراتيجي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508000" y="1955800"/>
            <a:ext cx="4940300" cy="3124200"/>
          </a:xfrm>
          <a:custGeom>
            <a:avLst/>
            <a:gdLst/>
            <a:ahLst/>
            <a:cxnLst/>
            <a:rect l="l" t="t" r="r" b="b"/>
            <a:pathLst>
              <a:path w="4940300" h="3124200">
                <a:moveTo>
                  <a:pt x="50800" y="0"/>
                </a:moveTo>
                <a:lnTo>
                  <a:pt x="4889500" y="0"/>
                </a:lnTo>
                <a:cubicBezTo>
                  <a:pt x="4917556" y="0"/>
                  <a:pt x="4940300" y="22744"/>
                  <a:pt x="4940300" y="50800"/>
                </a:cubicBezTo>
                <a:lnTo>
                  <a:pt x="4940300" y="2971802"/>
                </a:lnTo>
                <a:cubicBezTo>
                  <a:pt x="4940300" y="3055969"/>
                  <a:pt x="4872069" y="3124200"/>
                  <a:pt x="4787902" y="3124200"/>
                </a:cubicBezTo>
                <a:lnTo>
                  <a:pt x="152398" y="3124200"/>
                </a:lnTo>
                <a:cubicBezTo>
                  <a:pt x="68231" y="3124200"/>
                  <a:pt x="0" y="3055969"/>
                  <a:pt x="0" y="2971802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4" name="Shape 22"/>
          <p:cNvSpPr/>
          <p:nvPr/>
        </p:nvSpPr>
        <p:spPr>
          <a:xfrm>
            <a:off x="508000" y="1955800"/>
            <a:ext cx="4940300" cy="50800"/>
          </a:xfrm>
          <a:custGeom>
            <a:avLst/>
            <a:gdLst/>
            <a:ahLst/>
            <a:cxnLst/>
            <a:rect l="l" t="t" r="r" b="b"/>
            <a:pathLst>
              <a:path w="4940300" h="50800">
                <a:moveTo>
                  <a:pt x="50800" y="0"/>
                </a:moveTo>
                <a:lnTo>
                  <a:pt x="4889500" y="0"/>
                </a:lnTo>
                <a:cubicBezTo>
                  <a:pt x="4917537" y="0"/>
                  <a:pt x="4940300" y="22763"/>
                  <a:pt x="4940300" y="50800"/>
                </a:cubicBezTo>
                <a:lnTo>
                  <a:pt x="4940300" y="50800"/>
                </a:lnTo>
                <a:lnTo>
                  <a:pt x="0" y="50800"/>
                </a:ln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25" name="Shape 23"/>
          <p:cNvSpPr/>
          <p:nvPr/>
        </p:nvSpPr>
        <p:spPr>
          <a:xfrm>
            <a:off x="2624667" y="21844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26" name="Shape 24"/>
          <p:cNvSpPr/>
          <p:nvPr/>
        </p:nvSpPr>
        <p:spPr>
          <a:xfrm>
            <a:off x="2789767" y="2387600"/>
            <a:ext cx="381000" cy="304800"/>
          </a:xfrm>
          <a:custGeom>
            <a:avLst/>
            <a:gdLst/>
            <a:ahLst/>
            <a:cxnLst/>
            <a:rect l="l" t="t" r="r" b="b"/>
            <a:pathLst>
              <a:path w="381000" h="304800">
                <a:moveTo>
                  <a:pt x="228600" y="19050"/>
                </a:moveTo>
                <a:lnTo>
                  <a:pt x="304800" y="19050"/>
                </a:lnTo>
                <a:cubicBezTo>
                  <a:pt x="315337" y="19050"/>
                  <a:pt x="323850" y="27563"/>
                  <a:pt x="323850" y="38100"/>
                </a:cubicBezTo>
                <a:cubicBezTo>
                  <a:pt x="323850" y="48637"/>
                  <a:pt x="315337" y="57150"/>
                  <a:pt x="304800" y="57150"/>
                </a:cubicBezTo>
                <a:lnTo>
                  <a:pt x="237173" y="57150"/>
                </a:lnTo>
                <a:cubicBezTo>
                  <a:pt x="234077" y="72509"/>
                  <a:pt x="223540" y="85189"/>
                  <a:pt x="209550" y="91261"/>
                </a:cubicBezTo>
                <a:lnTo>
                  <a:pt x="209550" y="266700"/>
                </a:lnTo>
                <a:lnTo>
                  <a:pt x="304800" y="266700"/>
                </a:lnTo>
                <a:cubicBezTo>
                  <a:pt x="315337" y="266700"/>
                  <a:pt x="323850" y="275213"/>
                  <a:pt x="323850" y="285750"/>
                </a:cubicBezTo>
                <a:cubicBezTo>
                  <a:pt x="323850" y="296287"/>
                  <a:pt x="315337" y="304800"/>
                  <a:pt x="304800" y="304800"/>
                </a:cubicBezTo>
                <a:lnTo>
                  <a:pt x="76200" y="304800"/>
                </a:lnTo>
                <a:cubicBezTo>
                  <a:pt x="65663" y="304800"/>
                  <a:pt x="57150" y="296287"/>
                  <a:pt x="57150" y="285750"/>
                </a:cubicBezTo>
                <a:cubicBezTo>
                  <a:pt x="57150" y="275213"/>
                  <a:pt x="65663" y="266700"/>
                  <a:pt x="76200" y="266700"/>
                </a:cubicBezTo>
                <a:lnTo>
                  <a:pt x="171450" y="266700"/>
                </a:lnTo>
                <a:lnTo>
                  <a:pt x="171450" y="91261"/>
                </a:lnTo>
                <a:cubicBezTo>
                  <a:pt x="157460" y="85130"/>
                  <a:pt x="146923" y="72450"/>
                  <a:pt x="143828" y="57150"/>
                </a:cubicBezTo>
                <a:lnTo>
                  <a:pt x="76200" y="57150"/>
                </a:lnTo>
                <a:cubicBezTo>
                  <a:pt x="65663" y="57150"/>
                  <a:pt x="57150" y="48637"/>
                  <a:pt x="57150" y="38100"/>
                </a:cubicBezTo>
                <a:cubicBezTo>
                  <a:pt x="57150" y="27563"/>
                  <a:pt x="65663" y="19050"/>
                  <a:pt x="76200" y="19050"/>
                </a:cubicBezTo>
                <a:lnTo>
                  <a:pt x="152400" y="19050"/>
                </a:lnTo>
                <a:cubicBezTo>
                  <a:pt x="161092" y="7501"/>
                  <a:pt x="174903" y="0"/>
                  <a:pt x="190500" y="0"/>
                </a:cubicBezTo>
                <a:cubicBezTo>
                  <a:pt x="206097" y="0"/>
                  <a:pt x="219908" y="7501"/>
                  <a:pt x="228600" y="19050"/>
                </a:cubicBezTo>
                <a:close/>
                <a:moveTo>
                  <a:pt x="261699" y="190500"/>
                </a:moveTo>
                <a:lnTo>
                  <a:pt x="347901" y="190500"/>
                </a:lnTo>
                <a:lnTo>
                  <a:pt x="304800" y="116562"/>
                </a:lnTo>
                <a:lnTo>
                  <a:pt x="261699" y="190500"/>
                </a:lnTo>
                <a:close/>
                <a:moveTo>
                  <a:pt x="304800" y="247650"/>
                </a:moveTo>
                <a:cubicBezTo>
                  <a:pt x="267355" y="247650"/>
                  <a:pt x="236220" y="227409"/>
                  <a:pt x="229791" y="200680"/>
                </a:cubicBezTo>
                <a:cubicBezTo>
                  <a:pt x="228243" y="194131"/>
                  <a:pt x="230386" y="187404"/>
                  <a:pt x="233779" y="181570"/>
                </a:cubicBezTo>
                <a:lnTo>
                  <a:pt x="290453" y="84415"/>
                </a:lnTo>
                <a:cubicBezTo>
                  <a:pt x="293430" y="79296"/>
                  <a:pt x="298906" y="76200"/>
                  <a:pt x="304800" y="76200"/>
                </a:cubicBezTo>
                <a:cubicBezTo>
                  <a:pt x="310694" y="76200"/>
                  <a:pt x="316170" y="79355"/>
                  <a:pt x="319147" y="84415"/>
                </a:cubicBezTo>
                <a:lnTo>
                  <a:pt x="375821" y="181570"/>
                </a:lnTo>
                <a:cubicBezTo>
                  <a:pt x="379214" y="187404"/>
                  <a:pt x="381357" y="194131"/>
                  <a:pt x="379809" y="200680"/>
                </a:cubicBezTo>
                <a:cubicBezTo>
                  <a:pt x="373380" y="227350"/>
                  <a:pt x="342245" y="247650"/>
                  <a:pt x="304800" y="247650"/>
                </a:cubicBezTo>
                <a:close/>
                <a:moveTo>
                  <a:pt x="75486" y="116562"/>
                </a:moveTo>
                <a:lnTo>
                  <a:pt x="32385" y="190500"/>
                </a:lnTo>
                <a:lnTo>
                  <a:pt x="118646" y="190500"/>
                </a:lnTo>
                <a:lnTo>
                  <a:pt x="75486" y="116562"/>
                </a:lnTo>
                <a:close/>
                <a:moveTo>
                  <a:pt x="536" y="200680"/>
                </a:moveTo>
                <a:cubicBezTo>
                  <a:pt x="-1012" y="194131"/>
                  <a:pt x="1131" y="187404"/>
                  <a:pt x="4524" y="181570"/>
                </a:cubicBezTo>
                <a:lnTo>
                  <a:pt x="61198" y="84415"/>
                </a:lnTo>
                <a:cubicBezTo>
                  <a:pt x="64175" y="79296"/>
                  <a:pt x="69652" y="76200"/>
                  <a:pt x="75545" y="76200"/>
                </a:cubicBezTo>
                <a:cubicBezTo>
                  <a:pt x="81439" y="76200"/>
                  <a:pt x="86916" y="79355"/>
                  <a:pt x="89892" y="84415"/>
                </a:cubicBezTo>
                <a:lnTo>
                  <a:pt x="146566" y="181570"/>
                </a:lnTo>
                <a:cubicBezTo>
                  <a:pt x="149959" y="187404"/>
                  <a:pt x="152102" y="194131"/>
                  <a:pt x="150555" y="200680"/>
                </a:cubicBezTo>
                <a:cubicBezTo>
                  <a:pt x="144125" y="227350"/>
                  <a:pt x="112990" y="247650"/>
                  <a:pt x="75545" y="247650"/>
                </a:cubicBezTo>
                <a:cubicBezTo>
                  <a:pt x="38100" y="247650"/>
                  <a:pt x="6965" y="227409"/>
                  <a:pt x="536" y="20068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7" name="Text 25"/>
          <p:cNvSpPr/>
          <p:nvPr/>
        </p:nvSpPr>
        <p:spPr>
          <a:xfrm>
            <a:off x="647700" y="3048000"/>
            <a:ext cx="4660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التوقعات غير المتكافئة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711200" y="3505200"/>
            <a:ext cx="46355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فجوة بين </a:t>
            </a: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توقعات أصحاب المصلحة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وقدرات الشركة. صعوبة إرضاء جميع الأطراف.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711200" y="4318000"/>
            <a:ext cx="4533900" cy="558800"/>
          </a:xfrm>
          <a:custGeom>
            <a:avLst/>
            <a:gdLst/>
            <a:ahLst/>
            <a:cxnLst/>
            <a:rect l="l" t="t" r="r" b="b"/>
            <a:pathLst>
              <a:path w="4533900" h="558800">
                <a:moveTo>
                  <a:pt x="101601" y="0"/>
                </a:moveTo>
                <a:lnTo>
                  <a:pt x="4432299" y="0"/>
                </a:lnTo>
                <a:cubicBezTo>
                  <a:pt x="4488412" y="0"/>
                  <a:pt x="4533900" y="45488"/>
                  <a:pt x="4533900" y="101601"/>
                </a:cubicBezTo>
                <a:lnTo>
                  <a:pt x="4533900" y="457199"/>
                </a:lnTo>
                <a:cubicBezTo>
                  <a:pt x="4533900" y="513312"/>
                  <a:pt x="4488412" y="558800"/>
                  <a:pt x="4432299" y="558800"/>
                </a:cubicBezTo>
                <a:lnTo>
                  <a:pt x="101601" y="558800"/>
                </a:lnTo>
                <a:cubicBezTo>
                  <a:pt x="45488" y="558800"/>
                  <a:pt x="0" y="513312"/>
                  <a:pt x="0" y="457199"/>
                </a:cubicBezTo>
                <a:lnTo>
                  <a:pt x="0" y="101601"/>
                </a:lnTo>
                <a:cubicBezTo>
                  <a:pt x="0" y="45526"/>
                  <a:pt x="45526" y="0"/>
                  <a:pt x="101601" y="0"/>
                </a:cubicBezTo>
                <a:close/>
              </a:path>
            </a:pathLst>
          </a:custGeom>
          <a:solidFill>
            <a:srgbClr val="D4A574">
              <a:alpha val="10196"/>
            </a:srgbClr>
          </a:solidFill>
          <a:ln/>
        </p:spPr>
      </p:sp>
      <p:sp>
        <p:nvSpPr>
          <p:cNvPr id="30" name="Shape 28"/>
          <p:cNvSpPr/>
          <p:nvPr/>
        </p:nvSpPr>
        <p:spPr>
          <a:xfrm>
            <a:off x="4922308" y="4521200"/>
            <a:ext cx="133350" cy="177800"/>
          </a:xfrm>
          <a:custGeom>
            <a:avLst/>
            <a:gdLst/>
            <a:ahLst/>
            <a:cxnLst/>
            <a:rect l="l" t="t" r="r" b="b"/>
            <a:pathLst>
              <a:path w="133350" h="177800">
                <a:moveTo>
                  <a:pt x="101714" y="133350"/>
                </a:moveTo>
                <a:cubicBezTo>
                  <a:pt x="104249" y="125606"/>
                  <a:pt x="109319" y="118591"/>
                  <a:pt x="115049" y="112549"/>
                </a:cubicBezTo>
                <a:cubicBezTo>
                  <a:pt x="126405" y="100603"/>
                  <a:pt x="133350" y="84455"/>
                  <a:pt x="133350" y="66675"/>
                </a:cubicBezTo>
                <a:cubicBezTo>
                  <a:pt x="133350" y="29865"/>
                  <a:pt x="103485" y="0"/>
                  <a:pt x="66675" y="0"/>
                </a:cubicBezTo>
                <a:cubicBezTo>
                  <a:pt x="29865" y="0"/>
                  <a:pt x="0" y="29865"/>
                  <a:pt x="0" y="66675"/>
                </a:cubicBezTo>
                <a:cubicBezTo>
                  <a:pt x="0" y="84455"/>
                  <a:pt x="6945" y="100603"/>
                  <a:pt x="18301" y="112549"/>
                </a:cubicBezTo>
                <a:cubicBezTo>
                  <a:pt x="24031" y="118591"/>
                  <a:pt x="29136" y="125606"/>
                  <a:pt x="31636" y="133350"/>
                </a:cubicBezTo>
                <a:lnTo>
                  <a:pt x="101679" y="133350"/>
                </a:lnTo>
                <a:close/>
                <a:moveTo>
                  <a:pt x="100013" y="150019"/>
                </a:moveTo>
                <a:lnTo>
                  <a:pt x="33337" y="150019"/>
                </a:lnTo>
                <a:lnTo>
                  <a:pt x="33337" y="155575"/>
                </a:lnTo>
                <a:cubicBezTo>
                  <a:pt x="33337" y="170924"/>
                  <a:pt x="45770" y="183356"/>
                  <a:pt x="61119" y="183356"/>
                </a:cubicBezTo>
                <a:lnTo>
                  <a:pt x="72231" y="183356"/>
                </a:lnTo>
                <a:cubicBezTo>
                  <a:pt x="87580" y="183356"/>
                  <a:pt x="100013" y="170924"/>
                  <a:pt x="100013" y="155575"/>
                </a:cubicBezTo>
                <a:lnTo>
                  <a:pt x="100013" y="150019"/>
                </a:lnTo>
                <a:close/>
                <a:moveTo>
                  <a:pt x="63897" y="38894"/>
                </a:moveTo>
                <a:cubicBezTo>
                  <a:pt x="50076" y="38894"/>
                  <a:pt x="38894" y="50076"/>
                  <a:pt x="38894" y="63897"/>
                </a:cubicBezTo>
                <a:cubicBezTo>
                  <a:pt x="38894" y="68516"/>
                  <a:pt x="35178" y="72231"/>
                  <a:pt x="30559" y="72231"/>
                </a:cubicBezTo>
                <a:cubicBezTo>
                  <a:pt x="25941" y="72231"/>
                  <a:pt x="22225" y="68516"/>
                  <a:pt x="22225" y="63897"/>
                </a:cubicBezTo>
                <a:cubicBezTo>
                  <a:pt x="22225" y="40873"/>
                  <a:pt x="40873" y="22225"/>
                  <a:pt x="63897" y="22225"/>
                </a:cubicBezTo>
                <a:cubicBezTo>
                  <a:pt x="68516" y="22225"/>
                  <a:pt x="72231" y="25941"/>
                  <a:pt x="72231" y="30559"/>
                </a:cubicBezTo>
                <a:cubicBezTo>
                  <a:pt x="72231" y="35178"/>
                  <a:pt x="68516" y="38894"/>
                  <a:pt x="63897" y="38894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31" name="Text 29"/>
          <p:cNvSpPr/>
          <p:nvPr/>
        </p:nvSpPr>
        <p:spPr>
          <a:xfrm>
            <a:off x="1092200" y="4470400"/>
            <a:ext cx="40894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الحل: الحوار المستمر وإدارة التوقعات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10803467" y="5308600"/>
            <a:ext cx="4940300" cy="3124200"/>
          </a:xfrm>
          <a:custGeom>
            <a:avLst/>
            <a:gdLst/>
            <a:ahLst/>
            <a:cxnLst/>
            <a:rect l="l" t="t" r="r" b="b"/>
            <a:pathLst>
              <a:path w="4940300" h="3124200">
                <a:moveTo>
                  <a:pt x="50800" y="0"/>
                </a:moveTo>
                <a:lnTo>
                  <a:pt x="4889500" y="0"/>
                </a:lnTo>
                <a:cubicBezTo>
                  <a:pt x="4917556" y="0"/>
                  <a:pt x="4940300" y="22744"/>
                  <a:pt x="4940300" y="50800"/>
                </a:cubicBezTo>
                <a:lnTo>
                  <a:pt x="4940300" y="2971802"/>
                </a:lnTo>
                <a:cubicBezTo>
                  <a:pt x="4940300" y="3055969"/>
                  <a:pt x="4872069" y="3124200"/>
                  <a:pt x="4787902" y="3124200"/>
                </a:cubicBezTo>
                <a:lnTo>
                  <a:pt x="152398" y="3124200"/>
                </a:lnTo>
                <a:cubicBezTo>
                  <a:pt x="68231" y="3124200"/>
                  <a:pt x="0" y="3055969"/>
                  <a:pt x="0" y="2971802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3" name="Shape 31"/>
          <p:cNvSpPr/>
          <p:nvPr/>
        </p:nvSpPr>
        <p:spPr>
          <a:xfrm>
            <a:off x="10803467" y="5308600"/>
            <a:ext cx="4940300" cy="50800"/>
          </a:xfrm>
          <a:custGeom>
            <a:avLst/>
            <a:gdLst/>
            <a:ahLst/>
            <a:cxnLst/>
            <a:rect l="l" t="t" r="r" b="b"/>
            <a:pathLst>
              <a:path w="4940300" h="50800">
                <a:moveTo>
                  <a:pt x="50800" y="0"/>
                </a:moveTo>
                <a:lnTo>
                  <a:pt x="4889500" y="0"/>
                </a:lnTo>
                <a:cubicBezTo>
                  <a:pt x="4917537" y="0"/>
                  <a:pt x="4940300" y="22763"/>
                  <a:pt x="4940300" y="50800"/>
                </a:cubicBezTo>
                <a:lnTo>
                  <a:pt x="4940300" y="50800"/>
                </a:lnTo>
                <a:lnTo>
                  <a:pt x="0" y="50800"/>
                </a:ln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34" name="Shape 32"/>
          <p:cNvSpPr/>
          <p:nvPr/>
        </p:nvSpPr>
        <p:spPr>
          <a:xfrm>
            <a:off x="12920134" y="55372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35" name="Shape 33"/>
          <p:cNvSpPr/>
          <p:nvPr/>
        </p:nvSpPr>
        <p:spPr>
          <a:xfrm>
            <a:off x="13104284" y="57404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124480" y="307300"/>
                </a:moveTo>
                <a:cubicBezTo>
                  <a:pt x="113348" y="318433"/>
                  <a:pt x="95250" y="318433"/>
                  <a:pt x="84058" y="307300"/>
                </a:cubicBezTo>
                <a:lnTo>
                  <a:pt x="16728" y="239970"/>
                </a:lnTo>
                <a:cubicBezTo>
                  <a:pt x="5596" y="228838"/>
                  <a:pt x="5596" y="210741"/>
                  <a:pt x="16728" y="199549"/>
                </a:cubicBezTo>
                <a:lnTo>
                  <a:pt x="26849" y="189428"/>
                </a:lnTo>
                <a:lnTo>
                  <a:pt x="70604" y="233184"/>
                </a:lnTo>
                <a:cubicBezTo>
                  <a:pt x="76200" y="238780"/>
                  <a:pt x="85249" y="238780"/>
                  <a:pt x="90785" y="233184"/>
                </a:cubicBezTo>
                <a:cubicBezTo>
                  <a:pt x="96322" y="227588"/>
                  <a:pt x="96381" y="218539"/>
                  <a:pt x="90785" y="213003"/>
                </a:cubicBezTo>
                <a:lnTo>
                  <a:pt x="47030" y="169247"/>
                </a:lnTo>
                <a:lnTo>
                  <a:pt x="67211" y="149066"/>
                </a:lnTo>
                <a:lnTo>
                  <a:pt x="97512" y="179368"/>
                </a:lnTo>
                <a:cubicBezTo>
                  <a:pt x="103108" y="184964"/>
                  <a:pt x="112157" y="184964"/>
                  <a:pt x="117693" y="179368"/>
                </a:cubicBezTo>
                <a:cubicBezTo>
                  <a:pt x="123230" y="173772"/>
                  <a:pt x="123289" y="164723"/>
                  <a:pt x="117693" y="159187"/>
                </a:cubicBezTo>
                <a:lnTo>
                  <a:pt x="87392" y="128885"/>
                </a:lnTo>
                <a:lnTo>
                  <a:pt x="107573" y="108704"/>
                </a:lnTo>
                <a:lnTo>
                  <a:pt x="151328" y="152460"/>
                </a:lnTo>
                <a:cubicBezTo>
                  <a:pt x="156924" y="158055"/>
                  <a:pt x="165973" y="158055"/>
                  <a:pt x="171510" y="152460"/>
                </a:cubicBezTo>
                <a:cubicBezTo>
                  <a:pt x="177046" y="146864"/>
                  <a:pt x="177105" y="137815"/>
                  <a:pt x="171510" y="132278"/>
                </a:cubicBezTo>
                <a:lnTo>
                  <a:pt x="127754" y="88523"/>
                </a:lnTo>
                <a:lnTo>
                  <a:pt x="147935" y="68342"/>
                </a:lnTo>
                <a:lnTo>
                  <a:pt x="178237" y="98643"/>
                </a:lnTo>
                <a:cubicBezTo>
                  <a:pt x="183833" y="104239"/>
                  <a:pt x="192881" y="104239"/>
                  <a:pt x="198418" y="98643"/>
                </a:cubicBezTo>
                <a:cubicBezTo>
                  <a:pt x="203954" y="93047"/>
                  <a:pt x="204014" y="83999"/>
                  <a:pt x="198418" y="78462"/>
                </a:cubicBezTo>
                <a:lnTo>
                  <a:pt x="168116" y="48161"/>
                </a:lnTo>
                <a:lnTo>
                  <a:pt x="188297" y="27980"/>
                </a:lnTo>
                <a:lnTo>
                  <a:pt x="232053" y="71735"/>
                </a:lnTo>
                <a:cubicBezTo>
                  <a:pt x="237649" y="77331"/>
                  <a:pt x="246698" y="77331"/>
                  <a:pt x="252234" y="71735"/>
                </a:cubicBezTo>
                <a:cubicBezTo>
                  <a:pt x="257770" y="66139"/>
                  <a:pt x="257830" y="57090"/>
                  <a:pt x="252234" y="51554"/>
                </a:cubicBezTo>
                <a:lnTo>
                  <a:pt x="208478" y="7799"/>
                </a:lnTo>
                <a:lnTo>
                  <a:pt x="218599" y="-2322"/>
                </a:lnTo>
                <a:cubicBezTo>
                  <a:pt x="229731" y="-13454"/>
                  <a:pt x="247829" y="-13454"/>
                  <a:pt x="259020" y="-2322"/>
                </a:cubicBezTo>
                <a:lnTo>
                  <a:pt x="326529" y="64830"/>
                </a:lnTo>
                <a:cubicBezTo>
                  <a:pt x="337661" y="75962"/>
                  <a:pt x="337661" y="94059"/>
                  <a:pt x="326529" y="105251"/>
                </a:cubicBezTo>
                <a:lnTo>
                  <a:pt x="124480" y="307300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6" name="Text 34"/>
          <p:cNvSpPr/>
          <p:nvPr/>
        </p:nvSpPr>
        <p:spPr>
          <a:xfrm>
            <a:off x="10943167" y="6400800"/>
            <a:ext cx="4660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صعوبة القياس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11006667" y="6858000"/>
            <a:ext cx="46355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تحديد </a:t>
            </a: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التأثير الحقيقي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للاتصال على سلوك أصحاب المصلحة. صعوبة ربط الاتصال بالنتائج الملموسة.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11006667" y="7670800"/>
            <a:ext cx="4533900" cy="558800"/>
          </a:xfrm>
          <a:custGeom>
            <a:avLst/>
            <a:gdLst/>
            <a:ahLst/>
            <a:cxnLst/>
            <a:rect l="l" t="t" r="r" b="b"/>
            <a:pathLst>
              <a:path w="4533900" h="558800">
                <a:moveTo>
                  <a:pt x="101601" y="0"/>
                </a:moveTo>
                <a:lnTo>
                  <a:pt x="4432299" y="0"/>
                </a:lnTo>
                <a:cubicBezTo>
                  <a:pt x="4488412" y="0"/>
                  <a:pt x="4533900" y="45488"/>
                  <a:pt x="4533900" y="101601"/>
                </a:cubicBezTo>
                <a:lnTo>
                  <a:pt x="4533900" y="457199"/>
                </a:lnTo>
                <a:cubicBezTo>
                  <a:pt x="4533900" y="513312"/>
                  <a:pt x="4488412" y="558800"/>
                  <a:pt x="4432299" y="558800"/>
                </a:cubicBezTo>
                <a:lnTo>
                  <a:pt x="101601" y="558800"/>
                </a:lnTo>
                <a:cubicBezTo>
                  <a:pt x="45488" y="558800"/>
                  <a:pt x="0" y="513312"/>
                  <a:pt x="0" y="457199"/>
                </a:cubicBezTo>
                <a:lnTo>
                  <a:pt x="0" y="101601"/>
                </a:lnTo>
                <a:cubicBezTo>
                  <a:pt x="0" y="45526"/>
                  <a:pt x="45526" y="0"/>
                  <a:pt x="101601" y="0"/>
                </a:cubicBezTo>
                <a:close/>
              </a:path>
            </a:pathLst>
          </a:custGeom>
          <a:solidFill>
            <a:srgbClr val="2C5F5D">
              <a:alpha val="10196"/>
            </a:srgbClr>
          </a:solidFill>
          <a:ln/>
        </p:spPr>
      </p:sp>
      <p:sp>
        <p:nvSpPr>
          <p:cNvPr id="39" name="Shape 37"/>
          <p:cNvSpPr/>
          <p:nvPr/>
        </p:nvSpPr>
        <p:spPr>
          <a:xfrm>
            <a:off x="15217775" y="7874000"/>
            <a:ext cx="133350" cy="177800"/>
          </a:xfrm>
          <a:custGeom>
            <a:avLst/>
            <a:gdLst/>
            <a:ahLst/>
            <a:cxnLst/>
            <a:rect l="l" t="t" r="r" b="b"/>
            <a:pathLst>
              <a:path w="133350" h="177800">
                <a:moveTo>
                  <a:pt x="101714" y="133350"/>
                </a:moveTo>
                <a:cubicBezTo>
                  <a:pt x="104249" y="125606"/>
                  <a:pt x="109319" y="118591"/>
                  <a:pt x="115049" y="112549"/>
                </a:cubicBezTo>
                <a:cubicBezTo>
                  <a:pt x="126405" y="100603"/>
                  <a:pt x="133350" y="84455"/>
                  <a:pt x="133350" y="66675"/>
                </a:cubicBezTo>
                <a:cubicBezTo>
                  <a:pt x="133350" y="29865"/>
                  <a:pt x="103485" y="0"/>
                  <a:pt x="66675" y="0"/>
                </a:cubicBezTo>
                <a:cubicBezTo>
                  <a:pt x="29865" y="0"/>
                  <a:pt x="0" y="29865"/>
                  <a:pt x="0" y="66675"/>
                </a:cubicBezTo>
                <a:cubicBezTo>
                  <a:pt x="0" y="84455"/>
                  <a:pt x="6945" y="100603"/>
                  <a:pt x="18301" y="112549"/>
                </a:cubicBezTo>
                <a:cubicBezTo>
                  <a:pt x="24031" y="118591"/>
                  <a:pt x="29136" y="125606"/>
                  <a:pt x="31636" y="133350"/>
                </a:cubicBezTo>
                <a:lnTo>
                  <a:pt x="101679" y="133350"/>
                </a:lnTo>
                <a:close/>
                <a:moveTo>
                  <a:pt x="100013" y="150019"/>
                </a:moveTo>
                <a:lnTo>
                  <a:pt x="33337" y="150019"/>
                </a:lnTo>
                <a:lnTo>
                  <a:pt x="33337" y="155575"/>
                </a:lnTo>
                <a:cubicBezTo>
                  <a:pt x="33337" y="170924"/>
                  <a:pt x="45770" y="183356"/>
                  <a:pt x="61119" y="183356"/>
                </a:cubicBezTo>
                <a:lnTo>
                  <a:pt x="72231" y="183356"/>
                </a:lnTo>
                <a:cubicBezTo>
                  <a:pt x="87580" y="183356"/>
                  <a:pt x="100013" y="170924"/>
                  <a:pt x="100013" y="155575"/>
                </a:cubicBezTo>
                <a:lnTo>
                  <a:pt x="100013" y="150019"/>
                </a:lnTo>
                <a:close/>
                <a:moveTo>
                  <a:pt x="63897" y="38894"/>
                </a:moveTo>
                <a:cubicBezTo>
                  <a:pt x="50076" y="38894"/>
                  <a:pt x="38894" y="50076"/>
                  <a:pt x="38894" y="63897"/>
                </a:cubicBezTo>
                <a:cubicBezTo>
                  <a:pt x="38894" y="68516"/>
                  <a:pt x="35178" y="72231"/>
                  <a:pt x="30559" y="72231"/>
                </a:cubicBezTo>
                <a:cubicBezTo>
                  <a:pt x="25941" y="72231"/>
                  <a:pt x="22225" y="68516"/>
                  <a:pt x="22225" y="63897"/>
                </a:cubicBezTo>
                <a:cubicBezTo>
                  <a:pt x="22225" y="40873"/>
                  <a:pt x="40873" y="22225"/>
                  <a:pt x="63897" y="22225"/>
                </a:cubicBezTo>
                <a:cubicBezTo>
                  <a:pt x="68516" y="22225"/>
                  <a:pt x="72231" y="25941"/>
                  <a:pt x="72231" y="30559"/>
                </a:cubicBezTo>
                <a:cubicBezTo>
                  <a:pt x="72231" y="35178"/>
                  <a:pt x="68516" y="38894"/>
                  <a:pt x="63897" y="38894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40" name="Text 38"/>
          <p:cNvSpPr/>
          <p:nvPr/>
        </p:nvSpPr>
        <p:spPr>
          <a:xfrm>
            <a:off x="11387667" y="7823200"/>
            <a:ext cx="40894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الحل: مؤشرات أداء واضحة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5655733" y="5308600"/>
            <a:ext cx="4940300" cy="3124200"/>
          </a:xfrm>
          <a:custGeom>
            <a:avLst/>
            <a:gdLst/>
            <a:ahLst/>
            <a:cxnLst/>
            <a:rect l="l" t="t" r="r" b="b"/>
            <a:pathLst>
              <a:path w="4940300" h="3124200">
                <a:moveTo>
                  <a:pt x="50800" y="0"/>
                </a:moveTo>
                <a:lnTo>
                  <a:pt x="4889500" y="0"/>
                </a:lnTo>
                <a:cubicBezTo>
                  <a:pt x="4917556" y="0"/>
                  <a:pt x="4940300" y="22744"/>
                  <a:pt x="4940300" y="50800"/>
                </a:cubicBezTo>
                <a:lnTo>
                  <a:pt x="4940300" y="2971802"/>
                </a:lnTo>
                <a:cubicBezTo>
                  <a:pt x="4940300" y="3055969"/>
                  <a:pt x="4872069" y="3124200"/>
                  <a:pt x="4787902" y="3124200"/>
                </a:cubicBezTo>
                <a:lnTo>
                  <a:pt x="152398" y="3124200"/>
                </a:lnTo>
                <a:cubicBezTo>
                  <a:pt x="68231" y="3124200"/>
                  <a:pt x="0" y="3055969"/>
                  <a:pt x="0" y="2971802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42" name="Shape 40"/>
          <p:cNvSpPr/>
          <p:nvPr/>
        </p:nvSpPr>
        <p:spPr>
          <a:xfrm>
            <a:off x="5655733" y="5308600"/>
            <a:ext cx="4940300" cy="50800"/>
          </a:xfrm>
          <a:custGeom>
            <a:avLst/>
            <a:gdLst/>
            <a:ahLst/>
            <a:cxnLst/>
            <a:rect l="l" t="t" r="r" b="b"/>
            <a:pathLst>
              <a:path w="4940300" h="50800">
                <a:moveTo>
                  <a:pt x="50800" y="0"/>
                </a:moveTo>
                <a:lnTo>
                  <a:pt x="4889500" y="0"/>
                </a:lnTo>
                <a:cubicBezTo>
                  <a:pt x="4917537" y="0"/>
                  <a:pt x="4940300" y="22763"/>
                  <a:pt x="4940300" y="50800"/>
                </a:cubicBezTo>
                <a:lnTo>
                  <a:pt x="4940300" y="50800"/>
                </a:lnTo>
                <a:lnTo>
                  <a:pt x="0" y="50800"/>
                </a:ln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43" name="Shape 41"/>
          <p:cNvSpPr/>
          <p:nvPr/>
        </p:nvSpPr>
        <p:spPr>
          <a:xfrm>
            <a:off x="7772400" y="55372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44" name="Shape 42"/>
          <p:cNvSpPr/>
          <p:nvPr/>
        </p:nvSpPr>
        <p:spPr>
          <a:xfrm>
            <a:off x="7975600" y="57404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cubicBezTo>
                  <a:pt x="161151" y="0"/>
                  <a:pt x="169188" y="4822"/>
                  <a:pt x="173355" y="12502"/>
                </a:cubicBezTo>
                <a:lnTo>
                  <a:pt x="301943" y="250627"/>
                </a:lnTo>
                <a:cubicBezTo>
                  <a:pt x="305931" y="258008"/>
                  <a:pt x="305753" y="266938"/>
                  <a:pt x="301466" y="274141"/>
                </a:cubicBezTo>
                <a:cubicBezTo>
                  <a:pt x="297180" y="281345"/>
                  <a:pt x="289381" y="285750"/>
                  <a:pt x="280987" y="285750"/>
                </a:cubicBezTo>
                <a:lnTo>
                  <a:pt x="23813" y="285750"/>
                </a:lnTo>
                <a:cubicBezTo>
                  <a:pt x="15419" y="285750"/>
                  <a:pt x="7680" y="281345"/>
                  <a:pt x="3334" y="274141"/>
                </a:cubicBezTo>
                <a:cubicBezTo>
                  <a:pt x="-1012" y="266938"/>
                  <a:pt x="-1131" y="258008"/>
                  <a:pt x="2858" y="250627"/>
                </a:cubicBezTo>
                <a:lnTo>
                  <a:pt x="131445" y="12502"/>
                </a:lnTo>
                <a:cubicBezTo>
                  <a:pt x="135612" y="4822"/>
                  <a:pt x="143649" y="0"/>
                  <a:pt x="152400" y="0"/>
                </a:cubicBezTo>
                <a:close/>
                <a:moveTo>
                  <a:pt x="152400" y="100013"/>
                </a:moveTo>
                <a:cubicBezTo>
                  <a:pt x="144482" y="100013"/>
                  <a:pt x="138113" y="106382"/>
                  <a:pt x="138113" y="114300"/>
                </a:cubicBezTo>
                <a:lnTo>
                  <a:pt x="138113" y="180975"/>
                </a:lnTo>
                <a:cubicBezTo>
                  <a:pt x="138113" y="188893"/>
                  <a:pt x="144482" y="195263"/>
                  <a:pt x="152400" y="195263"/>
                </a:cubicBezTo>
                <a:cubicBezTo>
                  <a:pt x="160318" y="195263"/>
                  <a:pt x="166688" y="188893"/>
                  <a:pt x="166688" y="180975"/>
                </a:cubicBezTo>
                <a:lnTo>
                  <a:pt x="166688" y="114300"/>
                </a:lnTo>
                <a:cubicBezTo>
                  <a:pt x="166688" y="106382"/>
                  <a:pt x="160318" y="100013"/>
                  <a:pt x="152400" y="100013"/>
                </a:cubicBezTo>
                <a:close/>
                <a:moveTo>
                  <a:pt x="168295" y="228600"/>
                </a:moveTo>
                <a:cubicBezTo>
                  <a:pt x="168656" y="222700"/>
                  <a:pt x="165714" y="217087"/>
                  <a:pt x="160656" y="214027"/>
                </a:cubicBezTo>
                <a:cubicBezTo>
                  <a:pt x="155599" y="210968"/>
                  <a:pt x="149261" y="210968"/>
                  <a:pt x="144203" y="214027"/>
                </a:cubicBezTo>
                <a:cubicBezTo>
                  <a:pt x="139145" y="217087"/>
                  <a:pt x="136203" y="222700"/>
                  <a:pt x="136565" y="228600"/>
                </a:cubicBezTo>
                <a:cubicBezTo>
                  <a:pt x="136203" y="234500"/>
                  <a:pt x="139145" y="240113"/>
                  <a:pt x="144203" y="243173"/>
                </a:cubicBezTo>
                <a:cubicBezTo>
                  <a:pt x="149261" y="246232"/>
                  <a:pt x="155599" y="246232"/>
                  <a:pt x="160656" y="243173"/>
                </a:cubicBezTo>
                <a:cubicBezTo>
                  <a:pt x="165714" y="240113"/>
                  <a:pt x="168656" y="234500"/>
                  <a:pt x="168295" y="22860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45" name="Text 43"/>
          <p:cNvSpPr/>
          <p:nvPr/>
        </p:nvSpPr>
        <p:spPr>
          <a:xfrm>
            <a:off x="5795433" y="6400800"/>
            <a:ext cx="4660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خطر الغسل الأخضر</a:t>
            </a:r>
            <a:endParaRPr lang="en-US" sz="1600" dirty="0"/>
          </a:p>
        </p:txBody>
      </p:sp>
      <p:sp>
        <p:nvSpPr>
          <p:cNvPr id="46" name="Text 44"/>
          <p:cNvSpPr/>
          <p:nvPr/>
        </p:nvSpPr>
        <p:spPr>
          <a:xfrm>
            <a:off x="5858933" y="6858000"/>
            <a:ext cx="46355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Greenwashing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يدمر الثقة. الاتهام بالنفاق عندما لا تتطابق الأقوال مع الأفعال.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5858933" y="7670800"/>
            <a:ext cx="4533900" cy="558800"/>
          </a:xfrm>
          <a:custGeom>
            <a:avLst/>
            <a:gdLst/>
            <a:ahLst/>
            <a:cxnLst/>
            <a:rect l="l" t="t" r="r" b="b"/>
            <a:pathLst>
              <a:path w="4533900" h="558800">
                <a:moveTo>
                  <a:pt x="101601" y="0"/>
                </a:moveTo>
                <a:lnTo>
                  <a:pt x="4432299" y="0"/>
                </a:lnTo>
                <a:cubicBezTo>
                  <a:pt x="4488412" y="0"/>
                  <a:pt x="4533900" y="45488"/>
                  <a:pt x="4533900" y="101601"/>
                </a:cubicBezTo>
                <a:lnTo>
                  <a:pt x="4533900" y="457199"/>
                </a:lnTo>
                <a:cubicBezTo>
                  <a:pt x="4533900" y="513312"/>
                  <a:pt x="4488412" y="558800"/>
                  <a:pt x="4432299" y="558800"/>
                </a:cubicBezTo>
                <a:lnTo>
                  <a:pt x="101601" y="558800"/>
                </a:lnTo>
                <a:cubicBezTo>
                  <a:pt x="45488" y="558800"/>
                  <a:pt x="0" y="513312"/>
                  <a:pt x="0" y="457199"/>
                </a:cubicBezTo>
                <a:lnTo>
                  <a:pt x="0" y="101601"/>
                </a:lnTo>
                <a:cubicBezTo>
                  <a:pt x="0" y="45526"/>
                  <a:pt x="45526" y="0"/>
                  <a:pt x="101601" y="0"/>
                </a:cubicBezTo>
                <a:close/>
              </a:path>
            </a:pathLst>
          </a:custGeom>
          <a:solidFill>
            <a:srgbClr val="A98C6A">
              <a:alpha val="10196"/>
            </a:srgbClr>
          </a:solidFill>
          <a:ln/>
        </p:spPr>
      </p:sp>
      <p:sp>
        <p:nvSpPr>
          <p:cNvPr id="48" name="Shape 46"/>
          <p:cNvSpPr/>
          <p:nvPr/>
        </p:nvSpPr>
        <p:spPr>
          <a:xfrm>
            <a:off x="10070042" y="7874000"/>
            <a:ext cx="133350" cy="177800"/>
          </a:xfrm>
          <a:custGeom>
            <a:avLst/>
            <a:gdLst/>
            <a:ahLst/>
            <a:cxnLst/>
            <a:rect l="l" t="t" r="r" b="b"/>
            <a:pathLst>
              <a:path w="133350" h="177800">
                <a:moveTo>
                  <a:pt x="101714" y="133350"/>
                </a:moveTo>
                <a:cubicBezTo>
                  <a:pt x="104249" y="125606"/>
                  <a:pt x="109319" y="118591"/>
                  <a:pt x="115049" y="112549"/>
                </a:cubicBezTo>
                <a:cubicBezTo>
                  <a:pt x="126405" y="100603"/>
                  <a:pt x="133350" y="84455"/>
                  <a:pt x="133350" y="66675"/>
                </a:cubicBezTo>
                <a:cubicBezTo>
                  <a:pt x="133350" y="29865"/>
                  <a:pt x="103485" y="0"/>
                  <a:pt x="66675" y="0"/>
                </a:cubicBezTo>
                <a:cubicBezTo>
                  <a:pt x="29865" y="0"/>
                  <a:pt x="0" y="29865"/>
                  <a:pt x="0" y="66675"/>
                </a:cubicBezTo>
                <a:cubicBezTo>
                  <a:pt x="0" y="84455"/>
                  <a:pt x="6945" y="100603"/>
                  <a:pt x="18301" y="112549"/>
                </a:cubicBezTo>
                <a:cubicBezTo>
                  <a:pt x="24031" y="118591"/>
                  <a:pt x="29136" y="125606"/>
                  <a:pt x="31636" y="133350"/>
                </a:cubicBezTo>
                <a:lnTo>
                  <a:pt x="101679" y="133350"/>
                </a:lnTo>
                <a:close/>
                <a:moveTo>
                  <a:pt x="100013" y="150019"/>
                </a:moveTo>
                <a:lnTo>
                  <a:pt x="33337" y="150019"/>
                </a:lnTo>
                <a:lnTo>
                  <a:pt x="33337" y="155575"/>
                </a:lnTo>
                <a:cubicBezTo>
                  <a:pt x="33337" y="170924"/>
                  <a:pt x="45770" y="183356"/>
                  <a:pt x="61119" y="183356"/>
                </a:cubicBezTo>
                <a:lnTo>
                  <a:pt x="72231" y="183356"/>
                </a:lnTo>
                <a:cubicBezTo>
                  <a:pt x="87580" y="183356"/>
                  <a:pt x="100013" y="170924"/>
                  <a:pt x="100013" y="155575"/>
                </a:cubicBezTo>
                <a:lnTo>
                  <a:pt x="100013" y="150019"/>
                </a:lnTo>
                <a:close/>
                <a:moveTo>
                  <a:pt x="63897" y="38894"/>
                </a:moveTo>
                <a:cubicBezTo>
                  <a:pt x="50076" y="38894"/>
                  <a:pt x="38894" y="50076"/>
                  <a:pt x="38894" y="63897"/>
                </a:cubicBezTo>
                <a:cubicBezTo>
                  <a:pt x="38894" y="68516"/>
                  <a:pt x="35178" y="72231"/>
                  <a:pt x="30559" y="72231"/>
                </a:cubicBezTo>
                <a:cubicBezTo>
                  <a:pt x="25941" y="72231"/>
                  <a:pt x="22225" y="68516"/>
                  <a:pt x="22225" y="63897"/>
                </a:cubicBezTo>
                <a:cubicBezTo>
                  <a:pt x="22225" y="40873"/>
                  <a:pt x="40873" y="22225"/>
                  <a:pt x="63897" y="22225"/>
                </a:cubicBezTo>
                <a:cubicBezTo>
                  <a:pt x="68516" y="22225"/>
                  <a:pt x="72231" y="25941"/>
                  <a:pt x="72231" y="30559"/>
                </a:cubicBezTo>
                <a:cubicBezTo>
                  <a:pt x="72231" y="35178"/>
                  <a:pt x="68516" y="38894"/>
                  <a:pt x="63897" y="38894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49" name="Text 47"/>
          <p:cNvSpPr/>
          <p:nvPr/>
        </p:nvSpPr>
        <p:spPr>
          <a:xfrm>
            <a:off x="6239933" y="7823200"/>
            <a:ext cx="40894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الحل: الصدق والشفافية الكاملة</a:t>
            </a:r>
            <a:endParaRPr lang="en-US" sz="1600" dirty="0"/>
          </a:p>
        </p:txBody>
      </p:sp>
      <p:sp>
        <p:nvSpPr>
          <p:cNvPr id="50" name="Shape 48"/>
          <p:cNvSpPr/>
          <p:nvPr/>
        </p:nvSpPr>
        <p:spPr>
          <a:xfrm>
            <a:off x="508000" y="5308600"/>
            <a:ext cx="4940300" cy="3124200"/>
          </a:xfrm>
          <a:custGeom>
            <a:avLst/>
            <a:gdLst/>
            <a:ahLst/>
            <a:cxnLst/>
            <a:rect l="l" t="t" r="r" b="b"/>
            <a:pathLst>
              <a:path w="4940300" h="3124200">
                <a:moveTo>
                  <a:pt x="50800" y="0"/>
                </a:moveTo>
                <a:lnTo>
                  <a:pt x="4889500" y="0"/>
                </a:lnTo>
                <a:cubicBezTo>
                  <a:pt x="4917556" y="0"/>
                  <a:pt x="4940300" y="22744"/>
                  <a:pt x="4940300" y="50800"/>
                </a:cubicBezTo>
                <a:lnTo>
                  <a:pt x="4940300" y="2971802"/>
                </a:lnTo>
                <a:cubicBezTo>
                  <a:pt x="4940300" y="3055969"/>
                  <a:pt x="4872069" y="3124200"/>
                  <a:pt x="4787902" y="3124200"/>
                </a:cubicBezTo>
                <a:lnTo>
                  <a:pt x="152398" y="3124200"/>
                </a:lnTo>
                <a:cubicBezTo>
                  <a:pt x="68231" y="3124200"/>
                  <a:pt x="0" y="3055969"/>
                  <a:pt x="0" y="2971802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1" name="Shape 49"/>
          <p:cNvSpPr/>
          <p:nvPr/>
        </p:nvSpPr>
        <p:spPr>
          <a:xfrm>
            <a:off x="508000" y="5308600"/>
            <a:ext cx="4940300" cy="50800"/>
          </a:xfrm>
          <a:custGeom>
            <a:avLst/>
            <a:gdLst/>
            <a:ahLst/>
            <a:cxnLst/>
            <a:rect l="l" t="t" r="r" b="b"/>
            <a:pathLst>
              <a:path w="4940300" h="50800">
                <a:moveTo>
                  <a:pt x="50800" y="0"/>
                </a:moveTo>
                <a:lnTo>
                  <a:pt x="4889500" y="0"/>
                </a:lnTo>
                <a:cubicBezTo>
                  <a:pt x="4917537" y="0"/>
                  <a:pt x="4940300" y="22763"/>
                  <a:pt x="4940300" y="50800"/>
                </a:cubicBezTo>
                <a:lnTo>
                  <a:pt x="4940300" y="50800"/>
                </a:lnTo>
                <a:lnTo>
                  <a:pt x="0" y="50800"/>
                </a:ln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52" name="Shape 50"/>
          <p:cNvSpPr/>
          <p:nvPr/>
        </p:nvSpPr>
        <p:spPr>
          <a:xfrm>
            <a:off x="2624667" y="55372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53" name="Shape 51"/>
          <p:cNvSpPr/>
          <p:nvPr/>
        </p:nvSpPr>
        <p:spPr>
          <a:xfrm>
            <a:off x="2808817" y="57404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100965" y="91321"/>
                </a:moveTo>
                <a:lnTo>
                  <a:pt x="89833" y="80189"/>
                </a:lnTo>
                <a:cubicBezTo>
                  <a:pt x="82391" y="72747"/>
                  <a:pt x="82391" y="60662"/>
                  <a:pt x="89833" y="53221"/>
                </a:cubicBezTo>
                <a:lnTo>
                  <a:pt x="158115" y="-15121"/>
                </a:lnTo>
                <a:cubicBezTo>
                  <a:pt x="165556" y="-22562"/>
                  <a:pt x="177641" y="-22562"/>
                  <a:pt x="185083" y="-15121"/>
                </a:cubicBezTo>
                <a:lnTo>
                  <a:pt x="196215" y="-3929"/>
                </a:lnTo>
                <a:cubicBezTo>
                  <a:pt x="203656" y="3512"/>
                  <a:pt x="203656" y="15597"/>
                  <a:pt x="196215" y="23039"/>
                </a:cubicBezTo>
                <a:lnTo>
                  <a:pt x="127933" y="91321"/>
                </a:lnTo>
                <a:cubicBezTo>
                  <a:pt x="120491" y="98762"/>
                  <a:pt x="108406" y="98762"/>
                  <a:pt x="100965" y="91321"/>
                </a:cubicBezTo>
                <a:close/>
                <a:moveTo>
                  <a:pt x="164306" y="126028"/>
                </a:moveTo>
                <a:lnTo>
                  <a:pt x="145613" y="107335"/>
                </a:lnTo>
                <a:lnTo>
                  <a:pt x="212288" y="40660"/>
                </a:lnTo>
                <a:lnTo>
                  <a:pt x="283369" y="111740"/>
                </a:lnTo>
                <a:lnTo>
                  <a:pt x="216694" y="178415"/>
                </a:lnTo>
                <a:lnTo>
                  <a:pt x="198001" y="159722"/>
                </a:lnTo>
                <a:lnTo>
                  <a:pt x="59888" y="297835"/>
                </a:lnTo>
                <a:cubicBezTo>
                  <a:pt x="50602" y="307122"/>
                  <a:pt x="35540" y="307122"/>
                  <a:pt x="26194" y="297835"/>
                </a:cubicBezTo>
                <a:cubicBezTo>
                  <a:pt x="16847" y="288548"/>
                  <a:pt x="16907" y="273487"/>
                  <a:pt x="26194" y="264140"/>
                </a:cubicBezTo>
                <a:lnTo>
                  <a:pt x="164306" y="126028"/>
                </a:lnTo>
                <a:close/>
                <a:moveTo>
                  <a:pt x="232708" y="223004"/>
                </a:moveTo>
                <a:cubicBezTo>
                  <a:pt x="225266" y="215563"/>
                  <a:pt x="225266" y="203478"/>
                  <a:pt x="232708" y="196036"/>
                </a:cubicBezTo>
                <a:lnTo>
                  <a:pt x="300990" y="127754"/>
                </a:lnTo>
                <a:cubicBezTo>
                  <a:pt x="308431" y="120313"/>
                  <a:pt x="320516" y="120313"/>
                  <a:pt x="327958" y="127754"/>
                </a:cubicBezTo>
                <a:lnTo>
                  <a:pt x="339090" y="138886"/>
                </a:lnTo>
                <a:cubicBezTo>
                  <a:pt x="346531" y="146328"/>
                  <a:pt x="346531" y="158413"/>
                  <a:pt x="339090" y="165854"/>
                </a:cubicBezTo>
                <a:lnTo>
                  <a:pt x="270808" y="234196"/>
                </a:lnTo>
                <a:cubicBezTo>
                  <a:pt x="263366" y="241637"/>
                  <a:pt x="251281" y="241637"/>
                  <a:pt x="243840" y="234196"/>
                </a:cubicBezTo>
                <a:lnTo>
                  <a:pt x="232708" y="223064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54" name="Text 52"/>
          <p:cNvSpPr/>
          <p:nvPr/>
        </p:nvSpPr>
        <p:spPr>
          <a:xfrm>
            <a:off x="647700" y="6400800"/>
            <a:ext cx="4660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التعقيدات التنظيمية</a:t>
            </a:r>
            <a:endParaRPr lang="en-US" sz="1600" dirty="0"/>
          </a:p>
        </p:txBody>
      </p:sp>
      <p:sp>
        <p:nvSpPr>
          <p:cNvPr id="55" name="Text 53"/>
          <p:cNvSpPr/>
          <p:nvPr/>
        </p:nvSpPr>
        <p:spPr>
          <a:xfrm>
            <a:off x="711200" y="6858000"/>
            <a:ext cx="46355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الامتثال ل</a:t>
            </a: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المعايير واللوائح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المتعددة والمتغيرة. صعوبة مواكبة المتطلبات الجديدة.</a:t>
            </a:r>
            <a:endParaRPr lang="en-US" sz="1600" dirty="0"/>
          </a:p>
        </p:txBody>
      </p:sp>
      <p:sp>
        <p:nvSpPr>
          <p:cNvPr id="56" name="Shape 54"/>
          <p:cNvSpPr/>
          <p:nvPr/>
        </p:nvSpPr>
        <p:spPr>
          <a:xfrm>
            <a:off x="711200" y="7670800"/>
            <a:ext cx="4533900" cy="558800"/>
          </a:xfrm>
          <a:custGeom>
            <a:avLst/>
            <a:gdLst/>
            <a:ahLst/>
            <a:cxnLst/>
            <a:rect l="l" t="t" r="r" b="b"/>
            <a:pathLst>
              <a:path w="4533900" h="558800">
                <a:moveTo>
                  <a:pt x="101601" y="0"/>
                </a:moveTo>
                <a:lnTo>
                  <a:pt x="4432299" y="0"/>
                </a:lnTo>
                <a:cubicBezTo>
                  <a:pt x="4488412" y="0"/>
                  <a:pt x="4533900" y="45488"/>
                  <a:pt x="4533900" y="101601"/>
                </a:cubicBezTo>
                <a:lnTo>
                  <a:pt x="4533900" y="457199"/>
                </a:lnTo>
                <a:cubicBezTo>
                  <a:pt x="4533900" y="513312"/>
                  <a:pt x="4488412" y="558800"/>
                  <a:pt x="4432299" y="558800"/>
                </a:cubicBezTo>
                <a:lnTo>
                  <a:pt x="101601" y="558800"/>
                </a:lnTo>
                <a:cubicBezTo>
                  <a:pt x="45488" y="558800"/>
                  <a:pt x="0" y="513312"/>
                  <a:pt x="0" y="457199"/>
                </a:cubicBezTo>
                <a:lnTo>
                  <a:pt x="0" y="101601"/>
                </a:lnTo>
                <a:cubicBezTo>
                  <a:pt x="0" y="45526"/>
                  <a:pt x="45526" y="0"/>
                  <a:pt x="101601" y="0"/>
                </a:cubicBezTo>
                <a:close/>
              </a:path>
            </a:pathLst>
          </a:custGeom>
          <a:solidFill>
            <a:srgbClr val="D4A574">
              <a:alpha val="10196"/>
            </a:srgbClr>
          </a:solidFill>
          <a:ln/>
        </p:spPr>
      </p:sp>
      <p:sp>
        <p:nvSpPr>
          <p:cNvPr id="57" name="Shape 55"/>
          <p:cNvSpPr/>
          <p:nvPr/>
        </p:nvSpPr>
        <p:spPr>
          <a:xfrm>
            <a:off x="4922308" y="7874000"/>
            <a:ext cx="133350" cy="177800"/>
          </a:xfrm>
          <a:custGeom>
            <a:avLst/>
            <a:gdLst/>
            <a:ahLst/>
            <a:cxnLst/>
            <a:rect l="l" t="t" r="r" b="b"/>
            <a:pathLst>
              <a:path w="133350" h="177800">
                <a:moveTo>
                  <a:pt x="101714" y="133350"/>
                </a:moveTo>
                <a:cubicBezTo>
                  <a:pt x="104249" y="125606"/>
                  <a:pt x="109319" y="118591"/>
                  <a:pt x="115049" y="112549"/>
                </a:cubicBezTo>
                <a:cubicBezTo>
                  <a:pt x="126405" y="100603"/>
                  <a:pt x="133350" y="84455"/>
                  <a:pt x="133350" y="66675"/>
                </a:cubicBezTo>
                <a:cubicBezTo>
                  <a:pt x="133350" y="29865"/>
                  <a:pt x="103485" y="0"/>
                  <a:pt x="66675" y="0"/>
                </a:cubicBezTo>
                <a:cubicBezTo>
                  <a:pt x="29865" y="0"/>
                  <a:pt x="0" y="29865"/>
                  <a:pt x="0" y="66675"/>
                </a:cubicBezTo>
                <a:cubicBezTo>
                  <a:pt x="0" y="84455"/>
                  <a:pt x="6945" y="100603"/>
                  <a:pt x="18301" y="112549"/>
                </a:cubicBezTo>
                <a:cubicBezTo>
                  <a:pt x="24031" y="118591"/>
                  <a:pt x="29136" y="125606"/>
                  <a:pt x="31636" y="133350"/>
                </a:cubicBezTo>
                <a:lnTo>
                  <a:pt x="101679" y="133350"/>
                </a:lnTo>
                <a:close/>
                <a:moveTo>
                  <a:pt x="100013" y="150019"/>
                </a:moveTo>
                <a:lnTo>
                  <a:pt x="33337" y="150019"/>
                </a:lnTo>
                <a:lnTo>
                  <a:pt x="33337" y="155575"/>
                </a:lnTo>
                <a:cubicBezTo>
                  <a:pt x="33337" y="170924"/>
                  <a:pt x="45770" y="183356"/>
                  <a:pt x="61119" y="183356"/>
                </a:cubicBezTo>
                <a:lnTo>
                  <a:pt x="72231" y="183356"/>
                </a:lnTo>
                <a:cubicBezTo>
                  <a:pt x="87580" y="183356"/>
                  <a:pt x="100013" y="170924"/>
                  <a:pt x="100013" y="155575"/>
                </a:cubicBezTo>
                <a:lnTo>
                  <a:pt x="100013" y="150019"/>
                </a:lnTo>
                <a:close/>
                <a:moveTo>
                  <a:pt x="63897" y="38894"/>
                </a:moveTo>
                <a:cubicBezTo>
                  <a:pt x="50076" y="38894"/>
                  <a:pt x="38894" y="50076"/>
                  <a:pt x="38894" y="63897"/>
                </a:cubicBezTo>
                <a:cubicBezTo>
                  <a:pt x="38894" y="68516"/>
                  <a:pt x="35178" y="72231"/>
                  <a:pt x="30559" y="72231"/>
                </a:cubicBezTo>
                <a:cubicBezTo>
                  <a:pt x="25941" y="72231"/>
                  <a:pt x="22225" y="68516"/>
                  <a:pt x="22225" y="63897"/>
                </a:cubicBezTo>
                <a:cubicBezTo>
                  <a:pt x="22225" y="40873"/>
                  <a:pt x="40873" y="22225"/>
                  <a:pt x="63897" y="22225"/>
                </a:cubicBezTo>
                <a:cubicBezTo>
                  <a:pt x="68516" y="22225"/>
                  <a:pt x="72231" y="25941"/>
                  <a:pt x="72231" y="30559"/>
                </a:cubicBezTo>
                <a:cubicBezTo>
                  <a:pt x="72231" y="35178"/>
                  <a:pt x="68516" y="38894"/>
                  <a:pt x="63897" y="38894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58" name="Text 56"/>
          <p:cNvSpPr/>
          <p:nvPr/>
        </p:nvSpPr>
        <p:spPr>
          <a:xfrm>
            <a:off x="1092200" y="7823200"/>
            <a:ext cx="40894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الحل: التكيف المستمر والاستباقية</a:t>
            </a:r>
            <a:endParaRPr lang="en-US" sz="1600" dirty="0"/>
          </a:p>
        </p:txBody>
      </p:sp>
      <p:sp>
        <p:nvSpPr>
          <p:cNvPr id="59" name="Shape 57"/>
          <p:cNvSpPr/>
          <p:nvPr/>
        </p:nvSpPr>
        <p:spPr>
          <a:xfrm>
            <a:off x="508000" y="8636000"/>
            <a:ext cx="15240000" cy="787400"/>
          </a:xfrm>
          <a:custGeom>
            <a:avLst/>
            <a:gdLst/>
            <a:ahLst/>
            <a:cxnLst/>
            <a:rect l="l" t="t" r="r" b="b"/>
            <a:pathLst>
              <a:path w="15240000" h="787400">
                <a:moveTo>
                  <a:pt x="152401" y="0"/>
                </a:moveTo>
                <a:lnTo>
                  <a:pt x="15087599" y="0"/>
                </a:lnTo>
                <a:cubicBezTo>
                  <a:pt x="15171768" y="0"/>
                  <a:pt x="15240000" y="68232"/>
                  <a:pt x="15240000" y="152401"/>
                </a:cubicBezTo>
                <a:lnTo>
                  <a:pt x="15240000" y="634999"/>
                </a:lnTo>
                <a:cubicBezTo>
                  <a:pt x="15240000" y="719168"/>
                  <a:pt x="15171768" y="787400"/>
                  <a:pt x="15087599" y="787400"/>
                </a:cubicBezTo>
                <a:lnTo>
                  <a:pt x="152401" y="787400"/>
                </a:lnTo>
                <a:cubicBezTo>
                  <a:pt x="68232" y="787400"/>
                  <a:pt x="0" y="719168"/>
                  <a:pt x="0" y="634999"/>
                </a:cubicBezTo>
                <a:lnTo>
                  <a:pt x="0" y="152401"/>
                </a:lnTo>
                <a:cubicBezTo>
                  <a:pt x="0" y="68289"/>
                  <a:pt x="68289" y="0"/>
                  <a:pt x="152401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60" name="Shape 58"/>
          <p:cNvSpPr/>
          <p:nvPr/>
        </p:nvSpPr>
        <p:spPr>
          <a:xfrm>
            <a:off x="15119350" y="88392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381000"/>
                </a:moveTo>
                <a:cubicBezTo>
                  <a:pt x="295640" y="381000"/>
                  <a:pt x="381000" y="295640"/>
                  <a:pt x="381000" y="190500"/>
                </a:cubicBezTo>
                <a:cubicBezTo>
                  <a:pt x="381000" y="85360"/>
                  <a:pt x="295640" y="0"/>
                  <a:pt x="190500" y="0"/>
                </a:cubicBezTo>
                <a:cubicBezTo>
                  <a:pt x="85360" y="0"/>
                  <a:pt x="0" y="85360"/>
                  <a:pt x="0" y="190500"/>
                </a:cubicBezTo>
                <a:cubicBezTo>
                  <a:pt x="0" y="295640"/>
                  <a:pt x="85360" y="381000"/>
                  <a:pt x="190500" y="381000"/>
                </a:cubicBezTo>
                <a:close/>
                <a:moveTo>
                  <a:pt x="190500" y="101203"/>
                </a:moveTo>
                <a:cubicBezTo>
                  <a:pt x="200397" y="101203"/>
                  <a:pt x="208359" y="109165"/>
                  <a:pt x="208359" y="119063"/>
                </a:cubicBezTo>
                <a:lnTo>
                  <a:pt x="208359" y="202406"/>
                </a:lnTo>
                <a:cubicBezTo>
                  <a:pt x="208359" y="212303"/>
                  <a:pt x="200397" y="220266"/>
                  <a:pt x="190500" y="220266"/>
                </a:cubicBezTo>
                <a:cubicBezTo>
                  <a:pt x="180603" y="220266"/>
                  <a:pt x="172641" y="212303"/>
                  <a:pt x="172641" y="202406"/>
                </a:cubicBezTo>
                <a:lnTo>
                  <a:pt x="172641" y="119063"/>
                </a:lnTo>
                <a:cubicBezTo>
                  <a:pt x="172641" y="109165"/>
                  <a:pt x="180603" y="101203"/>
                  <a:pt x="190500" y="101203"/>
                </a:cubicBezTo>
                <a:close/>
                <a:moveTo>
                  <a:pt x="170631" y="261938"/>
                </a:moveTo>
                <a:cubicBezTo>
                  <a:pt x="170179" y="254563"/>
                  <a:pt x="173857" y="247546"/>
                  <a:pt x="180180" y="243722"/>
                </a:cubicBezTo>
                <a:cubicBezTo>
                  <a:pt x="186502" y="239898"/>
                  <a:pt x="194424" y="239898"/>
                  <a:pt x="200746" y="243722"/>
                </a:cubicBezTo>
                <a:cubicBezTo>
                  <a:pt x="207068" y="247546"/>
                  <a:pt x="210746" y="254563"/>
                  <a:pt x="210294" y="261937"/>
                </a:cubicBezTo>
                <a:cubicBezTo>
                  <a:pt x="210746" y="269312"/>
                  <a:pt x="207068" y="276329"/>
                  <a:pt x="200746" y="280153"/>
                </a:cubicBezTo>
                <a:cubicBezTo>
                  <a:pt x="194424" y="283977"/>
                  <a:pt x="186502" y="283977"/>
                  <a:pt x="180180" y="280153"/>
                </a:cubicBezTo>
                <a:cubicBezTo>
                  <a:pt x="173857" y="276329"/>
                  <a:pt x="170179" y="269312"/>
                  <a:pt x="170631" y="261938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61" name="Text 59"/>
          <p:cNvSpPr/>
          <p:nvPr/>
        </p:nvSpPr>
        <p:spPr>
          <a:xfrm>
            <a:off x="8950127" y="8851900"/>
            <a:ext cx="6032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ملاحظة:</a:t>
            </a:r>
            <a:r>
              <a:rPr lang="en-US" sz="1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هذه التحديات ليست عقبات دائمة، بل هي فرص للتحسن والنمو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8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4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80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 6: FUTURE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544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2C5F5D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آفاق المستقبل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14528800" y="16764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pic>
        <p:nvPicPr>
          <p:cNvPr id="5" name="Image 0" descr="https://kimi-img.moonshot.cn/pub/slides/26-02-20-20:55:12-d6c5jc600qr4hegjbtr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58000" y="1930400"/>
            <a:ext cx="8890000" cy="9753600"/>
          </a:xfrm>
          <a:prstGeom prst="roundRect">
            <a:avLst>
              <a:gd name="adj" fmla="val 0"/>
            </a:avLst>
          </a:prstGeom>
        </p:spPr>
      </p:pic>
      <p:sp>
        <p:nvSpPr>
          <p:cNvPr id="6" name="Shape 3"/>
          <p:cNvSpPr/>
          <p:nvPr/>
        </p:nvSpPr>
        <p:spPr>
          <a:xfrm>
            <a:off x="508000" y="1930400"/>
            <a:ext cx="6070600" cy="1828800"/>
          </a:xfrm>
          <a:custGeom>
            <a:avLst/>
            <a:gdLst/>
            <a:ahLst/>
            <a:cxnLst/>
            <a:rect l="l" t="t" r="r" b="b"/>
            <a:pathLst>
              <a:path w="6070600" h="1828800">
                <a:moveTo>
                  <a:pt x="152394" y="0"/>
                </a:moveTo>
                <a:lnTo>
                  <a:pt x="6019800" y="0"/>
                </a:lnTo>
                <a:cubicBezTo>
                  <a:pt x="6047837" y="0"/>
                  <a:pt x="6070600" y="22763"/>
                  <a:pt x="6070600" y="50800"/>
                </a:cubicBezTo>
                <a:lnTo>
                  <a:pt x="6070600" y="1778000"/>
                </a:lnTo>
                <a:cubicBezTo>
                  <a:pt x="6070600" y="1806037"/>
                  <a:pt x="6047837" y="1828800"/>
                  <a:pt x="6019800" y="1828800"/>
                </a:cubicBezTo>
                <a:lnTo>
                  <a:pt x="152394" y="1828800"/>
                </a:lnTo>
                <a:cubicBezTo>
                  <a:pt x="68229" y="1828800"/>
                  <a:pt x="0" y="1760571"/>
                  <a:pt x="0" y="1676406"/>
                </a:cubicBezTo>
                <a:lnTo>
                  <a:pt x="0" y="152394"/>
                </a:lnTo>
                <a:cubicBezTo>
                  <a:pt x="0" y="68285"/>
                  <a:pt x="68285" y="0"/>
                  <a:pt x="152394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7" name="Shape 4"/>
          <p:cNvSpPr/>
          <p:nvPr/>
        </p:nvSpPr>
        <p:spPr>
          <a:xfrm>
            <a:off x="6578600" y="1930400"/>
            <a:ext cx="50800" cy="1828800"/>
          </a:xfrm>
          <a:custGeom>
            <a:avLst/>
            <a:gdLst/>
            <a:ahLst/>
            <a:cxnLst/>
            <a:rect l="l" t="t" r="r" b="b"/>
            <a:pathLst>
              <a:path w="50800" h="18288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1778000"/>
                </a:lnTo>
                <a:cubicBezTo>
                  <a:pt x="50800" y="1806037"/>
                  <a:pt x="28037" y="1828800"/>
                  <a:pt x="0" y="1828800"/>
                </a:cubicBez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8" name="Shape 5"/>
          <p:cNvSpPr/>
          <p:nvPr/>
        </p:nvSpPr>
        <p:spPr>
          <a:xfrm>
            <a:off x="5740400" y="21336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9" name="Shape 6"/>
          <p:cNvSpPr/>
          <p:nvPr/>
        </p:nvSpPr>
        <p:spPr>
          <a:xfrm>
            <a:off x="5886450" y="2311400"/>
            <a:ext cx="317500" cy="254000"/>
          </a:xfrm>
          <a:custGeom>
            <a:avLst/>
            <a:gdLst/>
            <a:ahLst/>
            <a:cxnLst/>
            <a:rect l="l" t="t" r="r" b="b"/>
            <a:pathLst>
              <a:path w="317500" h="254000">
                <a:moveTo>
                  <a:pt x="174625" y="0"/>
                </a:moveTo>
                <a:cubicBezTo>
                  <a:pt x="174625" y="-8781"/>
                  <a:pt x="167531" y="-15875"/>
                  <a:pt x="158750" y="-15875"/>
                </a:cubicBezTo>
                <a:cubicBezTo>
                  <a:pt x="149969" y="-15875"/>
                  <a:pt x="142875" y="-8781"/>
                  <a:pt x="142875" y="0"/>
                </a:cubicBezTo>
                <a:lnTo>
                  <a:pt x="142875" y="31750"/>
                </a:lnTo>
                <a:lnTo>
                  <a:pt x="95250" y="31750"/>
                </a:lnTo>
                <a:cubicBezTo>
                  <a:pt x="68957" y="31750"/>
                  <a:pt x="47625" y="53082"/>
                  <a:pt x="47625" y="79375"/>
                </a:cubicBezTo>
                <a:lnTo>
                  <a:pt x="47625" y="190500"/>
                </a:lnTo>
                <a:cubicBezTo>
                  <a:pt x="47625" y="216793"/>
                  <a:pt x="68957" y="238125"/>
                  <a:pt x="95250" y="238125"/>
                </a:cubicBezTo>
                <a:lnTo>
                  <a:pt x="222250" y="238125"/>
                </a:lnTo>
                <a:cubicBezTo>
                  <a:pt x="248543" y="238125"/>
                  <a:pt x="269875" y="216793"/>
                  <a:pt x="269875" y="190500"/>
                </a:cubicBezTo>
                <a:lnTo>
                  <a:pt x="269875" y="79375"/>
                </a:lnTo>
                <a:cubicBezTo>
                  <a:pt x="269875" y="53082"/>
                  <a:pt x="248543" y="31750"/>
                  <a:pt x="222250" y="31750"/>
                </a:cubicBezTo>
                <a:lnTo>
                  <a:pt x="174625" y="31750"/>
                </a:lnTo>
                <a:lnTo>
                  <a:pt x="174625" y="0"/>
                </a:lnTo>
                <a:close/>
                <a:moveTo>
                  <a:pt x="79375" y="182563"/>
                </a:moveTo>
                <a:cubicBezTo>
                  <a:pt x="79375" y="175964"/>
                  <a:pt x="84683" y="170656"/>
                  <a:pt x="91281" y="170656"/>
                </a:cubicBezTo>
                <a:lnTo>
                  <a:pt x="107156" y="170656"/>
                </a:lnTo>
                <a:cubicBezTo>
                  <a:pt x="113754" y="170656"/>
                  <a:pt x="119063" y="175964"/>
                  <a:pt x="119063" y="182563"/>
                </a:cubicBezTo>
                <a:cubicBezTo>
                  <a:pt x="119063" y="189161"/>
                  <a:pt x="113754" y="194469"/>
                  <a:pt x="107156" y="194469"/>
                </a:cubicBezTo>
                <a:lnTo>
                  <a:pt x="91281" y="194469"/>
                </a:lnTo>
                <a:cubicBezTo>
                  <a:pt x="84683" y="194469"/>
                  <a:pt x="79375" y="189161"/>
                  <a:pt x="79375" y="182563"/>
                </a:cubicBezTo>
                <a:close/>
                <a:moveTo>
                  <a:pt x="138906" y="182563"/>
                </a:moveTo>
                <a:cubicBezTo>
                  <a:pt x="138906" y="175964"/>
                  <a:pt x="144214" y="170656"/>
                  <a:pt x="150813" y="170656"/>
                </a:cubicBezTo>
                <a:lnTo>
                  <a:pt x="166688" y="170656"/>
                </a:lnTo>
                <a:cubicBezTo>
                  <a:pt x="173286" y="170656"/>
                  <a:pt x="178594" y="175964"/>
                  <a:pt x="178594" y="182563"/>
                </a:cubicBezTo>
                <a:cubicBezTo>
                  <a:pt x="178594" y="189161"/>
                  <a:pt x="173286" y="194469"/>
                  <a:pt x="166688" y="194469"/>
                </a:cubicBezTo>
                <a:lnTo>
                  <a:pt x="150813" y="194469"/>
                </a:lnTo>
                <a:cubicBezTo>
                  <a:pt x="144214" y="194469"/>
                  <a:pt x="138906" y="189161"/>
                  <a:pt x="138906" y="182563"/>
                </a:cubicBezTo>
                <a:close/>
                <a:moveTo>
                  <a:pt x="198438" y="182563"/>
                </a:moveTo>
                <a:cubicBezTo>
                  <a:pt x="198438" y="175964"/>
                  <a:pt x="203746" y="170656"/>
                  <a:pt x="210344" y="170656"/>
                </a:cubicBezTo>
                <a:lnTo>
                  <a:pt x="226219" y="170656"/>
                </a:lnTo>
                <a:cubicBezTo>
                  <a:pt x="232817" y="170656"/>
                  <a:pt x="238125" y="175964"/>
                  <a:pt x="238125" y="182563"/>
                </a:cubicBezTo>
                <a:cubicBezTo>
                  <a:pt x="238125" y="189161"/>
                  <a:pt x="232817" y="194469"/>
                  <a:pt x="226219" y="194469"/>
                </a:cubicBezTo>
                <a:lnTo>
                  <a:pt x="210344" y="194469"/>
                </a:lnTo>
                <a:cubicBezTo>
                  <a:pt x="203746" y="194469"/>
                  <a:pt x="198438" y="189161"/>
                  <a:pt x="198438" y="182563"/>
                </a:cubicBezTo>
                <a:close/>
                <a:moveTo>
                  <a:pt x="111125" y="87313"/>
                </a:moveTo>
                <a:cubicBezTo>
                  <a:pt x="124267" y="87313"/>
                  <a:pt x="134938" y="97983"/>
                  <a:pt x="134938" y="111125"/>
                </a:cubicBezTo>
                <a:cubicBezTo>
                  <a:pt x="134938" y="124267"/>
                  <a:pt x="124267" y="134938"/>
                  <a:pt x="111125" y="134938"/>
                </a:cubicBezTo>
                <a:cubicBezTo>
                  <a:pt x="97983" y="134938"/>
                  <a:pt x="87313" y="124267"/>
                  <a:pt x="87313" y="111125"/>
                </a:cubicBezTo>
                <a:cubicBezTo>
                  <a:pt x="87313" y="97983"/>
                  <a:pt x="97983" y="87313"/>
                  <a:pt x="111125" y="87313"/>
                </a:cubicBezTo>
                <a:close/>
                <a:moveTo>
                  <a:pt x="182563" y="111125"/>
                </a:moveTo>
                <a:cubicBezTo>
                  <a:pt x="182563" y="97983"/>
                  <a:pt x="193233" y="87313"/>
                  <a:pt x="206375" y="87313"/>
                </a:cubicBezTo>
                <a:cubicBezTo>
                  <a:pt x="219517" y="87313"/>
                  <a:pt x="230188" y="97983"/>
                  <a:pt x="230188" y="111125"/>
                </a:cubicBezTo>
                <a:cubicBezTo>
                  <a:pt x="230188" y="124267"/>
                  <a:pt x="219517" y="134938"/>
                  <a:pt x="206375" y="134938"/>
                </a:cubicBezTo>
                <a:cubicBezTo>
                  <a:pt x="193233" y="134938"/>
                  <a:pt x="182563" y="124267"/>
                  <a:pt x="182563" y="111125"/>
                </a:cubicBezTo>
                <a:close/>
                <a:moveTo>
                  <a:pt x="31750" y="111125"/>
                </a:moveTo>
                <a:cubicBezTo>
                  <a:pt x="31750" y="102344"/>
                  <a:pt x="24656" y="95250"/>
                  <a:pt x="15875" y="95250"/>
                </a:cubicBezTo>
                <a:cubicBezTo>
                  <a:pt x="7094" y="95250"/>
                  <a:pt x="0" y="102344"/>
                  <a:pt x="0" y="111125"/>
                </a:cubicBezTo>
                <a:lnTo>
                  <a:pt x="0" y="158750"/>
                </a:lnTo>
                <a:cubicBezTo>
                  <a:pt x="0" y="167531"/>
                  <a:pt x="7094" y="174625"/>
                  <a:pt x="15875" y="174625"/>
                </a:cubicBezTo>
                <a:cubicBezTo>
                  <a:pt x="24656" y="174625"/>
                  <a:pt x="31750" y="167531"/>
                  <a:pt x="31750" y="158750"/>
                </a:cubicBezTo>
                <a:lnTo>
                  <a:pt x="31750" y="111125"/>
                </a:lnTo>
                <a:close/>
                <a:moveTo>
                  <a:pt x="301625" y="95250"/>
                </a:moveTo>
                <a:cubicBezTo>
                  <a:pt x="292844" y="95250"/>
                  <a:pt x="285750" y="102344"/>
                  <a:pt x="285750" y="111125"/>
                </a:cubicBezTo>
                <a:lnTo>
                  <a:pt x="285750" y="158750"/>
                </a:lnTo>
                <a:cubicBezTo>
                  <a:pt x="285750" y="167531"/>
                  <a:pt x="292844" y="174625"/>
                  <a:pt x="301625" y="174625"/>
                </a:cubicBezTo>
                <a:cubicBezTo>
                  <a:pt x="310406" y="174625"/>
                  <a:pt x="317500" y="167531"/>
                  <a:pt x="317500" y="158750"/>
                </a:cubicBezTo>
                <a:lnTo>
                  <a:pt x="317500" y="111125"/>
                </a:lnTo>
                <a:cubicBezTo>
                  <a:pt x="317500" y="102344"/>
                  <a:pt x="310406" y="95250"/>
                  <a:pt x="301625" y="9525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0" name="Text 7"/>
          <p:cNvSpPr/>
          <p:nvPr/>
        </p:nvSpPr>
        <p:spPr>
          <a:xfrm>
            <a:off x="3718322" y="2260600"/>
            <a:ext cx="1993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التكامل التكنولوجي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711200" y="2895600"/>
            <a:ext cx="57404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التكامل المتزايد مع </a:t>
            </a: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التكنولوجيا والذكاء الاصطناعي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في تحليل البيانات وتخصيص الرسائل.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508000" y="3911600"/>
            <a:ext cx="6070600" cy="1828800"/>
          </a:xfrm>
          <a:custGeom>
            <a:avLst/>
            <a:gdLst/>
            <a:ahLst/>
            <a:cxnLst/>
            <a:rect l="l" t="t" r="r" b="b"/>
            <a:pathLst>
              <a:path w="6070600" h="1828800">
                <a:moveTo>
                  <a:pt x="152394" y="0"/>
                </a:moveTo>
                <a:lnTo>
                  <a:pt x="6019800" y="0"/>
                </a:lnTo>
                <a:cubicBezTo>
                  <a:pt x="6047837" y="0"/>
                  <a:pt x="6070600" y="22763"/>
                  <a:pt x="6070600" y="50800"/>
                </a:cubicBezTo>
                <a:lnTo>
                  <a:pt x="6070600" y="1778000"/>
                </a:lnTo>
                <a:cubicBezTo>
                  <a:pt x="6070600" y="1806037"/>
                  <a:pt x="6047837" y="1828800"/>
                  <a:pt x="6019800" y="1828800"/>
                </a:cubicBezTo>
                <a:lnTo>
                  <a:pt x="152394" y="1828800"/>
                </a:lnTo>
                <a:cubicBezTo>
                  <a:pt x="68229" y="1828800"/>
                  <a:pt x="0" y="1760571"/>
                  <a:pt x="0" y="1676406"/>
                </a:cubicBezTo>
                <a:lnTo>
                  <a:pt x="0" y="152394"/>
                </a:lnTo>
                <a:cubicBezTo>
                  <a:pt x="0" y="68285"/>
                  <a:pt x="68285" y="0"/>
                  <a:pt x="152394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3" name="Shape 10"/>
          <p:cNvSpPr/>
          <p:nvPr/>
        </p:nvSpPr>
        <p:spPr>
          <a:xfrm>
            <a:off x="6578600" y="3911600"/>
            <a:ext cx="50800" cy="1828800"/>
          </a:xfrm>
          <a:custGeom>
            <a:avLst/>
            <a:gdLst/>
            <a:ahLst/>
            <a:cxnLst/>
            <a:rect l="l" t="t" r="r" b="b"/>
            <a:pathLst>
              <a:path w="50800" h="18288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1778000"/>
                </a:lnTo>
                <a:cubicBezTo>
                  <a:pt x="50800" y="1806037"/>
                  <a:pt x="28037" y="1828800"/>
                  <a:pt x="0" y="1828800"/>
                </a:cubicBez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14" name="Shape 11"/>
          <p:cNvSpPr/>
          <p:nvPr/>
        </p:nvSpPr>
        <p:spPr>
          <a:xfrm>
            <a:off x="5740400" y="41148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15" name="Shape 12"/>
          <p:cNvSpPr/>
          <p:nvPr/>
        </p:nvSpPr>
        <p:spPr>
          <a:xfrm>
            <a:off x="5918200" y="42926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233809" y="3324"/>
                </a:moveTo>
                <a:cubicBezTo>
                  <a:pt x="236984" y="298"/>
                  <a:pt x="241598" y="-794"/>
                  <a:pt x="245864" y="595"/>
                </a:cubicBezTo>
                <a:cubicBezTo>
                  <a:pt x="250726" y="2232"/>
                  <a:pt x="254000" y="6796"/>
                  <a:pt x="254000" y="11906"/>
                </a:cubicBezTo>
                <a:lnTo>
                  <a:pt x="254000" y="104626"/>
                </a:lnTo>
                <a:cubicBezTo>
                  <a:pt x="254000" y="169714"/>
                  <a:pt x="200372" y="222250"/>
                  <a:pt x="135533" y="222250"/>
                </a:cubicBezTo>
                <a:cubicBezTo>
                  <a:pt x="97334" y="222250"/>
                  <a:pt x="64393" y="197693"/>
                  <a:pt x="52437" y="163364"/>
                </a:cubicBezTo>
                <a:cubicBezTo>
                  <a:pt x="34875" y="178643"/>
                  <a:pt x="23812" y="201116"/>
                  <a:pt x="23812" y="226219"/>
                </a:cubicBezTo>
                <a:cubicBezTo>
                  <a:pt x="23812" y="232817"/>
                  <a:pt x="18504" y="238125"/>
                  <a:pt x="11906" y="238125"/>
                </a:cubicBezTo>
                <a:cubicBezTo>
                  <a:pt x="5308" y="238125"/>
                  <a:pt x="0" y="232817"/>
                  <a:pt x="0" y="226219"/>
                </a:cubicBezTo>
                <a:cubicBezTo>
                  <a:pt x="0" y="189061"/>
                  <a:pt x="18951" y="156319"/>
                  <a:pt x="47675" y="137071"/>
                </a:cubicBezTo>
                <a:cubicBezTo>
                  <a:pt x="65187" y="125363"/>
                  <a:pt x="86072" y="119063"/>
                  <a:pt x="107156" y="119063"/>
                </a:cubicBezTo>
                <a:lnTo>
                  <a:pt x="146844" y="119063"/>
                </a:lnTo>
                <a:cubicBezTo>
                  <a:pt x="153442" y="119063"/>
                  <a:pt x="158750" y="113754"/>
                  <a:pt x="158750" y="107156"/>
                </a:cubicBezTo>
                <a:cubicBezTo>
                  <a:pt x="158750" y="100558"/>
                  <a:pt x="153442" y="95250"/>
                  <a:pt x="146844" y="95250"/>
                </a:cubicBezTo>
                <a:lnTo>
                  <a:pt x="107156" y="95250"/>
                </a:lnTo>
                <a:cubicBezTo>
                  <a:pt x="87461" y="95250"/>
                  <a:pt x="68808" y="99616"/>
                  <a:pt x="52090" y="107404"/>
                </a:cubicBezTo>
                <a:cubicBezTo>
                  <a:pt x="63649" y="72678"/>
                  <a:pt x="96341" y="47625"/>
                  <a:pt x="134938" y="47625"/>
                </a:cubicBezTo>
                <a:cubicBezTo>
                  <a:pt x="167878" y="47625"/>
                  <a:pt x="192385" y="36661"/>
                  <a:pt x="208707" y="25797"/>
                </a:cubicBezTo>
                <a:cubicBezTo>
                  <a:pt x="218232" y="19447"/>
                  <a:pt x="226318" y="11857"/>
                  <a:pt x="233859" y="3324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6" name="Text 13"/>
          <p:cNvSpPr/>
          <p:nvPr/>
        </p:nvSpPr>
        <p:spPr>
          <a:xfrm>
            <a:off x="4294783" y="4241800"/>
            <a:ext cx="1422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التركيز البيئي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711200" y="4876800"/>
            <a:ext cx="57404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تركيز أكبر على </a:t>
            </a: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الاستدامة البيئية وتغير المناخ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كأولوية رئيسية في استراتيجيات الاتصال.</a:t>
            </a:r>
            <a:endParaRPr lang="en-US" sz="1600" dirty="0"/>
          </a:p>
        </p:txBody>
      </p:sp>
      <p:sp>
        <p:nvSpPr>
          <p:cNvPr id="18" name="Shape 15"/>
          <p:cNvSpPr/>
          <p:nvPr/>
        </p:nvSpPr>
        <p:spPr>
          <a:xfrm>
            <a:off x="508000" y="5892800"/>
            <a:ext cx="6070600" cy="1828800"/>
          </a:xfrm>
          <a:custGeom>
            <a:avLst/>
            <a:gdLst/>
            <a:ahLst/>
            <a:cxnLst/>
            <a:rect l="l" t="t" r="r" b="b"/>
            <a:pathLst>
              <a:path w="6070600" h="1828800">
                <a:moveTo>
                  <a:pt x="152394" y="0"/>
                </a:moveTo>
                <a:lnTo>
                  <a:pt x="6019800" y="0"/>
                </a:lnTo>
                <a:cubicBezTo>
                  <a:pt x="6047837" y="0"/>
                  <a:pt x="6070600" y="22763"/>
                  <a:pt x="6070600" y="50800"/>
                </a:cubicBezTo>
                <a:lnTo>
                  <a:pt x="6070600" y="1778000"/>
                </a:lnTo>
                <a:cubicBezTo>
                  <a:pt x="6070600" y="1806037"/>
                  <a:pt x="6047837" y="1828800"/>
                  <a:pt x="6019800" y="1828800"/>
                </a:cubicBezTo>
                <a:lnTo>
                  <a:pt x="152394" y="1828800"/>
                </a:lnTo>
                <a:cubicBezTo>
                  <a:pt x="68229" y="1828800"/>
                  <a:pt x="0" y="1760571"/>
                  <a:pt x="0" y="1676406"/>
                </a:cubicBezTo>
                <a:lnTo>
                  <a:pt x="0" y="152394"/>
                </a:lnTo>
                <a:cubicBezTo>
                  <a:pt x="0" y="68285"/>
                  <a:pt x="68285" y="0"/>
                  <a:pt x="152394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9" name="Shape 16"/>
          <p:cNvSpPr/>
          <p:nvPr/>
        </p:nvSpPr>
        <p:spPr>
          <a:xfrm>
            <a:off x="6578600" y="5892800"/>
            <a:ext cx="50800" cy="1828800"/>
          </a:xfrm>
          <a:custGeom>
            <a:avLst/>
            <a:gdLst/>
            <a:ahLst/>
            <a:cxnLst/>
            <a:rect l="l" t="t" r="r" b="b"/>
            <a:pathLst>
              <a:path w="50800" h="18288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1778000"/>
                </a:lnTo>
                <a:cubicBezTo>
                  <a:pt x="50800" y="1806037"/>
                  <a:pt x="28037" y="1828800"/>
                  <a:pt x="0" y="1828800"/>
                </a:cubicBez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20" name="Shape 17"/>
          <p:cNvSpPr/>
          <p:nvPr/>
        </p:nvSpPr>
        <p:spPr>
          <a:xfrm>
            <a:off x="5740400" y="60960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21" name="Shape 18"/>
          <p:cNvSpPr/>
          <p:nvPr/>
        </p:nvSpPr>
        <p:spPr>
          <a:xfrm>
            <a:off x="5918200" y="62738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7000" y="0"/>
                </a:moveTo>
                <a:cubicBezTo>
                  <a:pt x="129282" y="0"/>
                  <a:pt x="131564" y="496"/>
                  <a:pt x="133648" y="1439"/>
                </a:cubicBezTo>
                <a:lnTo>
                  <a:pt x="227112" y="41077"/>
                </a:lnTo>
                <a:cubicBezTo>
                  <a:pt x="238026" y="45690"/>
                  <a:pt x="246162" y="56455"/>
                  <a:pt x="246112" y="69453"/>
                </a:cubicBezTo>
                <a:cubicBezTo>
                  <a:pt x="245864" y="118666"/>
                  <a:pt x="225623" y="208707"/>
                  <a:pt x="140146" y="249634"/>
                </a:cubicBezTo>
                <a:cubicBezTo>
                  <a:pt x="131862" y="253603"/>
                  <a:pt x="122238" y="253603"/>
                  <a:pt x="113953" y="249634"/>
                </a:cubicBezTo>
                <a:cubicBezTo>
                  <a:pt x="28426" y="208707"/>
                  <a:pt x="8235" y="118666"/>
                  <a:pt x="7987" y="69453"/>
                </a:cubicBezTo>
                <a:cubicBezTo>
                  <a:pt x="7937" y="56455"/>
                  <a:pt x="16073" y="45690"/>
                  <a:pt x="26987" y="41077"/>
                </a:cubicBezTo>
                <a:lnTo>
                  <a:pt x="120402" y="1439"/>
                </a:lnTo>
                <a:cubicBezTo>
                  <a:pt x="122486" y="496"/>
                  <a:pt x="124718" y="0"/>
                  <a:pt x="127000" y="0"/>
                </a:cubicBezTo>
                <a:close/>
                <a:moveTo>
                  <a:pt x="127000" y="33139"/>
                </a:moveTo>
                <a:lnTo>
                  <a:pt x="127000" y="220712"/>
                </a:lnTo>
                <a:cubicBezTo>
                  <a:pt x="195461" y="187573"/>
                  <a:pt x="213866" y="114151"/>
                  <a:pt x="214313" y="70197"/>
                </a:cubicBezTo>
                <a:lnTo>
                  <a:pt x="127000" y="33189"/>
                </a:lnTo>
                <a:lnTo>
                  <a:pt x="127000" y="33189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2" name="Text 19"/>
          <p:cNvSpPr/>
          <p:nvPr/>
        </p:nvSpPr>
        <p:spPr>
          <a:xfrm>
            <a:off x="4045215" y="6223000"/>
            <a:ext cx="1663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الاتصال الوقائي</a:t>
            </a:r>
            <a:endParaRPr lang="en-US" sz="1600" dirty="0"/>
          </a:p>
        </p:txBody>
      </p:sp>
      <p:sp>
        <p:nvSpPr>
          <p:cNvPr id="23" name="Text 20"/>
          <p:cNvSpPr/>
          <p:nvPr/>
        </p:nvSpPr>
        <p:spPr>
          <a:xfrm>
            <a:off x="711200" y="6858000"/>
            <a:ext cx="57404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التحول نحو </a:t>
            </a: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الاتصال الوقائي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بدلاً من رد الفعل، مع التركيز على منع المشاكل قبل حدوثها.</a:t>
            </a:r>
            <a:endParaRPr lang="en-US" sz="1600" dirty="0"/>
          </a:p>
        </p:txBody>
      </p:sp>
      <p:sp>
        <p:nvSpPr>
          <p:cNvPr id="24" name="Shape 21"/>
          <p:cNvSpPr/>
          <p:nvPr/>
        </p:nvSpPr>
        <p:spPr>
          <a:xfrm>
            <a:off x="508000" y="7874000"/>
            <a:ext cx="6070600" cy="1828800"/>
          </a:xfrm>
          <a:custGeom>
            <a:avLst/>
            <a:gdLst/>
            <a:ahLst/>
            <a:cxnLst/>
            <a:rect l="l" t="t" r="r" b="b"/>
            <a:pathLst>
              <a:path w="6070600" h="1828800">
                <a:moveTo>
                  <a:pt x="152394" y="0"/>
                </a:moveTo>
                <a:lnTo>
                  <a:pt x="6019800" y="0"/>
                </a:lnTo>
                <a:cubicBezTo>
                  <a:pt x="6047837" y="0"/>
                  <a:pt x="6070600" y="22763"/>
                  <a:pt x="6070600" y="50800"/>
                </a:cubicBezTo>
                <a:lnTo>
                  <a:pt x="6070600" y="1778000"/>
                </a:lnTo>
                <a:cubicBezTo>
                  <a:pt x="6070600" y="1806037"/>
                  <a:pt x="6047837" y="1828800"/>
                  <a:pt x="6019800" y="1828800"/>
                </a:cubicBezTo>
                <a:lnTo>
                  <a:pt x="152394" y="1828800"/>
                </a:lnTo>
                <a:cubicBezTo>
                  <a:pt x="68229" y="1828800"/>
                  <a:pt x="0" y="1760571"/>
                  <a:pt x="0" y="1676406"/>
                </a:cubicBezTo>
                <a:lnTo>
                  <a:pt x="0" y="152394"/>
                </a:lnTo>
                <a:cubicBezTo>
                  <a:pt x="0" y="68285"/>
                  <a:pt x="68285" y="0"/>
                  <a:pt x="152394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5" name="Shape 22"/>
          <p:cNvSpPr/>
          <p:nvPr/>
        </p:nvSpPr>
        <p:spPr>
          <a:xfrm>
            <a:off x="6578600" y="7874000"/>
            <a:ext cx="50800" cy="1828800"/>
          </a:xfrm>
          <a:custGeom>
            <a:avLst/>
            <a:gdLst/>
            <a:ahLst/>
            <a:cxnLst/>
            <a:rect l="l" t="t" r="r" b="b"/>
            <a:pathLst>
              <a:path w="50800" h="18288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1778000"/>
                </a:lnTo>
                <a:cubicBezTo>
                  <a:pt x="50800" y="1806037"/>
                  <a:pt x="28037" y="1828800"/>
                  <a:pt x="0" y="1828800"/>
                </a:cubicBez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26" name="Shape 23"/>
          <p:cNvSpPr/>
          <p:nvPr/>
        </p:nvSpPr>
        <p:spPr>
          <a:xfrm>
            <a:off x="5740400" y="80772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27" name="Shape 24"/>
          <p:cNvSpPr/>
          <p:nvPr/>
        </p:nvSpPr>
        <p:spPr>
          <a:xfrm>
            <a:off x="5886450" y="8255000"/>
            <a:ext cx="317500" cy="254000"/>
          </a:xfrm>
          <a:custGeom>
            <a:avLst/>
            <a:gdLst/>
            <a:ahLst/>
            <a:cxnLst/>
            <a:rect l="l" t="t" r="r" b="b"/>
            <a:pathLst>
              <a:path w="317500" h="254000">
                <a:moveTo>
                  <a:pt x="158750" y="7938"/>
                </a:moveTo>
                <a:cubicBezTo>
                  <a:pt x="187225" y="7938"/>
                  <a:pt x="210344" y="31056"/>
                  <a:pt x="210344" y="59531"/>
                </a:cubicBezTo>
                <a:cubicBezTo>
                  <a:pt x="210344" y="88007"/>
                  <a:pt x="187225" y="111125"/>
                  <a:pt x="158750" y="111125"/>
                </a:cubicBezTo>
                <a:cubicBezTo>
                  <a:pt x="130275" y="111125"/>
                  <a:pt x="107156" y="88007"/>
                  <a:pt x="107156" y="59531"/>
                </a:cubicBezTo>
                <a:cubicBezTo>
                  <a:pt x="107156" y="31056"/>
                  <a:pt x="130275" y="7938"/>
                  <a:pt x="158750" y="7938"/>
                </a:cubicBezTo>
                <a:close/>
                <a:moveTo>
                  <a:pt x="47625" y="43656"/>
                </a:moveTo>
                <a:cubicBezTo>
                  <a:pt x="67339" y="43656"/>
                  <a:pt x="83344" y="59661"/>
                  <a:pt x="83344" y="79375"/>
                </a:cubicBezTo>
                <a:cubicBezTo>
                  <a:pt x="83344" y="99089"/>
                  <a:pt x="67339" y="115094"/>
                  <a:pt x="47625" y="115094"/>
                </a:cubicBezTo>
                <a:cubicBezTo>
                  <a:pt x="27911" y="115094"/>
                  <a:pt x="11906" y="99089"/>
                  <a:pt x="11906" y="79375"/>
                </a:cubicBezTo>
                <a:cubicBezTo>
                  <a:pt x="11906" y="59661"/>
                  <a:pt x="27911" y="43656"/>
                  <a:pt x="47625" y="43656"/>
                </a:cubicBezTo>
                <a:close/>
                <a:moveTo>
                  <a:pt x="0" y="206375"/>
                </a:moveTo>
                <a:cubicBezTo>
                  <a:pt x="0" y="171301"/>
                  <a:pt x="28426" y="142875"/>
                  <a:pt x="63500" y="142875"/>
                </a:cubicBezTo>
                <a:cubicBezTo>
                  <a:pt x="69850" y="142875"/>
                  <a:pt x="76002" y="143818"/>
                  <a:pt x="81806" y="145554"/>
                </a:cubicBezTo>
                <a:cubicBezTo>
                  <a:pt x="65484" y="163810"/>
                  <a:pt x="55563" y="187920"/>
                  <a:pt x="55563" y="214313"/>
                </a:cubicBezTo>
                <a:lnTo>
                  <a:pt x="55563" y="222250"/>
                </a:lnTo>
                <a:cubicBezTo>
                  <a:pt x="55563" y="227905"/>
                  <a:pt x="56753" y="233263"/>
                  <a:pt x="58886" y="238125"/>
                </a:cubicBezTo>
                <a:lnTo>
                  <a:pt x="15875" y="238125"/>
                </a:lnTo>
                <a:cubicBezTo>
                  <a:pt x="7094" y="238125"/>
                  <a:pt x="0" y="231031"/>
                  <a:pt x="0" y="222250"/>
                </a:cubicBezTo>
                <a:lnTo>
                  <a:pt x="0" y="206375"/>
                </a:lnTo>
                <a:close/>
                <a:moveTo>
                  <a:pt x="258614" y="238125"/>
                </a:moveTo>
                <a:cubicBezTo>
                  <a:pt x="260747" y="233263"/>
                  <a:pt x="261937" y="227905"/>
                  <a:pt x="261937" y="222250"/>
                </a:cubicBezTo>
                <a:lnTo>
                  <a:pt x="261937" y="214313"/>
                </a:lnTo>
                <a:cubicBezTo>
                  <a:pt x="261937" y="187920"/>
                  <a:pt x="252016" y="163810"/>
                  <a:pt x="235694" y="145554"/>
                </a:cubicBezTo>
                <a:cubicBezTo>
                  <a:pt x="241498" y="143818"/>
                  <a:pt x="247650" y="142875"/>
                  <a:pt x="254000" y="142875"/>
                </a:cubicBezTo>
                <a:cubicBezTo>
                  <a:pt x="289074" y="142875"/>
                  <a:pt x="317500" y="171301"/>
                  <a:pt x="317500" y="206375"/>
                </a:cubicBezTo>
                <a:lnTo>
                  <a:pt x="317500" y="222250"/>
                </a:lnTo>
                <a:cubicBezTo>
                  <a:pt x="317500" y="231031"/>
                  <a:pt x="310406" y="238125"/>
                  <a:pt x="301625" y="238125"/>
                </a:cubicBezTo>
                <a:lnTo>
                  <a:pt x="258614" y="238125"/>
                </a:lnTo>
                <a:close/>
                <a:moveTo>
                  <a:pt x="234156" y="79375"/>
                </a:moveTo>
                <a:cubicBezTo>
                  <a:pt x="234156" y="59661"/>
                  <a:pt x="250161" y="43656"/>
                  <a:pt x="269875" y="43656"/>
                </a:cubicBezTo>
                <a:cubicBezTo>
                  <a:pt x="289589" y="43656"/>
                  <a:pt x="305594" y="59661"/>
                  <a:pt x="305594" y="79375"/>
                </a:cubicBezTo>
                <a:cubicBezTo>
                  <a:pt x="305594" y="99089"/>
                  <a:pt x="289589" y="115094"/>
                  <a:pt x="269875" y="115094"/>
                </a:cubicBezTo>
                <a:cubicBezTo>
                  <a:pt x="250161" y="115094"/>
                  <a:pt x="234156" y="99089"/>
                  <a:pt x="234156" y="79375"/>
                </a:cubicBezTo>
                <a:close/>
                <a:moveTo>
                  <a:pt x="79375" y="214313"/>
                </a:moveTo>
                <a:cubicBezTo>
                  <a:pt x="79375" y="170458"/>
                  <a:pt x="114895" y="134938"/>
                  <a:pt x="158750" y="134938"/>
                </a:cubicBezTo>
                <a:cubicBezTo>
                  <a:pt x="202605" y="134938"/>
                  <a:pt x="238125" y="170458"/>
                  <a:pt x="238125" y="214313"/>
                </a:cubicBezTo>
                <a:lnTo>
                  <a:pt x="238125" y="222250"/>
                </a:lnTo>
                <a:cubicBezTo>
                  <a:pt x="238125" y="231031"/>
                  <a:pt x="231031" y="238125"/>
                  <a:pt x="222250" y="238125"/>
                </a:cubicBezTo>
                <a:lnTo>
                  <a:pt x="95250" y="238125"/>
                </a:lnTo>
                <a:cubicBezTo>
                  <a:pt x="86469" y="238125"/>
                  <a:pt x="79375" y="231031"/>
                  <a:pt x="79375" y="222250"/>
                </a:cubicBezTo>
                <a:lnTo>
                  <a:pt x="79375" y="214313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8" name="Text 25"/>
          <p:cNvSpPr/>
          <p:nvPr/>
        </p:nvSpPr>
        <p:spPr>
          <a:xfrm>
            <a:off x="3231158" y="8204200"/>
            <a:ext cx="2489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إشراك أصحاب المصلحة</a:t>
            </a:r>
            <a:endParaRPr lang="en-US" sz="1600" dirty="0"/>
          </a:p>
        </p:txBody>
      </p:sp>
      <p:sp>
        <p:nvSpPr>
          <p:cNvPr id="29" name="Text 26"/>
          <p:cNvSpPr/>
          <p:nvPr/>
        </p:nvSpPr>
        <p:spPr>
          <a:xfrm>
            <a:off x="711200" y="8839200"/>
            <a:ext cx="57404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تعزيز دور </a:t>
            </a: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أصحاب المصلحة في صناعة القرار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بشكل أكبر، مع الانتقال نحو نموذج التعاون الكامل.</a:t>
            </a:r>
            <a:endParaRPr lang="en-US" sz="1600" dirty="0"/>
          </a:p>
        </p:txBody>
      </p:sp>
      <p:sp>
        <p:nvSpPr>
          <p:cNvPr id="30" name="Shape 27"/>
          <p:cNvSpPr/>
          <p:nvPr/>
        </p:nvSpPr>
        <p:spPr>
          <a:xfrm>
            <a:off x="508000" y="9855200"/>
            <a:ext cx="6096000" cy="1828800"/>
          </a:xfrm>
          <a:custGeom>
            <a:avLst/>
            <a:gdLst/>
            <a:ahLst/>
            <a:cxnLst/>
            <a:rect l="l" t="t" r="r" b="b"/>
            <a:pathLst>
              <a:path w="6096000" h="1828800">
                <a:moveTo>
                  <a:pt x="152394" y="0"/>
                </a:moveTo>
                <a:lnTo>
                  <a:pt x="5943606" y="0"/>
                </a:lnTo>
                <a:cubicBezTo>
                  <a:pt x="6027771" y="0"/>
                  <a:pt x="6096000" y="68229"/>
                  <a:pt x="6096000" y="152394"/>
                </a:cubicBezTo>
                <a:lnTo>
                  <a:pt x="6096000" y="1676406"/>
                </a:lnTo>
                <a:cubicBezTo>
                  <a:pt x="6096000" y="1760571"/>
                  <a:pt x="6027771" y="1828800"/>
                  <a:pt x="5943606" y="1828800"/>
                </a:cubicBezTo>
                <a:lnTo>
                  <a:pt x="152394" y="1828800"/>
                </a:lnTo>
                <a:cubicBezTo>
                  <a:pt x="68229" y="1828800"/>
                  <a:pt x="0" y="1760571"/>
                  <a:pt x="0" y="1676406"/>
                </a:cubicBezTo>
                <a:lnTo>
                  <a:pt x="0" y="152394"/>
                </a:lnTo>
                <a:cubicBezTo>
                  <a:pt x="0" y="68285"/>
                  <a:pt x="68285" y="0"/>
                  <a:pt x="152394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31" name="Shape 28"/>
          <p:cNvSpPr/>
          <p:nvPr/>
        </p:nvSpPr>
        <p:spPr>
          <a:xfrm>
            <a:off x="5791200" y="100584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32" name="Shape 29"/>
          <p:cNvSpPr/>
          <p:nvPr/>
        </p:nvSpPr>
        <p:spPr>
          <a:xfrm>
            <a:off x="5969000" y="102362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74575" y="138906"/>
                </a:moveTo>
                <a:lnTo>
                  <a:pt x="79871" y="138906"/>
                </a:lnTo>
                <a:cubicBezTo>
                  <a:pt x="81310" y="170904"/>
                  <a:pt x="88404" y="200372"/>
                  <a:pt x="98475" y="221952"/>
                </a:cubicBezTo>
                <a:cubicBezTo>
                  <a:pt x="104130" y="234107"/>
                  <a:pt x="110232" y="242689"/>
                  <a:pt x="115888" y="247948"/>
                </a:cubicBezTo>
                <a:cubicBezTo>
                  <a:pt x="121444" y="253157"/>
                  <a:pt x="125264" y="254000"/>
                  <a:pt x="127248" y="254000"/>
                </a:cubicBezTo>
                <a:cubicBezTo>
                  <a:pt x="129232" y="254000"/>
                  <a:pt x="133052" y="253157"/>
                  <a:pt x="138609" y="247948"/>
                </a:cubicBezTo>
                <a:cubicBezTo>
                  <a:pt x="144264" y="242689"/>
                  <a:pt x="150366" y="234057"/>
                  <a:pt x="156021" y="221952"/>
                </a:cubicBezTo>
                <a:cubicBezTo>
                  <a:pt x="166092" y="200372"/>
                  <a:pt x="173186" y="170904"/>
                  <a:pt x="174625" y="138906"/>
                </a:cubicBezTo>
                <a:close/>
                <a:moveTo>
                  <a:pt x="79821" y="115094"/>
                </a:moveTo>
                <a:lnTo>
                  <a:pt x="174526" y="115094"/>
                </a:lnTo>
                <a:cubicBezTo>
                  <a:pt x="173137" y="83096"/>
                  <a:pt x="166043" y="53628"/>
                  <a:pt x="155972" y="32048"/>
                </a:cubicBezTo>
                <a:cubicBezTo>
                  <a:pt x="150316" y="19943"/>
                  <a:pt x="144214" y="11311"/>
                  <a:pt x="138559" y="6052"/>
                </a:cubicBezTo>
                <a:cubicBezTo>
                  <a:pt x="133003" y="843"/>
                  <a:pt x="129183" y="0"/>
                  <a:pt x="127198" y="0"/>
                </a:cubicBezTo>
                <a:cubicBezTo>
                  <a:pt x="125214" y="0"/>
                  <a:pt x="121394" y="843"/>
                  <a:pt x="115838" y="6052"/>
                </a:cubicBezTo>
                <a:cubicBezTo>
                  <a:pt x="110182" y="11311"/>
                  <a:pt x="104080" y="19943"/>
                  <a:pt x="98425" y="32048"/>
                </a:cubicBezTo>
                <a:cubicBezTo>
                  <a:pt x="88354" y="53628"/>
                  <a:pt x="81260" y="83096"/>
                  <a:pt x="79821" y="115094"/>
                </a:cubicBezTo>
                <a:close/>
                <a:moveTo>
                  <a:pt x="56009" y="115094"/>
                </a:moveTo>
                <a:cubicBezTo>
                  <a:pt x="57745" y="72628"/>
                  <a:pt x="68709" y="33189"/>
                  <a:pt x="84733" y="7293"/>
                </a:cubicBezTo>
                <a:cubicBezTo>
                  <a:pt x="39043" y="23465"/>
                  <a:pt x="5407" y="65088"/>
                  <a:pt x="744" y="115094"/>
                </a:cubicBezTo>
                <a:lnTo>
                  <a:pt x="56009" y="115094"/>
                </a:lnTo>
                <a:close/>
                <a:moveTo>
                  <a:pt x="744" y="138906"/>
                </a:moveTo>
                <a:cubicBezTo>
                  <a:pt x="5407" y="188913"/>
                  <a:pt x="39043" y="230535"/>
                  <a:pt x="84733" y="246707"/>
                </a:cubicBezTo>
                <a:cubicBezTo>
                  <a:pt x="68709" y="220811"/>
                  <a:pt x="57745" y="181372"/>
                  <a:pt x="56009" y="138906"/>
                </a:cubicBezTo>
                <a:lnTo>
                  <a:pt x="744" y="138906"/>
                </a:lnTo>
                <a:close/>
                <a:moveTo>
                  <a:pt x="198388" y="138906"/>
                </a:moveTo>
                <a:cubicBezTo>
                  <a:pt x="196652" y="181372"/>
                  <a:pt x="185688" y="220811"/>
                  <a:pt x="169664" y="246707"/>
                </a:cubicBezTo>
                <a:cubicBezTo>
                  <a:pt x="215354" y="230485"/>
                  <a:pt x="248989" y="188913"/>
                  <a:pt x="253653" y="138906"/>
                </a:cubicBezTo>
                <a:lnTo>
                  <a:pt x="198388" y="138906"/>
                </a:lnTo>
                <a:close/>
                <a:moveTo>
                  <a:pt x="253653" y="115094"/>
                </a:moveTo>
                <a:cubicBezTo>
                  <a:pt x="248989" y="65088"/>
                  <a:pt x="215354" y="23465"/>
                  <a:pt x="169664" y="7293"/>
                </a:cubicBezTo>
                <a:cubicBezTo>
                  <a:pt x="185688" y="33189"/>
                  <a:pt x="196652" y="72628"/>
                  <a:pt x="198388" y="115094"/>
                </a:cubicBezTo>
                <a:lnTo>
                  <a:pt x="253653" y="115094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3" name="Text 30"/>
          <p:cNvSpPr/>
          <p:nvPr/>
        </p:nvSpPr>
        <p:spPr>
          <a:xfrm>
            <a:off x="3844462" y="10185400"/>
            <a:ext cx="1917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D4A574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التكامل مع SDGs</a:t>
            </a:r>
            <a:endParaRPr lang="en-US" sz="1600" dirty="0"/>
          </a:p>
        </p:txBody>
      </p:sp>
      <p:sp>
        <p:nvSpPr>
          <p:cNvPr id="34" name="Text 31"/>
          <p:cNvSpPr/>
          <p:nvPr/>
        </p:nvSpPr>
        <p:spPr>
          <a:xfrm>
            <a:off x="711200" y="10820400"/>
            <a:ext cx="57912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ربط استراتيجيات الاتصال بـ </a:t>
            </a:r>
            <a:r>
              <a:rPr lang="en-US" sz="1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أهداف التنمية المستدامة</a:t>
            </a:r>
            <a:r>
              <a:rPr lang="en-US" sz="1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للأمم المتحدة كإطار عالمي موحد.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8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4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80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CONCLUSION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544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2C5F5D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الخاتمة والتوصيات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14528800" y="16764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5" name="Shape 3"/>
          <p:cNvSpPr/>
          <p:nvPr/>
        </p:nvSpPr>
        <p:spPr>
          <a:xfrm>
            <a:off x="5842000" y="1930400"/>
            <a:ext cx="9906000" cy="4406900"/>
          </a:xfrm>
          <a:custGeom>
            <a:avLst/>
            <a:gdLst/>
            <a:ahLst/>
            <a:cxnLst/>
            <a:rect l="l" t="t" r="r" b="b"/>
            <a:pathLst>
              <a:path w="9906000" h="4406900">
                <a:moveTo>
                  <a:pt x="152391" y="0"/>
                </a:moveTo>
                <a:lnTo>
                  <a:pt x="9753609" y="0"/>
                </a:lnTo>
                <a:cubicBezTo>
                  <a:pt x="9837772" y="0"/>
                  <a:pt x="9906000" y="68228"/>
                  <a:pt x="9906000" y="152391"/>
                </a:cubicBezTo>
                <a:lnTo>
                  <a:pt x="9906000" y="4254509"/>
                </a:lnTo>
                <a:cubicBezTo>
                  <a:pt x="9906000" y="4338672"/>
                  <a:pt x="9837772" y="4406900"/>
                  <a:pt x="9753609" y="4406900"/>
                </a:cubicBezTo>
                <a:lnTo>
                  <a:pt x="152391" y="4406900"/>
                </a:lnTo>
                <a:cubicBezTo>
                  <a:pt x="68228" y="4406900"/>
                  <a:pt x="0" y="4338672"/>
                  <a:pt x="0" y="4254509"/>
                </a:cubicBezTo>
                <a:lnTo>
                  <a:pt x="0" y="152391"/>
                </a:lnTo>
                <a:cubicBezTo>
                  <a:pt x="0" y="68284"/>
                  <a:pt x="68284" y="0"/>
                  <a:pt x="152391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6" name="Shape 4"/>
          <p:cNvSpPr/>
          <p:nvPr/>
        </p:nvSpPr>
        <p:spPr>
          <a:xfrm>
            <a:off x="14681200" y="21844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7" name="Shape 5"/>
          <p:cNvSpPr/>
          <p:nvPr/>
        </p:nvSpPr>
        <p:spPr>
          <a:xfrm>
            <a:off x="14947900" y="2400300"/>
            <a:ext cx="285750" cy="381000"/>
          </a:xfrm>
          <a:custGeom>
            <a:avLst/>
            <a:gdLst/>
            <a:ahLst/>
            <a:cxnLst/>
            <a:rect l="l" t="t" r="r" b="b"/>
            <a:pathLst>
              <a:path w="285750" h="381000">
                <a:moveTo>
                  <a:pt x="185961" y="49709"/>
                </a:moveTo>
                <a:cubicBezTo>
                  <a:pt x="193700" y="39067"/>
                  <a:pt x="191319" y="24185"/>
                  <a:pt x="180677" y="16446"/>
                </a:cubicBezTo>
                <a:cubicBezTo>
                  <a:pt x="170036" y="8706"/>
                  <a:pt x="155153" y="11088"/>
                  <a:pt x="147414" y="21729"/>
                </a:cubicBezTo>
                <a:lnTo>
                  <a:pt x="68535" y="130150"/>
                </a:lnTo>
                <a:lnTo>
                  <a:pt x="40630" y="102245"/>
                </a:lnTo>
                <a:cubicBezTo>
                  <a:pt x="31328" y="92943"/>
                  <a:pt x="16222" y="92943"/>
                  <a:pt x="6921" y="102245"/>
                </a:cubicBezTo>
                <a:cubicBezTo>
                  <a:pt x="-2381" y="111547"/>
                  <a:pt x="-2381" y="126653"/>
                  <a:pt x="6921" y="135954"/>
                </a:cubicBezTo>
                <a:lnTo>
                  <a:pt x="54546" y="183579"/>
                </a:lnTo>
                <a:cubicBezTo>
                  <a:pt x="59457" y="188491"/>
                  <a:pt x="66303" y="191021"/>
                  <a:pt x="73223" y="190500"/>
                </a:cubicBezTo>
                <a:cubicBezTo>
                  <a:pt x="80144" y="189979"/>
                  <a:pt x="86544" y="186407"/>
                  <a:pt x="90636" y="180752"/>
                </a:cubicBezTo>
                <a:lnTo>
                  <a:pt x="185886" y="49783"/>
                </a:lnTo>
                <a:close/>
                <a:moveTo>
                  <a:pt x="281211" y="150912"/>
                </a:moveTo>
                <a:cubicBezTo>
                  <a:pt x="288950" y="140271"/>
                  <a:pt x="286569" y="125388"/>
                  <a:pt x="275927" y="117649"/>
                </a:cubicBezTo>
                <a:cubicBezTo>
                  <a:pt x="265286" y="109910"/>
                  <a:pt x="250403" y="112291"/>
                  <a:pt x="242664" y="122932"/>
                </a:cubicBezTo>
                <a:lnTo>
                  <a:pt x="116160" y="296838"/>
                </a:lnTo>
                <a:lnTo>
                  <a:pt x="64443" y="245120"/>
                </a:lnTo>
                <a:cubicBezTo>
                  <a:pt x="55141" y="235818"/>
                  <a:pt x="40035" y="235818"/>
                  <a:pt x="30733" y="245120"/>
                </a:cubicBezTo>
                <a:cubicBezTo>
                  <a:pt x="21431" y="254422"/>
                  <a:pt x="21431" y="269528"/>
                  <a:pt x="30733" y="278829"/>
                </a:cubicBezTo>
                <a:lnTo>
                  <a:pt x="102171" y="350267"/>
                </a:lnTo>
                <a:cubicBezTo>
                  <a:pt x="107082" y="355178"/>
                  <a:pt x="113928" y="357708"/>
                  <a:pt x="120848" y="357188"/>
                </a:cubicBezTo>
                <a:cubicBezTo>
                  <a:pt x="127769" y="356667"/>
                  <a:pt x="134169" y="353095"/>
                  <a:pt x="138261" y="347439"/>
                </a:cubicBezTo>
                <a:lnTo>
                  <a:pt x="281136" y="150986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8" name="Text 6"/>
          <p:cNvSpPr/>
          <p:nvPr/>
        </p:nvSpPr>
        <p:spPr>
          <a:xfrm>
            <a:off x="13300340" y="236220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D4A574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الخلاصة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6096000" y="3200400"/>
            <a:ext cx="9512300" cy="7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يُعدّ </a:t>
            </a: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الاتصال الفعال</a:t>
            </a:r>
            <a:r>
              <a:rPr lang="en-US" sz="1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ركيزة أساسية لنجاح استراتيجيات الاستدامة والمسؤولية الاجتماعية. فهو ليس مجرد نقل معلومات، بل هو </a:t>
            </a:r>
            <a:r>
              <a:rPr lang="en-US" sz="1800" dirty="0">
                <a:solidFill>
                  <a:srgbClr val="FFFFFF"/>
                </a:solidFill>
                <a:highlight>
                  <a:srgbClr val="FFFFFF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بناء علاقات </a:t>
            </a:r>
            <a:r>
              <a:rPr lang="en-US" sz="1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قائمة على الثقة والشفافية.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6096000" y="4146550"/>
            <a:ext cx="9398000" cy="1930400"/>
          </a:xfrm>
          <a:custGeom>
            <a:avLst/>
            <a:gdLst/>
            <a:ahLst/>
            <a:cxnLst/>
            <a:rect l="l" t="t" r="r" b="b"/>
            <a:pathLst>
              <a:path w="9398000" h="1930400">
                <a:moveTo>
                  <a:pt x="101597" y="0"/>
                </a:moveTo>
                <a:lnTo>
                  <a:pt x="9296403" y="0"/>
                </a:lnTo>
                <a:cubicBezTo>
                  <a:pt x="9352513" y="0"/>
                  <a:pt x="9398000" y="45487"/>
                  <a:pt x="9398000" y="101597"/>
                </a:cubicBezTo>
                <a:lnTo>
                  <a:pt x="9398000" y="1828803"/>
                </a:lnTo>
                <a:cubicBezTo>
                  <a:pt x="9398000" y="1884913"/>
                  <a:pt x="9352513" y="1930400"/>
                  <a:pt x="9296403" y="1930400"/>
                </a:cubicBezTo>
                <a:lnTo>
                  <a:pt x="101597" y="1930400"/>
                </a:lnTo>
                <a:cubicBezTo>
                  <a:pt x="45487" y="1930400"/>
                  <a:pt x="0" y="1884913"/>
                  <a:pt x="0" y="18288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11" name="Shape 9"/>
          <p:cNvSpPr/>
          <p:nvPr/>
        </p:nvSpPr>
        <p:spPr>
          <a:xfrm>
            <a:off x="15049500" y="4409033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122833" y="-7501"/>
                </a:moveTo>
                <a:cubicBezTo>
                  <a:pt x="121206" y="-10676"/>
                  <a:pt x="117912" y="-12700"/>
                  <a:pt x="114340" y="-12700"/>
                </a:cubicBezTo>
                <a:cubicBezTo>
                  <a:pt x="110768" y="-12700"/>
                  <a:pt x="107474" y="-10676"/>
                  <a:pt x="105847" y="-7501"/>
                </a:cubicBezTo>
                <a:lnTo>
                  <a:pt x="76637" y="49728"/>
                </a:lnTo>
                <a:lnTo>
                  <a:pt x="13176" y="59809"/>
                </a:lnTo>
                <a:cubicBezTo>
                  <a:pt x="9644" y="60365"/>
                  <a:pt x="6707" y="62865"/>
                  <a:pt x="5596" y="66278"/>
                </a:cubicBezTo>
                <a:cubicBezTo>
                  <a:pt x="4485" y="69691"/>
                  <a:pt x="5398" y="73422"/>
                  <a:pt x="7898" y="75962"/>
                </a:cubicBezTo>
                <a:lnTo>
                  <a:pt x="53300" y="121404"/>
                </a:lnTo>
                <a:lnTo>
                  <a:pt x="43299" y="184864"/>
                </a:lnTo>
                <a:cubicBezTo>
                  <a:pt x="42743" y="188397"/>
                  <a:pt x="44212" y="191968"/>
                  <a:pt x="47109" y="194072"/>
                </a:cubicBezTo>
                <a:cubicBezTo>
                  <a:pt x="50006" y="196175"/>
                  <a:pt x="53816" y="196493"/>
                  <a:pt x="57031" y="194866"/>
                </a:cubicBezTo>
                <a:lnTo>
                  <a:pt x="114340" y="165735"/>
                </a:lnTo>
                <a:lnTo>
                  <a:pt x="171609" y="194866"/>
                </a:lnTo>
                <a:cubicBezTo>
                  <a:pt x="174784" y="196493"/>
                  <a:pt x="178633" y="196175"/>
                  <a:pt x="181531" y="194072"/>
                </a:cubicBezTo>
                <a:cubicBezTo>
                  <a:pt x="184428" y="191968"/>
                  <a:pt x="185896" y="188436"/>
                  <a:pt x="185341" y="184864"/>
                </a:cubicBezTo>
                <a:lnTo>
                  <a:pt x="175300" y="121404"/>
                </a:lnTo>
                <a:lnTo>
                  <a:pt x="220702" y="75962"/>
                </a:lnTo>
                <a:cubicBezTo>
                  <a:pt x="223242" y="73422"/>
                  <a:pt x="224115" y="69691"/>
                  <a:pt x="223004" y="66278"/>
                </a:cubicBezTo>
                <a:cubicBezTo>
                  <a:pt x="221893" y="62865"/>
                  <a:pt x="218996" y="60365"/>
                  <a:pt x="215424" y="59809"/>
                </a:cubicBezTo>
                <a:lnTo>
                  <a:pt x="152003" y="49728"/>
                </a:lnTo>
                <a:lnTo>
                  <a:pt x="122833" y="-7501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12" name="Text 10"/>
          <p:cNvSpPr/>
          <p:nvPr/>
        </p:nvSpPr>
        <p:spPr>
          <a:xfrm>
            <a:off x="6553200" y="4349750"/>
            <a:ext cx="8839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الشفافية والصدق هما الأساس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15049500" y="4815433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122833" y="-7501"/>
                </a:moveTo>
                <a:cubicBezTo>
                  <a:pt x="121206" y="-10676"/>
                  <a:pt x="117912" y="-12700"/>
                  <a:pt x="114340" y="-12700"/>
                </a:cubicBezTo>
                <a:cubicBezTo>
                  <a:pt x="110768" y="-12700"/>
                  <a:pt x="107474" y="-10676"/>
                  <a:pt x="105847" y="-7501"/>
                </a:cubicBezTo>
                <a:lnTo>
                  <a:pt x="76637" y="49728"/>
                </a:lnTo>
                <a:lnTo>
                  <a:pt x="13176" y="59809"/>
                </a:lnTo>
                <a:cubicBezTo>
                  <a:pt x="9644" y="60365"/>
                  <a:pt x="6707" y="62865"/>
                  <a:pt x="5596" y="66278"/>
                </a:cubicBezTo>
                <a:cubicBezTo>
                  <a:pt x="4485" y="69691"/>
                  <a:pt x="5398" y="73422"/>
                  <a:pt x="7898" y="75962"/>
                </a:cubicBezTo>
                <a:lnTo>
                  <a:pt x="53300" y="121404"/>
                </a:lnTo>
                <a:lnTo>
                  <a:pt x="43299" y="184864"/>
                </a:lnTo>
                <a:cubicBezTo>
                  <a:pt x="42743" y="188397"/>
                  <a:pt x="44212" y="191968"/>
                  <a:pt x="47109" y="194072"/>
                </a:cubicBezTo>
                <a:cubicBezTo>
                  <a:pt x="50006" y="196175"/>
                  <a:pt x="53816" y="196493"/>
                  <a:pt x="57031" y="194866"/>
                </a:cubicBezTo>
                <a:lnTo>
                  <a:pt x="114340" y="165735"/>
                </a:lnTo>
                <a:lnTo>
                  <a:pt x="171609" y="194866"/>
                </a:lnTo>
                <a:cubicBezTo>
                  <a:pt x="174784" y="196493"/>
                  <a:pt x="178633" y="196175"/>
                  <a:pt x="181531" y="194072"/>
                </a:cubicBezTo>
                <a:cubicBezTo>
                  <a:pt x="184428" y="191968"/>
                  <a:pt x="185896" y="188436"/>
                  <a:pt x="185341" y="184864"/>
                </a:cubicBezTo>
                <a:lnTo>
                  <a:pt x="175300" y="121404"/>
                </a:lnTo>
                <a:lnTo>
                  <a:pt x="220702" y="75962"/>
                </a:lnTo>
                <a:cubicBezTo>
                  <a:pt x="223242" y="73422"/>
                  <a:pt x="224115" y="69691"/>
                  <a:pt x="223004" y="66278"/>
                </a:cubicBezTo>
                <a:cubicBezTo>
                  <a:pt x="221893" y="62865"/>
                  <a:pt x="218996" y="60365"/>
                  <a:pt x="215424" y="59809"/>
                </a:cubicBezTo>
                <a:lnTo>
                  <a:pt x="152003" y="49728"/>
                </a:lnTo>
                <a:lnTo>
                  <a:pt x="122833" y="-7501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14" name="Text 12"/>
          <p:cNvSpPr/>
          <p:nvPr/>
        </p:nvSpPr>
        <p:spPr>
          <a:xfrm>
            <a:off x="6553200" y="4756150"/>
            <a:ext cx="8839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الحوار المتبادل يعزز العلاقات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15049500" y="5221833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122833" y="-7501"/>
                </a:moveTo>
                <a:cubicBezTo>
                  <a:pt x="121206" y="-10676"/>
                  <a:pt x="117912" y="-12700"/>
                  <a:pt x="114340" y="-12700"/>
                </a:cubicBezTo>
                <a:cubicBezTo>
                  <a:pt x="110768" y="-12700"/>
                  <a:pt x="107474" y="-10676"/>
                  <a:pt x="105847" y="-7501"/>
                </a:cubicBezTo>
                <a:lnTo>
                  <a:pt x="76637" y="49728"/>
                </a:lnTo>
                <a:lnTo>
                  <a:pt x="13176" y="59809"/>
                </a:lnTo>
                <a:cubicBezTo>
                  <a:pt x="9644" y="60365"/>
                  <a:pt x="6707" y="62865"/>
                  <a:pt x="5596" y="66278"/>
                </a:cubicBezTo>
                <a:cubicBezTo>
                  <a:pt x="4485" y="69691"/>
                  <a:pt x="5398" y="73422"/>
                  <a:pt x="7898" y="75962"/>
                </a:cubicBezTo>
                <a:lnTo>
                  <a:pt x="53300" y="121404"/>
                </a:lnTo>
                <a:lnTo>
                  <a:pt x="43299" y="184864"/>
                </a:lnTo>
                <a:cubicBezTo>
                  <a:pt x="42743" y="188397"/>
                  <a:pt x="44212" y="191968"/>
                  <a:pt x="47109" y="194072"/>
                </a:cubicBezTo>
                <a:cubicBezTo>
                  <a:pt x="50006" y="196175"/>
                  <a:pt x="53816" y="196493"/>
                  <a:pt x="57031" y="194866"/>
                </a:cubicBezTo>
                <a:lnTo>
                  <a:pt x="114340" y="165735"/>
                </a:lnTo>
                <a:lnTo>
                  <a:pt x="171609" y="194866"/>
                </a:lnTo>
                <a:cubicBezTo>
                  <a:pt x="174784" y="196493"/>
                  <a:pt x="178633" y="196175"/>
                  <a:pt x="181531" y="194072"/>
                </a:cubicBezTo>
                <a:cubicBezTo>
                  <a:pt x="184428" y="191968"/>
                  <a:pt x="185896" y="188436"/>
                  <a:pt x="185341" y="184864"/>
                </a:cubicBezTo>
                <a:lnTo>
                  <a:pt x="175300" y="121404"/>
                </a:lnTo>
                <a:lnTo>
                  <a:pt x="220702" y="75962"/>
                </a:lnTo>
                <a:cubicBezTo>
                  <a:pt x="223242" y="73422"/>
                  <a:pt x="224115" y="69691"/>
                  <a:pt x="223004" y="66278"/>
                </a:cubicBezTo>
                <a:cubicBezTo>
                  <a:pt x="221893" y="62865"/>
                  <a:pt x="218996" y="60365"/>
                  <a:pt x="215424" y="59809"/>
                </a:cubicBezTo>
                <a:lnTo>
                  <a:pt x="152003" y="49728"/>
                </a:lnTo>
                <a:lnTo>
                  <a:pt x="122833" y="-7501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16" name="Text 14"/>
          <p:cNvSpPr/>
          <p:nvPr/>
        </p:nvSpPr>
        <p:spPr>
          <a:xfrm>
            <a:off x="6553200" y="5162550"/>
            <a:ext cx="8839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التعاون يخلق قيمة مشتركة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15049500" y="5628233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122833" y="-7501"/>
                </a:moveTo>
                <a:cubicBezTo>
                  <a:pt x="121206" y="-10676"/>
                  <a:pt x="117912" y="-12700"/>
                  <a:pt x="114340" y="-12700"/>
                </a:cubicBezTo>
                <a:cubicBezTo>
                  <a:pt x="110768" y="-12700"/>
                  <a:pt x="107474" y="-10676"/>
                  <a:pt x="105847" y="-7501"/>
                </a:cubicBezTo>
                <a:lnTo>
                  <a:pt x="76637" y="49728"/>
                </a:lnTo>
                <a:lnTo>
                  <a:pt x="13176" y="59809"/>
                </a:lnTo>
                <a:cubicBezTo>
                  <a:pt x="9644" y="60365"/>
                  <a:pt x="6707" y="62865"/>
                  <a:pt x="5596" y="66278"/>
                </a:cubicBezTo>
                <a:cubicBezTo>
                  <a:pt x="4485" y="69691"/>
                  <a:pt x="5398" y="73422"/>
                  <a:pt x="7898" y="75962"/>
                </a:cubicBezTo>
                <a:lnTo>
                  <a:pt x="53300" y="121404"/>
                </a:lnTo>
                <a:lnTo>
                  <a:pt x="43299" y="184864"/>
                </a:lnTo>
                <a:cubicBezTo>
                  <a:pt x="42743" y="188397"/>
                  <a:pt x="44212" y="191968"/>
                  <a:pt x="47109" y="194072"/>
                </a:cubicBezTo>
                <a:cubicBezTo>
                  <a:pt x="50006" y="196175"/>
                  <a:pt x="53816" y="196493"/>
                  <a:pt x="57031" y="194866"/>
                </a:cubicBezTo>
                <a:lnTo>
                  <a:pt x="114340" y="165735"/>
                </a:lnTo>
                <a:lnTo>
                  <a:pt x="171609" y="194866"/>
                </a:lnTo>
                <a:cubicBezTo>
                  <a:pt x="174784" y="196493"/>
                  <a:pt x="178633" y="196175"/>
                  <a:pt x="181531" y="194072"/>
                </a:cubicBezTo>
                <a:cubicBezTo>
                  <a:pt x="184428" y="191968"/>
                  <a:pt x="185896" y="188436"/>
                  <a:pt x="185341" y="184864"/>
                </a:cubicBezTo>
                <a:lnTo>
                  <a:pt x="175300" y="121404"/>
                </a:lnTo>
                <a:lnTo>
                  <a:pt x="220702" y="75962"/>
                </a:lnTo>
                <a:cubicBezTo>
                  <a:pt x="223242" y="73422"/>
                  <a:pt x="224115" y="69691"/>
                  <a:pt x="223004" y="66278"/>
                </a:cubicBezTo>
                <a:cubicBezTo>
                  <a:pt x="221893" y="62865"/>
                  <a:pt x="218996" y="60365"/>
                  <a:pt x="215424" y="59809"/>
                </a:cubicBezTo>
                <a:lnTo>
                  <a:pt x="152003" y="49728"/>
                </a:lnTo>
                <a:lnTo>
                  <a:pt x="122833" y="-7501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18" name="Text 16"/>
          <p:cNvSpPr/>
          <p:nvPr/>
        </p:nvSpPr>
        <p:spPr>
          <a:xfrm>
            <a:off x="6553200" y="5568950"/>
            <a:ext cx="8839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القياس المستمر ضروري للتحسين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5842000" y="6534150"/>
            <a:ext cx="9880600" cy="3657600"/>
          </a:xfrm>
          <a:custGeom>
            <a:avLst/>
            <a:gdLst/>
            <a:ahLst/>
            <a:cxnLst/>
            <a:rect l="l" t="t" r="r" b="b"/>
            <a:pathLst>
              <a:path w="9880600" h="3657600">
                <a:moveTo>
                  <a:pt x="152412" y="0"/>
                </a:moveTo>
                <a:lnTo>
                  <a:pt x="9829800" y="0"/>
                </a:lnTo>
                <a:cubicBezTo>
                  <a:pt x="9857837" y="0"/>
                  <a:pt x="9880600" y="22763"/>
                  <a:pt x="9880600" y="50800"/>
                </a:cubicBezTo>
                <a:lnTo>
                  <a:pt x="9880600" y="3606800"/>
                </a:lnTo>
                <a:cubicBezTo>
                  <a:pt x="9880600" y="3634837"/>
                  <a:pt x="9857837" y="3657600"/>
                  <a:pt x="9829800" y="3657600"/>
                </a:cubicBezTo>
                <a:lnTo>
                  <a:pt x="152412" y="3657600"/>
                </a:lnTo>
                <a:cubicBezTo>
                  <a:pt x="68237" y="3657600"/>
                  <a:pt x="0" y="3589363"/>
                  <a:pt x="0" y="3505188"/>
                </a:cubicBezTo>
                <a:lnTo>
                  <a:pt x="0" y="152412"/>
                </a:lnTo>
                <a:cubicBezTo>
                  <a:pt x="0" y="68294"/>
                  <a:pt x="68294" y="0"/>
                  <a:pt x="152412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0" name="Shape 18"/>
          <p:cNvSpPr/>
          <p:nvPr/>
        </p:nvSpPr>
        <p:spPr>
          <a:xfrm>
            <a:off x="15722600" y="6534150"/>
            <a:ext cx="50800" cy="3657600"/>
          </a:xfrm>
          <a:custGeom>
            <a:avLst/>
            <a:gdLst/>
            <a:ahLst/>
            <a:cxnLst/>
            <a:rect l="l" t="t" r="r" b="b"/>
            <a:pathLst>
              <a:path w="50800" h="36576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3606800"/>
                </a:lnTo>
                <a:cubicBezTo>
                  <a:pt x="50800" y="3634837"/>
                  <a:pt x="28037" y="3657600"/>
                  <a:pt x="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21" name="Shape 19"/>
          <p:cNvSpPr/>
          <p:nvPr/>
        </p:nvSpPr>
        <p:spPr>
          <a:xfrm>
            <a:off x="14630400" y="678815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22" name="Shape 20"/>
          <p:cNvSpPr/>
          <p:nvPr/>
        </p:nvSpPr>
        <p:spPr>
          <a:xfrm>
            <a:off x="14897100" y="7004050"/>
            <a:ext cx="285750" cy="381000"/>
          </a:xfrm>
          <a:custGeom>
            <a:avLst/>
            <a:gdLst/>
            <a:ahLst/>
            <a:cxnLst/>
            <a:rect l="l" t="t" r="r" b="b"/>
            <a:pathLst>
              <a:path w="285750" h="381000">
                <a:moveTo>
                  <a:pt x="217959" y="285750"/>
                </a:moveTo>
                <a:cubicBezTo>
                  <a:pt x="223391" y="269156"/>
                  <a:pt x="234255" y="254124"/>
                  <a:pt x="246534" y="241176"/>
                </a:cubicBezTo>
                <a:cubicBezTo>
                  <a:pt x="270867" y="215578"/>
                  <a:pt x="285750" y="180975"/>
                  <a:pt x="285750" y="142875"/>
                </a:cubicBezTo>
                <a:cubicBezTo>
                  <a:pt x="285750" y="63996"/>
                  <a:pt x="221754" y="0"/>
                  <a:pt x="142875" y="0"/>
                </a:cubicBezTo>
                <a:cubicBezTo>
                  <a:pt x="63996" y="0"/>
                  <a:pt x="0" y="63996"/>
                  <a:pt x="0" y="142875"/>
                </a:cubicBezTo>
                <a:cubicBezTo>
                  <a:pt x="0" y="180975"/>
                  <a:pt x="14883" y="215578"/>
                  <a:pt x="39216" y="241176"/>
                </a:cubicBezTo>
                <a:cubicBezTo>
                  <a:pt x="51495" y="254124"/>
                  <a:pt x="62433" y="269156"/>
                  <a:pt x="67791" y="285750"/>
                </a:cubicBezTo>
                <a:lnTo>
                  <a:pt x="217884" y="285750"/>
                </a:lnTo>
                <a:close/>
                <a:moveTo>
                  <a:pt x="214313" y="321469"/>
                </a:moveTo>
                <a:lnTo>
                  <a:pt x="71438" y="321469"/>
                </a:lnTo>
                <a:lnTo>
                  <a:pt x="71438" y="333375"/>
                </a:lnTo>
                <a:cubicBezTo>
                  <a:pt x="71438" y="366266"/>
                  <a:pt x="98078" y="392906"/>
                  <a:pt x="130969" y="392906"/>
                </a:cubicBezTo>
                <a:lnTo>
                  <a:pt x="154781" y="392906"/>
                </a:lnTo>
                <a:cubicBezTo>
                  <a:pt x="187672" y="392906"/>
                  <a:pt x="214313" y="366266"/>
                  <a:pt x="214313" y="333375"/>
                </a:cubicBezTo>
                <a:lnTo>
                  <a:pt x="214313" y="321469"/>
                </a:lnTo>
                <a:close/>
                <a:moveTo>
                  <a:pt x="136922" y="83344"/>
                </a:moveTo>
                <a:cubicBezTo>
                  <a:pt x="107305" y="83344"/>
                  <a:pt x="83344" y="107305"/>
                  <a:pt x="83344" y="136922"/>
                </a:cubicBezTo>
                <a:cubicBezTo>
                  <a:pt x="83344" y="146819"/>
                  <a:pt x="75381" y="154781"/>
                  <a:pt x="65484" y="154781"/>
                </a:cubicBezTo>
                <a:cubicBezTo>
                  <a:pt x="55587" y="154781"/>
                  <a:pt x="47625" y="146819"/>
                  <a:pt x="47625" y="136922"/>
                </a:cubicBezTo>
                <a:cubicBezTo>
                  <a:pt x="47625" y="87585"/>
                  <a:pt x="87585" y="47625"/>
                  <a:pt x="136922" y="47625"/>
                </a:cubicBezTo>
                <a:cubicBezTo>
                  <a:pt x="146819" y="47625"/>
                  <a:pt x="154781" y="55587"/>
                  <a:pt x="154781" y="65484"/>
                </a:cubicBezTo>
                <a:cubicBezTo>
                  <a:pt x="154781" y="75381"/>
                  <a:pt x="146819" y="83344"/>
                  <a:pt x="136922" y="83344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3" name="Text 21"/>
          <p:cNvSpPr/>
          <p:nvPr/>
        </p:nvSpPr>
        <p:spPr>
          <a:xfrm>
            <a:off x="13055931" y="6965950"/>
            <a:ext cx="15621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التوصيات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10845800" y="7804150"/>
            <a:ext cx="4597400" cy="609600"/>
          </a:xfrm>
          <a:custGeom>
            <a:avLst/>
            <a:gdLst/>
            <a:ahLst/>
            <a:cxnLst/>
            <a:rect l="l" t="t" r="r" b="b"/>
            <a:pathLst>
              <a:path w="4597400" h="609600">
                <a:moveTo>
                  <a:pt x="101602" y="0"/>
                </a:moveTo>
                <a:lnTo>
                  <a:pt x="4495798" y="0"/>
                </a:lnTo>
                <a:cubicBezTo>
                  <a:pt x="4551911" y="0"/>
                  <a:pt x="4597400" y="45489"/>
                  <a:pt x="4597400" y="101602"/>
                </a:cubicBezTo>
                <a:lnTo>
                  <a:pt x="4597400" y="507998"/>
                </a:lnTo>
                <a:cubicBezTo>
                  <a:pt x="4597400" y="564111"/>
                  <a:pt x="4551911" y="609600"/>
                  <a:pt x="44957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A98C6A">
              <a:alpha val="10196"/>
            </a:srgbClr>
          </a:solidFill>
          <a:ln/>
        </p:spPr>
      </p:sp>
      <p:sp>
        <p:nvSpPr>
          <p:cNvPr id="25" name="Text 23"/>
          <p:cNvSpPr/>
          <p:nvPr/>
        </p:nvSpPr>
        <p:spPr>
          <a:xfrm>
            <a:off x="10998200" y="7956550"/>
            <a:ext cx="4394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1.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تبني نهج الشفافية والحوار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6096000" y="7804150"/>
            <a:ext cx="4597400" cy="609600"/>
          </a:xfrm>
          <a:custGeom>
            <a:avLst/>
            <a:gdLst/>
            <a:ahLst/>
            <a:cxnLst/>
            <a:rect l="l" t="t" r="r" b="b"/>
            <a:pathLst>
              <a:path w="4597400" h="609600">
                <a:moveTo>
                  <a:pt x="101602" y="0"/>
                </a:moveTo>
                <a:lnTo>
                  <a:pt x="4495798" y="0"/>
                </a:lnTo>
                <a:cubicBezTo>
                  <a:pt x="4551911" y="0"/>
                  <a:pt x="4597400" y="45489"/>
                  <a:pt x="4597400" y="101602"/>
                </a:cubicBezTo>
                <a:lnTo>
                  <a:pt x="4597400" y="507998"/>
                </a:lnTo>
                <a:cubicBezTo>
                  <a:pt x="4597400" y="564111"/>
                  <a:pt x="4551911" y="609600"/>
                  <a:pt x="44957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A98C6A">
              <a:alpha val="10196"/>
            </a:srgbClr>
          </a:solidFill>
          <a:ln/>
        </p:spPr>
      </p:sp>
      <p:sp>
        <p:nvSpPr>
          <p:cNvPr id="27" name="Text 25"/>
          <p:cNvSpPr/>
          <p:nvPr/>
        </p:nvSpPr>
        <p:spPr>
          <a:xfrm>
            <a:off x="6248400" y="7956550"/>
            <a:ext cx="4394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2.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استخدام قنوات متعددة متكاملة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10845800" y="8566150"/>
            <a:ext cx="4597400" cy="609600"/>
          </a:xfrm>
          <a:custGeom>
            <a:avLst/>
            <a:gdLst/>
            <a:ahLst/>
            <a:cxnLst/>
            <a:rect l="l" t="t" r="r" b="b"/>
            <a:pathLst>
              <a:path w="4597400" h="609600">
                <a:moveTo>
                  <a:pt x="101602" y="0"/>
                </a:moveTo>
                <a:lnTo>
                  <a:pt x="4495798" y="0"/>
                </a:lnTo>
                <a:cubicBezTo>
                  <a:pt x="4551911" y="0"/>
                  <a:pt x="4597400" y="45489"/>
                  <a:pt x="4597400" y="101602"/>
                </a:cubicBezTo>
                <a:lnTo>
                  <a:pt x="4597400" y="507998"/>
                </a:lnTo>
                <a:cubicBezTo>
                  <a:pt x="4597400" y="564111"/>
                  <a:pt x="4551911" y="609600"/>
                  <a:pt x="44957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A98C6A">
              <a:alpha val="10196"/>
            </a:srgbClr>
          </a:solidFill>
          <a:ln/>
        </p:spPr>
      </p:sp>
      <p:sp>
        <p:nvSpPr>
          <p:cNvPr id="29" name="Text 27"/>
          <p:cNvSpPr/>
          <p:nvPr/>
        </p:nvSpPr>
        <p:spPr>
          <a:xfrm>
            <a:off x="10998200" y="8718550"/>
            <a:ext cx="4394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3.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قياس الأداء باستمرار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6096000" y="8566150"/>
            <a:ext cx="4597400" cy="609600"/>
          </a:xfrm>
          <a:custGeom>
            <a:avLst/>
            <a:gdLst/>
            <a:ahLst/>
            <a:cxnLst/>
            <a:rect l="l" t="t" r="r" b="b"/>
            <a:pathLst>
              <a:path w="4597400" h="609600">
                <a:moveTo>
                  <a:pt x="101602" y="0"/>
                </a:moveTo>
                <a:lnTo>
                  <a:pt x="4495798" y="0"/>
                </a:lnTo>
                <a:cubicBezTo>
                  <a:pt x="4551911" y="0"/>
                  <a:pt x="4597400" y="45489"/>
                  <a:pt x="4597400" y="101602"/>
                </a:cubicBezTo>
                <a:lnTo>
                  <a:pt x="4597400" y="507998"/>
                </a:lnTo>
                <a:cubicBezTo>
                  <a:pt x="4597400" y="564111"/>
                  <a:pt x="4551911" y="609600"/>
                  <a:pt x="44957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A98C6A">
              <a:alpha val="10196"/>
            </a:srgbClr>
          </a:solidFill>
          <a:ln/>
        </p:spPr>
      </p:sp>
      <p:sp>
        <p:nvSpPr>
          <p:cNvPr id="31" name="Text 29"/>
          <p:cNvSpPr/>
          <p:nvPr/>
        </p:nvSpPr>
        <p:spPr>
          <a:xfrm>
            <a:off x="6248400" y="8718550"/>
            <a:ext cx="4394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4.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بناء شراكات حقيقية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10845800" y="9328150"/>
            <a:ext cx="4597400" cy="609600"/>
          </a:xfrm>
          <a:custGeom>
            <a:avLst/>
            <a:gdLst/>
            <a:ahLst/>
            <a:cxnLst/>
            <a:rect l="l" t="t" r="r" b="b"/>
            <a:pathLst>
              <a:path w="4597400" h="609600">
                <a:moveTo>
                  <a:pt x="101602" y="0"/>
                </a:moveTo>
                <a:lnTo>
                  <a:pt x="4495798" y="0"/>
                </a:lnTo>
                <a:cubicBezTo>
                  <a:pt x="4551911" y="0"/>
                  <a:pt x="4597400" y="45489"/>
                  <a:pt x="4597400" y="101602"/>
                </a:cubicBezTo>
                <a:lnTo>
                  <a:pt x="4597400" y="507998"/>
                </a:lnTo>
                <a:cubicBezTo>
                  <a:pt x="4597400" y="564111"/>
                  <a:pt x="4551911" y="609600"/>
                  <a:pt x="44957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A98C6A">
              <a:alpha val="10196"/>
            </a:srgbClr>
          </a:solidFill>
          <a:ln/>
        </p:spPr>
      </p:sp>
      <p:sp>
        <p:nvSpPr>
          <p:cNvPr id="33" name="Text 31"/>
          <p:cNvSpPr/>
          <p:nvPr/>
        </p:nvSpPr>
        <p:spPr>
          <a:xfrm>
            <a:off x="10998200" y="9480550"/>
            <a:ext cx="4394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5.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تجنب الغسل الأخضر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6096000" y="9328150"/>
            <a:ext cx="4597400" cy="609600"/>
          </a:xfrm>
          <a:custGeom>
            <a:avLst/>
            <a:gdLst/>
            <a:ahLst/>
            <a:cxnLst/>
            <a:rect l="l" t="t" r="r" b="b"/>
            <a:pathLst>
              <a:path w="4597400" h="609600">
                <a:moveTo>
                  <a:pt x="101602" y="0"/>
                </a:moveTo>
                <a:lnTo>
                  <a:pt x="4495798" y="0"/>
                </a:lnTo>
                <a:cubicBezTo>
                  <a:pt x="4551911" y="0"/>
                  <a:pt x="4597400" y="45489"/>
                  <a:pt x="4597400" y="101602"/>
                </a:cubicBezTo>
                <a:lnTo>
                  <a:pt x="4597400" y="507998"/>
                </a:lnTo>
                <a:cubicBezTo>
                  <a:pt x="4597400" y="564111"/>
                  <a:pt x="4551911" y="609600"/>
                  <a:pt x="44957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A98C6A">
              <a:alpha val="10196"/>
            </a:srgbClr>
          </a:solidFill>
          <a:ln/>
        </p:spPr>
      </p:sp>
      <p:sp>
        <p:nvSpPr>
          <p:cNvPr id="35" name="Text 33"/>
          <p:cNvSpPr/>
          <p:nvPr/>
        </p:nvSpPr>
        <p:spPr>
          <a:xfrm>
            <a:off x="6248400" y="9480550"/>
            <a:ext cx="4394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6.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الالتزام بالمعايير الدولية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508000" y="1955800"/>
            <a:ext cx="5080000" cy="3149600"/>
          </a:xfrm>
          <a:custGeom>
            <a:avLst/>
            <a:gdLst/>
            <a:ahLst/>
            <a:cxnLst/>
            <a:rect l="l" t="t" r="r" b="b"/>
            <a:pathLst>
              <a:path w="5080000" h="3149600">
                <a:moveTo>
                  <a:pt x="50800" y="0"/>
                </a:moveTo>
                <a:lnTo>
                  <a:pt x="5029200" y="0"/>
                </a:lnTo>
                <a:cubicBezTo>
                  <a:pt x="5057256" y="0"/>
                  <a:pt x="5080000" y="22744"/>
                  <a:pt x="5080000" y="50800"/>
                </a:cubicBezTo>
                <a:lnTo>
                  <a:pt x="5080000" y="2997191"/>
                </a:lnTo>
                <a:cubicBezTo>
                  <a:pt x="5080000" y="3081364"/>
                  <a:pt x="5011764" y="3149600"/>
                  <a:pt x="4927591" y="3149600"/>
                </a:cubicBezTo>
                <a:lnTo>
                  <a:pt x="152409" y="3149600"/>
                </a:lnTo>
                <a:cubicBezTo>
                  <a:pt x="68292" y="3149600"/>
                  <a:pt x="0" y="3081308"/>
                  <a:pt x="0" y="2997191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7" name="Shape 35"/>
          <p:cNvSpPr/>
          <p:nvPr/>
        </p:nvSpPr>
        <p:spPr>
          <a:xfrm>
            <a:off x="508000" y="1955800"/>
            <a:ext cx="5080000" cy="50800"/>
          </a:xfrm>
          <a:custGeom>
            <a:avLst/>
            <a:gdLst/>
            <a:ahLst/>
            <a:cxnLst/>
            <a:rect l="l" t="t" r="r" b="b"/>
            <a:pathLst>
              <a:path w="5080000" h="50800">
                <a:moveTo>
                  <a:pt x="50800" y="0"/>
                </a:moveTo>
                <a:lnTo>
                  <a:pt x="5029200" y="0"/>
                </a:lnTo>
                <a:cubicBezTo>
                  <a:pt x="5057237" y="0"/>
                  <a:pt x="5080000" y="22763"/>
                  <a:pt x="5080000" y="50800"/>
                </a:cubicBezTo>
                <a:lnTo>
                  <a:pt x="5080000" y="50800"/>
                </a:lnTo>
                <a:lnTo>
                  <a:pt x="0" y="50800"/>
                </a:ln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38" name="Shape 36"/>
          <p:cNvSpPr/>
          <p:nvPr/>
        </p:nvSpPr>
        <p:spPr>
          <a:xfrm>
            <a:off x="2781300" y="2235200"/>
            <a:ext cx="533400" cy="609600"/>
          </a:xfrm>
          <a:custGeom>
            <a:avLst/>
            <a:gdLst/>
            <a:ahLst/>
            <a:cxnLst/>
            <a:rect l="l" t="t" r="r" b="b"/>
            <a:pathLst>
              <a:path w="533400" h="609600">
                <a:moveTo>
                  <a:pt x="533400" y="352425"/>
                </a:moveTo>
                <a:cubicBezTo>
                  <a:pt x="533400" y="431363"/>
                  <a:pt x="469463" y="495300"/>
                  <a:pt x="390525" y="495300"/>
                </a:cubicBezTo>
                <a:lnTo>
                  <a:pt x="381000" y="495300"/>
                </a:lnTo>
                <a:cubicBezTo>
                  <a:pt x="359926" y="495300"/>
                  <a:pt x="342900" y="478274"/>
                  <a:pt x="342900" y="457200"/>
                </a:cubicBezTo>
                <a:cubicBezTo>
                  <a:pt x="342900" y="436126"/>
                  <a:pt x="359926" y="419100"/>
                  <a:pt x="381000" y="419100"/>
                </a:cubicBezTo>
                <a:lnTo>
                  <a:pt x="390525" y="419100"/>
                </a:lnTo>
                <a:cubicBezTo>
                  <a:pt x="427315" y="419100"/>
                  <a:pt x="457200" y="389215"/>
                  <a:pt x="457200" y="352425"/>
                </a:cubicBezTo>
                <a:lnTo>
                  <a:pt x="457200" y="342900"/>
                </a:lnTo>
                <a:lnTo>
                  <a:pt x="381000" y="342900"/>
                </a:lnTo>
                <a:cubicBezTo>
                  <a:pt x="338971" y="342900"/>
                  <a:pt x="304800" y="308729"/>
                  <a:pt x="304800" y="266700"/>
                </a:cubicBezTo>
                <a:lnTo>
                  <a:pt x="304800" y="190500"/>
                </a:lnTo>
                <a:cubicBezTo>
                  <a:pt x="304800" y="148471"/>
                  <a:pt x="338971" y="114300"/>
                  <a:pt x="381000" y="114300"/>
                </a:cubicBezTo>
                <a:lnTo>
                  <a:pt x="457200" y="114300"/>
                </a:lnTo>
                <a:cubicBezTo>
                  <a:pt x="499229" y="114300"/>
                  <a:pt x="533400" y="148471"/>
                  <a:pt x="533400" y="190500"/>
                </a:cubicBezTo>
                <a:lnTo>
                  <a:pt x="533400" y="352425"/>
                </a:lnTo>
                <a:close/>
                <a:moveTo>
                  <a:pt x="228600" y="352425"/>
                </a:moveTo>
                <a:cubicBezTo>
                  <a:pt x="228600" y="431363"/>
                  <a:pt x="164663" y="495300"/>
                  <a:pt x="85725" y="495300"/>
                </a:cubicBezTo>
                <a:lnTo>
                  <a:pt x="76200" y="495300"/>
                </a:lnTo>
                <a:cubicBezTo>
                  <a:pt x="55126" y="495300"/>
                  <a:pt x="38100" y="478274"/>
                  <a:pt x="38100" y="457200"/>
                </a:cubicBezTo>
                <a:cubicBezTo>
                  <a:pt x="38100" y="436126"/>
                  <a:pt x="55126" y="419100"/>
                  <a:pt x="76200" y="419100"/>
                </a:cubicBezTo>
                <a:lnTo>
                  <a:pt x="85725" y="419100"/>
                </a:lnTo>
                <a:cubicBezTo>
                  <a:pt x="122515" y="419100"/>
                  <a:pt x="152400" y="389215"/>
                  <a:pt x="152400" y="352425"/>
                </a:cubicBezTo>
                <a:lnTo>
                  <a:pt x="152400" y="342900"/>
                </a:lnTo>
                <a:lnTo>
                  <a:pt x="76200" y="342900"/>
                </a:lnTo>
                <a:cubicBezTo>
                  <a:pt x="34171" y="342900"/>
                  <a:pt x="0" y="308729"/>
                  <a:pt x="0" y="266700"/>
                </a:cubicBezTo>
                <a:lnTo>
                  <a:pt x="0" y="190500"/>
                </a:lnTo>
                <a:cubicBezTo>
                  <a:pt x="0" y="148471"/>
                  <a:pt x="34171" y="114300"/>
                  <a:pt x="76200" y="114300"/>
                </a:cubicBezTo>
                <a:lnTo>
                  <a:pt x="152400" y="114300"/>
                </a:lnTo>
                <a:cubicBezTo>
                  <a:pt x="194429" y="114300"/>
                  <a:pt x="228600" y="148471"/>
                  <a:pt x="228600" y="190500"/>
                </a:cubicBezTo>
                <a:lnTo>
                  <a:pt x="228600" y="352425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39" name="Text 37"/>
          <p:cNvSpPr/>
          <p:nvPr/>
        </p:nvSpPr>
        <p:spPr>
          <a:xfrm>
            <a:off x="685800" y="2997200"/>
            <a:ext cx="47244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اقتباس ختامي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698500" y="3606800"/>
            <a:ext cx="4699000" cy="1244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2000" dirty="0">
                <a:solidFill>
                  <a:srgbClr val="3D3D3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"الاتصال الفعال في مجال الاستدامة ليس خياراً، بل هو ضرورة استراتيجية لبناء مستقبل أكثر مسؤولية واستدامة"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508000" y="5302250"/>
            <a:ext cx="5080000" cy="4889500"/>
          </a:xfrm>
          <a:custGeom>
            <a:avLst/>
            <a:gdLst/>
            <a:ahLst/>
            <a:cxnLst/>
            <a:rect l="l" t="t" r="r" b="b"/>
            <a:pathLst>
              <a:path w="5080000" h="4889500">
                <a:moveTo>
                  <a:pt x="152406" y="0"/>
                </a:moveTo>
                <a:lnTo>
                  <a:pt x="4927594" y="0"/>
                </a:lnTo>
                <a:cubicBezTo>
                  <a:pt x="5011709" y="0"/>
                  <a:pt x="5080000" y="68291"/>
                  <a:pt x="5080000" y="152406"/>
                </a:cubicBezTo>
                <a:lnTo>
                  <a:pt x="5080000" y="4737094"/>
                </a:lnTo>
                <a:cubicBezTo>
                  <a:pt x="5080000" y="4821209"/>
                  <a:pt x="5011709" y="4889500"/>
                  <a:pt x="4927594" y="4889500"/>
                </a:cubicBezTo>
                <a:lnTo>
                  <a:pt x="152406" y="4889500"/>
                </a:lnTo>
                <a:cubicBezTo>
                  <a:pt x="68291" y="4889500"/>
                  <a:pt x="0" y="4821209"/>
                  <a:pt x="0" y="4737094"/>
                </a:cubicBezTo>
                <a:lnTo>
                  <a:pt x="0" y="152406"/>
                </a:lnTo>
                <a:cubicBezTo>
                  <a:pt x="0" y="68291"/>
                  <a:pt x="68291" y="0"/>
                  <a:pt x="152406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42" name="Text 40"/>
          <p:cNvSpPr/>
          <p:nvPr/>
        </p:nvSpPr>
        <p:spPr>
          <a:xfrm>
            <a:off x="685800" y="6502400"/>
            <a:ext cx="47244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D4A574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النتائج المتوقعة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5080000" y="7162800"/>
            <a:ext cx="190500" cy="254000"/>
          </a:xfrm>
          <a:custGeom>
            <a:avLst/>
            <a:gdLst/>
            <a:ahLst/>
            <a:cxnLst/>
            <a:rect l="l" t="t" r="r" b="b"/>
            <a:pathLst>
              <a:path w="190500" h="254000">
                <a:moveTo>
                  <a:pt x="106462" y="8632"/>
                </a:moveTo>
                <a:cubicBezTo>
                  <a:pt x="100261" y="2431"/>
                  <a:pt x="90190" y="2431"/>
                  <a:pt x="83989" y="8632"/>
                </a:cubicBezTo>
                <a:lnTo>
                  <a:pt x="4614" y="88007"/>
                </a:lnTo>
                <a:cubicBezTo>
                  <a:pt x="-1587" y="94208"/>
                  <a:pt x="-1587" y="104279"/>
                  <a:pt x="4614" y="110480"/>
                </a:cubicBezTo>
                <a:cubicBezTo>
                  <a:pt x="10815" y="116681"/>
                  <a:pt x="20886" y="116681"/>
                  <a:pt x="27087" y="110480"/>
                </a:cubicBezTo>
                <a:lnTo>
                  <a:pt x="79375" y="58192"/>
                </a:lnTo>
                <a:lnTo>
                  <a:pt x="79375" y="242094"/>
                </a:lnTo>
                <a:cubicBezTo>
                  <a:pt x="79375" y="250875"/>
                  <a:pt x="86469" y="257969"/>
                  <a:pt x="95250" y="257969"/>
                </a:cubicBezTo>
                <a:cubicBezTo>
                  <a:pt x="104031" y="257969"/>
                  <a:pt x="111125" y="250875"/>
                  <a:pt x="111125" y="242094"/>
                </a:cubicBezTo>
                <a:lnTo>
                  <a:pt x="111125" y="58192"/>
                </a:lnTo>
                <a:lnTo>
                  <a:pt x="163413" y="110480"/>
                </a:lnTo>
                <a:cubicBezTo>
                  <a:pt x="169614" y="116681"/>
                  <a:pt x="179685" y="116681"/>
                  <a:pt x="185886" y="110480"/>
                </a:cubicBezTo>
                <a:cubicBezTo>
                  <a:pt x="192087" y="104279"/>
                  <a:pt x="192087" y="94208"/>
                  <a:pt x="185886" y="88007"/>
                </a:cubicBezTo>
                <a:lnTo>
                  <a:pt x="106511" y="8632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44" name="Text 42"/>
          <p:cNvSpPr/>
          <p:nvPr/>
        </p:nvSpPr>
        <p:spPr>
          <a:xfrm>
            <a:off x="2989990" y="7112000"/>
            <a:ext cx="1993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تحسين سمعة المؤسسة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5080000" y="7670800"/>
            <a:ext cx="190500" cy="254000"/>
          </a:xfrm>
          <a:custGeom>
            <a:avLst/>
            <a:gdLst/>
            <a:ahLst/>
            <a:cxnLst/>
            <a:rect l="l" t="t" r="r" b="b"/>
            <a:pathLst>
              <a:path w="190500" h="254000">
                <a:moveTo>
                  <a:pt x="106462" y="8632"/>
                </a:moveTo>
                <a:cubicBezTo>
                  <a:pt x="100261" y="2431"/>
                  <a:pt x="90190" y="2431"/>
                  <a:pt x="83989" y="8632"/>
                </a:cubicBezTo>
                <a:lnTo>
                  <a:pt x="4614" y="88007"/>
                </a:lnTo>
                <a:cubicBezTo>
                  <a:pt x="-1587" y="94208"/>
                  <a:pt x="-1587" y="104279"/>
                  <a:pt x="4614" y="110480"/>
                </a:cubicBezTo>
                <a:cubicBezTo>
                  <a:pt x="10815" y="116681"/>
                  <a:pt x="20886" y="116681"/>
                  <a:pt x="27087" y="110480"/>
                </a:cubicBezTo>
                <a:lnTo>
                  <a:pt x="79375" y="58192"/>
                </a:lnTo>
                <a:lnTo>
                  <a:pt x="79375" y="242094"/>
                </a:lnTo>
                <a:cubicBezTo>
                  <a:pt x="79375" y="250875"/>
                  <a:pt x="86469" y="257969"/>
                  <a:pt x="95250" y="257969"/>
                </a:cubicBezTo>
                <a:cubicBezTo>
                  <a:pt x="104031" y="257969"/>
                  <a:pt x="111125" y="250875"/>
                  <a:pt x="111125" y="242094"/>
                </a:cubicBezTo>
                <a:lnTo>
                  <a:pt x="111125" y="58192"/>
                </a:lnTo>
                <a:lnTo>
                  <a:pt x="163413" y="110480"/>
                </a:lnTo>
                <a:cubicBezTo>
                  <a:pt x="169614" y="116681"/>
                  <a:pt x="179685" y="116681"/>
                  <a:pt x="185886" y="110480"/>
                </a:cubicBezTo>
                <a:cubicBezTo>
                  <a:pt x="192087" y="104279"/>
                  <a:pt x="192087" y="94208"/>
                  <a:pt x="185886" y="88007"/>
                </a:cubicBezTo>
                <a:lnTo>
                  <a:pt x="106511" y="8632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46" name="Text 44"/>
          <p:cNvSpPr/>
          <p:nvPr/>
        </p:nvSpPr>
        <p:spPr>
          <a:xfrm>
            <a:off x="2671630" y="7620000"/>
            <a:ext cx="2311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زيادة ثقة أصحاب المصلحة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5080000" y="8178800"/>
            <a:ext cx="190500" cy="254000"/>
          </a:xfrm>
          <a:custGeom>
            <a:avLst/>
            <a:gdLst/>
            <a:ahLst/>
            <a:cxnLst/>
            <a:rect l="l" t="t" r="r" b="b"/>
            <a:pathLst>
              <a:path w="190500" h="254000">
                <a:moveTo>
                  <a:pt x="106462" y="8632"/>
                </a:moveTo>
                <a:cubicBezTo>
                  <a:pt x="100261" y="2431"/>
                  <a:pt x="90190" y="2431"/>
                  <a:pt x="83989" y="8632"/>
                </a:cubicBezTo>
                <a:lnTo>
                  <a:pt x="4614" y="88007"/>
                </a:lnTo>
                <a:cubicBezTo>
                  <a:pt x="-1587" y="94208"/>
                  <a:pt x="-1587" y="104279"/>
                  <a:pt x="4614" y="110480"/>
                </a:cubicBezTo>
                <a:cubicBezTo>
                  <a:pt x="10815" y="116681"/>
                  <a:pt x="20886" y="116681"/>
                  <a:pt x="27087" y="110480"/>
                </a:cubicBezTo>
                <a:lnTo>
                  <a:pt x="79375" y="58192"/>
                </a:lnTo>
                <a:lnTo>
                  <a:pt x="79375" y="242094"/>
                </a:lnTo>
                <a:cubicBezTo>
                  <a:pt x="79375" y="250875"/>
                  <a:pt x="86469" y="257969"/>
                  <a:pt x="95250" y="257969"/>
                </a:cubicBezTo>
                <a:cubicBezTo>
                  <a:pt x="104031" y="257969"/>
                  <a:pt x="111125" y="250875"/>
                  <a:pt x="111125" y="242094"/>
                </a:cubicBezTo>
                <a:lnTo>
                  <a:pt x="111125" y="58192"/>
                </a:lnTo>
                <a:lnTo>
                  <a:pt x="163413" y="110480"/>
                </a:lnTo>
                <a:cubicBezTo>
                  <a:pt x="169614" y="116681"/>
                  <a:pt x="179685" y="116681"/>
                  <a:pt x="185886" y="110480"/>
                </a:cubicBezTo>
                <a:cubicBezTo>
                  <a:pt x="192087" y="104279"/>
                  <a:pt x="192087" y="94208"/>
                  <a:pt x="185886" y="88007"/>
                </a:cubicBezTo>
                <a:lnTo>
                  <a:pt x="106511" y="8632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48" name="Text 46"/>
          <p:cNvSpPr/>
          <p:nvPr/>
        </p:nvSpPr>
        <p:spPr>
          <a:xfrm>
            <a:off x="3212439" y="8128000"/>
            <a:ext cx="1765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تعزيز الولاء والانتماء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5080000" y="8686800"/>
            <a:ext cx="190500" cy="254000"/>
          </a:xfrm>
          <a:custGeom>
            <a:avLst/>
            <a:gdLst/>
            <a:ahLst/>
            <a:cxnLst/>
            <a:rect l="l" t="t" r="r" b="b"/>
            <a:pathLst>
              <a:path w="190500" h="254000">
                <a:moveTo>
                  <a:pt x="106462" y="8632"/>
                </a:moveTo>
                <a:cubicBezTo>
                  <a:pt x="100261" y="2431"/>
                  <a:pt x="90190" y="2431"/>
                  <a:pt x="83989" y="8632"/>
                </a:cubicBezTo>
                <a:lnTo>
                  <a:pt x="4614" y="88007"/>
                </a:lnTo>
                <a:cubicBezTo>
                  <a:pt x="-1587" y="94208"/>
                  <a:pt x="-1587" y="104279"/>
                  <a:pt x="4614" y="110480"/>
                </a:cubicBezTo>
                <a:cubicBezTo>
                  <a:pt x="10815" y="116681"/>
                  <a:pt x="20886" y="116681"/>
                  <a:pt x="27087" y="110480"/>
                </a:cubicBezTo>
                <a:lnTo>
                  <a:pt x="79375" y="58192"/>
                </a:lnTo>
                <a:lnTo>
                  <a:pt x="79375" y="242094"/>
                </a:lnTo>
                <a:cubicBezTo>
                  <a:pt x="79375" y="250875"/>
                  <a:pt x="86469" y="257969"/>
                  <a:pt x="95250" y="257969"/>
                </a:cubicBezTo>
                <a:cubicBezTo>
                  <a:pt x="104031" y="257969"/>
                  <a:pt x="111125" y="250875"/>
                  <a:pt x="111125" y="242094"/>
                </a:cubicBezTo>
                <a:lnTo>
                  <a:pt x="111125" y="58192"/>
                </a:lnTo>
                <a:lnTo>
                  <a:pt x="163413" y="110480"/>
                </a:lnTo>
                <a:cubicBezTo>
                  <a:pt x="169614" y="116681"/>
                  <a:pt x="179685" y="116681"/>
                  <a:pt x="185886" y="110480"/>
                </a:cubicBezTo>
                <a:cubicBezTo>
                  <a:pt x="192087" y="104279"/>
                  <a:pt x="192087" y="94208"/>
                  <a:pt x="185886" y="88007"/>
                </a:cubicBezTo>
                <a:lnTo>
                  <a:pt x="106511" y="8632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50" name="Text 48"/>
          <p:cNvSpPr/>
          <p:nvPr/>
        </p:nvSpPr>
        <p:spPr>
          <a:xfrm>
            <a:off x="3267009" y="8636000"/>
            <a:ext cx="1714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تحسين الأداء المالي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2C5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0" y="0"/>
                </a:moveTo>
                <a:lnTo>
                  <a:pt x="16256000" y="0"/>
                </a:lnTo>
                <a:lnTo>
                  <a:pt x="16256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C5F5D"/>
              </a:gs>
              <a:gs pos="50000">
                <a:srgbClr val="2C5F5D">
                  <a:alpha val="95000"/>
                </a:srgbClr>
              </a:gs>
              <a:gs pos="100000">
                <a:srgbClr val="A98C6A">
                  <a:alpha val="90000"/>
                </a:srgbClr>
              </a:gs>
            </a:gsLst>
            <a:lin ang="2700000" scaled="1"/>
          </a:gradFill>
          <a:ln/>
        </p:spPr>
      </p:sp>
      <p:sp>
        <p:nvSpPr>
          <p:cNvPr id="3" name="Text 1"/>
          <p:cNvSpPr/>
          <p:nvPr/>
        </p:nvSpPr>
        <p:spPr>
          <a:xfrm>
            <a:off x="508000" y="508000"/>
            <a:ext cx="1534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80" dirty="0">
                <a:solidFill>
                  <a:srgbClr val="D4A57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REFERENCES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508000" y="914400"/>
            <a:ext cx="15544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F8F6F2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قائمة المراجع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14528800" y="16764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6" name="Text 4"/>
          <p:cNvSpPr/>
          <p:nvPr/>
        </p:nvSpPr>
        <p:spPr>
          <a:xfrm>
            <a:off x="508000" y="1879600"/>
            <a:ext cx="15354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F8F6F2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وفق أسلوب APA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508000" y="2540000"/>
            <a:ext cx="15240000" cy="5537200"/>
          </a:xfrm>
          <a:custGeom>
            <a:avLst/>
            <a:gdLst/>
            <a:ahLst/>
            <a:cxnLst/>
            <a:rect l="l" t="t" r="r" b="b"/>
            <a:pathLst>
              <a:path w="15240000" h="5537200">
                <a:moveTo>
                  <a:pt x="152384" y="0"/>
                </a:moveTo>
                <a:lnTo>
                  <a:pt x="15087616" y="0"/>
                </a:lnTo>
                <a:cubicBezTo>
                  <a:pt x="15171775" y="0"/>
                  <a:pt x="15240000" y="68225"/>
                  <a:pt x="15240000" y="152384"/>
                </a:cubicBezTo>
                <a:lnTo>
                  <a:pt x="15240000" y="5384816"/>
                </a:lnTo>
                <a:cubicBezTo>
                  <a:pt x="15240000" y="5468975"/>
                  <a:pt x="15171775" y="5537200"/>
                  <a:pt x="15087616" y="5537200"/>
                </a:cubicBezTo>
                <a:lnTo>
                  <a:pt x="152384" y="5537200"/>
                </a:lnTo>
                <a:cubicBezTo>
                  <a:pt x="68225" y="5537200"/>
                  <a:pt x="0" y="5468975"/>
                  <a:pt x="0" y="5384816"/>
                </a:cubicBezTo>
                <a:lnTo>
                  <a:pt x="0" y="152384"/>
                </a:lnTo>
                <a:cubicBezTo>
                  <a:pt x="0" y="68281"/>
                  <a:pt x="68281" y="0"/>
                  <a:pt x="152384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8" name="Shape 6"/>
          <p:cNvSpPr/>
          <p:nvPr/>
        </p:nvSpPr>
        <p:spPr>
          <a:xfrm>
            <a:off x="812800" y="2844800"/>
            <a:ext cx="14630400" cy="1066800"/>
          </a:xfrm>
          <a:custGeom>
            <a:avLst/>
            <a:gdLst/>
            <a:ahLst/>
            <a:cxnLst/>
            <a:rect l="l" t="t" r="r" b="b"/>
            <a:pathLst>
              <a:path w="14630400" h="1066800">
                <a:moveTo>
                  <a:pt x="101602" y="0"/>
                </a:moveTo>
                <a:lnTo>
                  <a:pt x="14528798" y="0"/>
                </a:lnTo>
                <a:cubicBezTo>
                  <a:pt x="14584911" y="0"/>
                  <a:pt x="14630400" y="45489"/>
                  <a:pt x="14630400" y="101602"/>
                </a:cubicBezTo>
                <a:lnTo>
                  <a:pt x="14630400" y="965198"/>
                </a:lnTo>
                <a:cubicBezTo>
                  <a:pt x="14630400" y="1021311"/>
                  <a:pt x="14584911" y="1066800"/>
                  <a:pt x="14528798" y="1066800"/>
                </a:cubicBezTo>
                <a:lnTo>
                  <a:pt x="101602" y="1066800"/>
                </a:lnTo>
                <a:cubicBezTo>
                  <a:pt x="45489" y="1066800"/>
                  <a:pt x="0" y="1021311"/>
                  <a:pt x="0" y="9651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1016000" y="3048000"/>
            <a:ext cx="143256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F8F6F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Abitbol, A., Meeks, M. D., &amp; Cummins, R. G. (2019). Stakeholder engagement in CSR communication. Corporate Communications: An International Journal, 24(2), 234-250.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812800" y="4114800"/>
            <a:ext cx="14630400" cy="736600"/>
          </a:xfrm>
          <a:custGeom>
            <a:avLst/>
            <a:gdLst/>
            <a:ahLst/>
            <a:cxnLst/>
            <a:rect l="l" t="t" r="r" b="b"/>
            <a:pathLst>
              <a:path w="14630400" h="736600">
                <a:moveTo>
                  <a:pt x="101599" y="0"/>
                </a:moveTo>
                <a:lnTo>
                  <a:pt x="14528801" y="0"/>
                </a:lnTo>
                <a:cubicBezTo>
                  <a:pt x="14584912" y="0"/>
                  <a:pt x="14630400" y="45488"/>
                  <a:pt x="14630400" y="101599"/>
                </a:cubicBezTo>
                <a:lnTo>
                  <a:pt x="14630400" y="635001"/>
                </a:lnTo>
                <a:cubicBezTo>
                  <a:pt x="14630400" y="691112"/>
                  <a:pt x="14584912" y="736600"/>
                  <a:pt x="14528801" y="736600"/>
                </a:cubicBezTo>
                <a:lnTo>
                  <a:pt x="101599" y="736600"/>
                </a:lnTo>
                <a:cubicBezTo>
                  <a:pt x="45488" y="736600"/>
                  <a:pt x="0" y="691112"/>
                  <a:pt x="0" y="635001"/>
                </a:cubicBezTo>
                <a:lnTo>
                  <a:pt x="0" y="101599"/>
                </a:lnTo>
                <a:cubicBezTo>
                  <a:pt x="0" y="45488"/>
                  <a:pt x="45488" y="0"/>
                  <a:pt x="101599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11" name="Text 9"/>
          <p:cNvSpPr/>
          <p:nvPr/>
        </p:nvSpPr>
        <p:spPr>
          <a:xfrm>
            <a:off x="1016000" y="4318000"/>
            <a:ext cx="143256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F8F6F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Cornelissen, J. (2020). Corporate communication: A guide to theory and practice (6th ed.). Sage Publications.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812800" y="5054600"/>
            <a:ext cx="14630400" cy="1066800"/>
          </a:xfrm>
          <a:custGeom>
            <a:avLst/>
            <a:gdLst/>
            <a:ahLst/>
            <a:cxnLst/>
            <a:rect l="l" t="t" r="r" b="b"/>
            <a:pathLst>
              <a:path w="14630400" h="1066800">
                <a:moveTo>
                  <a:pt x="101602" y="0"/>
                </a:moveTo>
                <a:lnTo>
                  <a:pt x="14528798" y="0"/>
                </a:lnTo>
                <a:cubicBezTo>
                  <a:pt x="14584911" y="0"/>
                  <a:pt x="14630400" y="45489"/>
                  <a:pt x="14630400" y="101602"/>
                </a:cubicBezTo>
                <a:lnTo>
                  <a:pt x="14630400" y="965198"/>
                </a:lnTo>
                <a:cubicBezTo>
                  <a:pt x="14630400" y="1021311"/>
                  <a:pt x="14584911" y="1066800"/>
                  <a:pt x="14528798" y="1066800"/>
                </a:cubicBezTo>
                <a:lnTo>
                  <a:pt x="101602" y="1066800"/>
                </a:lnTo>
                <a:cubicBezTo>
                  <a:pt x="45489" y="1066800"/>
                  <a:pt x="0" y="1021311"/>
                  <a:pt x="0" y="9651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13" name="Text 11"/>
          <p:cNvSpPr/>
          <p:nvPr/>
        </p:nvSpPr>
        <p:spPr>
          <a:xfrm>
            <a:off x="1016000" y="5257800"/>
            <a:ext cx="143256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F8F6F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Dhanesh, G. S. (2015). CSR as organization-stakeholder relationship: A stakeholder engagement model. Journal of Communication Management, 19(4), 416-435.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812800" y="6324600"/>
            <a:ext cx="14630400" cy="1066800"/>
          </a:xfrm>
          <a:custGeom>
            <a:avLst/>
            <a:gdLst/>
            <a:ahLst/>
            <a:cxnLst/>
            <a:rect l="l" t="t" r="r" b="b"/>
            <a:pathLst>
              <a:path w="14630400" h="1066800">
                <a:moveTo>
                  <a:pt x="101602" y="0"/>
                </a:moveTo>
                <a:lnTo>
                  <a:pt x="14528798" y="0"/>
                </a:lnTo>
                <a:cubicBezTo>
                  <a:pt x="14584911" y="0"/>
                  <a:pt x="14630400" y="45489"/>
                  <a:pt x="14630400" y="101602"/>
                </a:cubicBezTo>
                <a:lnTo>
                  <a:pt x="14630400" y="965198"/>
                </a:lnTo>
                <a:cubicBezTo>
                  <a:pt x="14630400" y="1021311"/>
                  <a:pt x="14584911" y="1066800"/>
                  <a:pt x="14528798" y="1066800"/>
                </a:cubicBezTo>
                <a:lnTo>
                  <a:pt x="101602" y="1066800"/>
                </a:lnTo>
                <a:cubicBezTo>
                  <a:pt x="45489" y="1066800"/>
                  <a:pt x="0" y="1021311"/>
                  <a:pt x="0" y="9651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15" name="Text 13"/>
          <p:cNvSpPr/>
          <p:nvPr/>
        </p:nvSpPr>
        <p:spPr>
          <a:xfrm>
            <a:off x="1016000" y="6527800"/>
            <a:ext cx="143256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F8F6F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Emeka-Olkoli, S., Nwankwo, T. C., Otonnah, C. A., &amp; Nwankwo, E. E. (2024). Communication strategies for effective CSR and stakeholder engagement in the oil &amp; gas industry: A conceptual analysis. World Journal of Advanced Research and Reviews, 21(3), 091-099.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812800" y="7594600"/>
            <a:ext cx="14630400" cy="1066800"/>
          </a:xfrm>
          <a:custGeom>
            <a:avLst/>
            <a:gdLst/>
            <a:ahLst/>
            <a:cxnLst/>
            <a:rect l="l" t="t" r="r" b="b"/>
            <a:pathLst>
              <a:path w="14630400" h="1066800">
                <a:moveTo>
                  <a:pt x="101602" y="0"/>
                </a:moveTo>
                <a:lnTo>
                  <a:pt x="14528798" y="0"/>
                </a:lnTo>
                <a:cubicBezTo>
                  <a:pt x="14584911" y="0"/>
                  <a:pt x="14630400" y="45489"/>
                  <a:pt x="14630400" y="101602"/>
                </a:cubicBezTo>
                <a:lnTo>
                  <a:pt x="14630400" y="965198"/>
                </a:lnTo>
                <a:cubicBezTo>
                  <a:pt x="14630400" y="1021311"/>
                  <a:pt x="14584911" y="1066800"/>
                  <a:pt x="14528798" y="1066800"/>
                </a:cubicBezTo>
                <a:lnTo>
                  <a:pt x="101602" y="1066800"/>
                </a:lnTo>
                <a:cubicBezTo>
                  <a:pt x="45489" y="1066800"/>
                  <a:pt x="0" y="1021311"/>
                  <a:pt x="0" y="9651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17" name="Text 15"/>
          <p:cNvSpPr/>
          <p:nvPr/>
        </p:nvSpPr>
        <p:spPr>
          <a:xfrm>
            <a:off x="1016000" y="7797800"/>
            <a:ext cx="143256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F8F6F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Morsing, M., &amp; Schultz, M. (2006). Corporate social responsibility communication: Stakeholder information, response and involvement strategies. Business Ethics: A European Review, 15(4), 323-338.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812800" y="8864600"/>
            <a:ext cx="14630400" cy="736600"/>
          </a:xfrm>
          <a:custGeom>
            <a:avLst/>
            <a:gdLst/>
            <a:ahLst/>
            <a:cxnLst/>
            <a:rect l="l" t="t" r="r" b="b"/>
            <a:pathLst>
              <a:path w="14630400" h="736600">
                <a:moveTo>
                  <a:pt x="101599" y="0"/>
                </a:moveTo>
                <a:lnTo>
                  <a:pt x="14528801" y="0"/>
                </a:lnTo>
                <a:cubicBezTo>
                  <a:pt x="14584912" y="0"/>
                  <a:pt x="14630400" y="45488"/>
                  <a:pt x="14630400" y="101599"/>
                </a:cubicBezTo>
                <a:lnTo>
                  <a:pt x="14630400" y="635001"/>
                </a:lnTo>
                <a:cubicBezTo>
                  <a:pt x="14630400" y="691112"/>
                  <a:pt x="14584912" y="736600"/>
                  <a:pt x="14528801" y="736600"/>
                </a:cubicBezTo>
                <a:lnTo>
                  <a:pt x="101599" y="736600"/>
                </a:lnTo>
                <a:cubicBezTo>
                  <a:pt x="45488" y="736600"/>
                  <a:pt x="0" y="691112"/>
                  <a:pt x="0" y="635001"/>
                </a:cubicBezTo>
                <a:lnTo>
                  <a:pt x="0" y="101599"/>
                </a:lnTo>
                <a:cubicBezTo>
                  <a:pt x="0" y="45488"/>
                  <a:pt x="45488" y="0"/>
                  <a:pt x="101599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19" name="Text 17"/>
          <p:cNvSpPr/>
          <p:nvPr/>
        </p:nvSpPr>
        <p:spPr>
          <a:xfrm>
            <a:off x="1016000" y="9067800"/>
            <a:ext cx="143256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F8F6F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Submittable. (2025). The 6 keys to a strong CSR strategy [Updated for 2025]. Retrieved from https://www.submittable.com/blog/csr-strategy/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812800" y="9804400"/>
            <a:ext cx="14630400" cy="1066800"/>
          </a:xfrm>
          <a:custGeom>
            <a:avLst/>
            <a:gdLst/>
            <a:ahLst/>
            <a:cxnLst/>
            <a:rect l="l" t="t" r="r" b="b"/>
            <a:pathLst>
              <a:path w="14630400" h="1066800">
                <a:moveTo>
                  <a:pt x="101602" y="0"/>
                </a:moveTo>
                <a:lnTo>
                  <a:pt x="14528798" y="0"/>
                </a:lnTo>
                <a:cubicBezTo>
                  <a:pt x="14584911" y="0"/>
                  <a:pt x="14630400" y="45489"/>
                  <a:pt x="14630400" y="101602"/>
                </a:cubicBezTo>
                <a:lnTo>
                  <a:pt x="14630400" y="965198"/>
                </a:lnTo>
                <a:cubicBezTo>
                  <a:pt x="14630400" y="1021311"/>
                  <a:pt x="14584911" y="1066800"/>
                  <a:pt x="14528798" y="1066800"/>
                </a:cubicBezTo>
                <a:lnTo>
                  <a:pt x="101602" y="1066800"/>
                </a:lnTo>
                <a:cubicBezTo>
                  <a:pt x="45489" y="1066800"/>
                  <a:pt x="0" y="1021311"/>
                  <a:pt x="0" y="9651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/>
        </p:spPr>
      </p:sp>
      <p:sp>
        <p:nvSpPr>
          <p:cNvPr id="21" name="Text 19"/>
          <p:cNvSpPr/>
          <p:nvPr/>
        </p:nvSpPr>
        <p:spPr>
          <a:xfrm>
            <a:off x="1016000" y="10007600"/>
            <a:ext cx="143256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F8F6F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Wedia Group. (2023). How can sustainability be part of your communication strategy? Retrieved from https://www.wedia-group.com/blog/how-can-sustainability-be-part-of-your-communication-strategy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450850" y="8280400"/>
            <a:ext cx="15354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dirty="0">
                <a:solidFill>
                  <a:srgbClr val="F8F6F2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إعداد: أ. كروش نوال | جامعة وهران 1 - أحمد بن بلة | 2026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8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4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80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INTRODUCTION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544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2C5F5D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المقدمة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14528800" y="16764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5" name="Shape 3"/>
          <p:cNvSpPr/>
          <p:nvPr/>
        </p:nvSpPr>
        <p:spPr>
          <a:xfrm>
            <a:off x="5892800" y="2032000"/>
            <a:ext cx="9829800" cy="2286000"/>
          </a:xfrm>
          <a:custGeom>
            <a:avLst/>
            <a:gdLst/>
            <a:ahLst/>
            <a:cxnLst/>
            <a:rect l="l" t="t" r="r" b="b"/>
            <a:pathLst>
              <a:path w="9829800" h="2286000">
                <a:moveTo>
                  <a:pt x="152408" y="0"/>
                </a:moveTo>
                <a:lnTo>
                  <a:pt x="9779000" y="0"/>
                </a:lnTo>
                <a:cubicBezTo>
                  <a:pt x="9807037" y="0"/>
                  <a:pt x="9829800" y="22763"/>
                  <a:pt x="9829800" y="50800"/>
                </a:cubicBezTo>
                <a:lnTo>
                  <a:pt x="9829800" y="2235200"/>
                </a:lnTo>
                <a:cubicBezTo>
                  <a:pt x="9829800" y="2263237"/>
                  <a:pt x="9807037" y="2286000"/>
                  <a:pt x="9779000" y="2286000"/>
                </a:cubicBezTo>
                <a:lnTo>
                  <a:pt x="152408" y="2286000"/>
                </a:lnTo>
                <a:cubicBezTo>
                  <a:pt x="68235" y="2286000"/>
                  <a:pt x="0" y="2217765"/>
                  <a:pt x="0" y="2133592"/>
                </a:cubicBezTo>
                <a:lnTo>
                  <a:pt x="0" y="152408"/>
                </a:lnTo>
                <a:cubicBezTo>
                  <a:pt x="0" y="68292"/>
                  <a:pt x="68292" y="0"/>
                  <a:pt x="152408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15722600" y="2032000"/>
            <a:ext cx="50800" cy="2286000"/>
          </a:xfrm>
          <a:custGeom>
            <a:avLst/>
            <a:gdLst/>
            <a:ahLst/>
            <a:cxnLst/>
            <a:rect l="l" t="t" r="r" b="b"/>
            <a:pathLst>
              <a:path w="50800" h="22860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2235200"/>
                </a:lnTo>
                <a:cubicBezTo>
                  <a:pt x="50800" y="2263237"/>
                  <a:pt x="28037" y="2286000"/>
                  <a:pt x="0" y="2286000"/>
                </a:cubicBez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7" name="Shape 5"/>
          <p:cNvSpPr/>
          <p:nvPr/>
        </p:nvSpPr>
        <p:spPr>
          <a:xfrm>
            <a:off x="14681200" y="23368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2C5F5D">
              <a:alpha val="10196"/>
            </a:srgbClr>
          </a:solidFill>
          <a:ln/>
        </p:spPr>
      </p:sp>
      <p:sp>
        <p:nvSpPr>
          <p:cNvPr id="8" name="Shape 6"/>
          <p:cNvSpPr/>
          <p:nvPr/>
        </p:nvSpPr>
        <p:spPr>
          <a:xfrm>
            <a:off x="14884400" y="25400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274558" y="11251"/>
                </a:moveTo>
                <a:cubicBezTo>
                  <a:pt x="281404" y="14288"/>
                  <a:pt x="285750" y="21074"/>
                  <a:pt x="285750" y="28575"/>
                </a:cubicBezTo>
                <a:lnTo>
                  <a:pt x="285750" y="276225"/>
                </a:lnTo>
                <a:cubicBezTo>
                  <a:pt x="285750" y="283726"/>
                  <a:pt x="281404" y="290513"/>
                  <a:pt x="274558" y="293549"/>
                </a:cubicBezTo>
                <a:cubicBezTo>
                  <a:pt x="267712" y="296585"/>
                  <a:pt x="259794" y="295454"/>
                  <a:pt x="254139" y="290513"/>
                </a:cubicBezTo>
                <a:lnTo>
                  <a:pt x="226397" y="266283"/>
                </a:lnTo>
                <a:cubicBezTo>
                  <a:pt x="200442" y="243602"/>
                  <a:pt x="167640" y="230386"/>
                  <a:pt x="133290" y="228779"/>
                </a:cubicBezTo>
                <a:lnTo>
                  <a:pt x="133290" y="285750"/>
                </a:lnTo>
                <a:cubicBezTo>
                  <a:pt x="133290" y="296287"/>
                  <a:pt x="124777" y="304800"/>
                  <a:pt x="114240" y="304800"/>
                </a:cubicBezTo>
                <a:lnTo>
                  <a:pt x="95190" y="304800"/>
                </a:lnTo>
                <a:cubicBezTo>
                  <a:pt x="84653" y="304800"/>
                  <a:pt x="76140" y="296287"/>
                  <a:pt x="76140" y="285750"/>
                </a:cubicBezTo>
                <a:lnTo>
                  <a:pt x="76140" y="228600"/>
                </a:lnTo>
                <a:cubicBezTo>
                  <a:pt x="34111" y="228600"/>
                  <a:pt x="0" y="194489"/>
                  <a:pt x="0" y="152400"/>
                </a:cubicBezTo>
                <a:cubicBezTo>
                  <a:pt x="0" y="110311"/>
                  <a:pt x="34111" y="76200"/>
                  <a:pt x="76200" y="76200"/>
                </a:cubicBezTo>
                <a:lnTo>
                  <a:pt x="126504" y="76200"/>
                </a:lnTo>
                <a:cubicBezTo>
                  <a:pt x="163294" y="76081"/>
                  <a:pt x="198775" y="62686"/>
                  <a:pt x="226457" y="38517"/>
                </a:cubicBezTo>
                <a:lnTo>
                  <a:pt x="254198" y="14288"/>
                </a:lnTo>
                <a:cubicBezTo>
                  <a:pt x="259794" y="9346"/>
                  <a:pt x="267831" y="8215"/>
                  <a:pt x="274618" y="11251"/>
                </a:cubicBezTo>
                <a:close/>
                <a:moveTo>
                  <a:pt x="133350" y="190500"/>
                </a:moveTo>
                <a:lnTo>
                  <a:pt x="133350" y="190619"/>
                </a:lnTo>
                <a:cubicBezTo>
                  <a:pt x="175200" y="192226"/>
                  <a:pt x="215384" y="207585"/>
                  <a:pt x="247650" y="234315"/>
                </a:cubicBezTo>
                <a:lnTo>
                  <a:pt x="247650" y="70425"/>
                </a:lnTo>
                <a:cubicBezTo>
                  <a:pt x="215384" y="97155"/>
                  <a:pt x="175200" y="112514"/>
                  <a:pt x="133350" y="114121"/>
                </a:cubicBezTo>
                <a:lnTo>
                  <a:pt x="133350" y="190500"/>
                </a:ln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9" name="Text 7"/>
          <p:cNvSpPr/>
          <p:nvPr/>
        </p:nvSpPr>
        <p:spPr>
          <a:xfrm>
            <a:off x="6197600" y="2336800"/>
            <a:ext cx="84328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أهمية الاتصال المؤسسي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6197600" y="2895600"/>
            <a:ext cx="8394700" cy="111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أصبح الاتصال المؤسسي </a:t>
            </a:r>
            <a:r>
              <a:rPr lang="en-US" sz="1800" dirty="0">
                <a:solidFill>
                  <a:srgbClr val="3D3D3D"/>
                </a:solidFill>
                <a:highlight>
                  <a:srgbClr val="D4A574">
                    <a:alpha val="3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أداة استراتيجية أساسية </a:t>
            </a:r>
            <a:r>
              <a:rPr lang="en-US" sz="18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لتحقيق أهداف التنمية المستدامة. فهو يساعد المؤسسات على ترجمة التزاماتها نحو المسؤولية الاجتماعية إلى إجراءات ملموسة يمكن للجمهور فهمها وتقييمها.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5892800" y="4568825"/>
            <a:ext cx="9829800" cy="1917700"/>
          </a:xfrm>
          <a:custGeom>
            <a:avLst/>
            <a:gdLst/>
            <a:ahLst/>
            <a:cxnLst/>
            <a:rect l="l" t="t" r="r" b="b"/>
            <a:pathLst>
              <a:path w="9829800" h="1917700">
                <a:moveTo>
                  <a:pt x="152400" y="0"/>
                </a:moveTo>
                <a:lnTo>
                  <a:pt x="9779000" y="0"/>
                </a:lnTo>
                <a:cubicBezTo>
                  <a:pt x="9807056" y="0"/>
                  <a:pt x="9829800" y="22744"/>
                  <a:pt x="9829800" y="50800"/>
                </a:cubicBezTo>
                <a:lnTo>
                  <a:pt x="9829800" y="1866900"/>
                </a:lnTo>
                <a:cubicBezTo>
                  <a:pt x="9829800" y="1894956"/>
                  <a:pt x="9807056" y="1917700"/>
                  <a:pt x="9779000" y="1917700"/>
                </a:cubicBezTo>
                <a:lnTo>
                  <a:pt x="152400" y="1917700"/>
                </a:lnTo>
                <a:cubicBezTo>
                  <a:pt x="68232" y="1917700"/>
                  <a:pt x="0" y="1849468"/>
                  <a:pt x="0" y="1765300"/>
                </a:cubicBezTo>
                <a:lnTo>
                  <a:pt x="0" y="152400"/>
                </a:lnTo>
                <a:cubicBezTo>
                  <a:pt x="0" y="68232"/>
                  <a:pt x="68232" y="0"/>
                  <a:pt x="1524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2" name="Shape 10"/>
          <p:cNvSpPr/>
          <p:nvPr/>
        </p:nvSpPr>
        <p:spPr>
          <a:xfrm>
            <a:off x="15722600" y="4568825"/>
            <a:ext cx="50800" cy="1917700"/>
          </a:xfrm>
          <a:custGeom>
            <a:avLst/>
            <a:gdLst/>
            <a:ahLst/>
            <a:cxnLst/>
            <a:rect l="l" t="t" r="r" b="b"/>
            <a:pathLst>
              <a:path w="50800" h="19177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1866900"/>
                </a:lnTo>
                <a:cubicBezTo>
                  <a:pt x="50800" y="1894937"/>
                  <a:pt x="28037" y="1917700"/>
                  <a:pt x="0" y="1917700"/>
                </a:cubicBezTo>
                <a:lnTo>
                  <a:pt x="0" y="1917700"/>
                </a:lnTo>
                <a:lnTo>
                  <a:pt x="0" y="0"/>
                </a:ln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13" name="Shape 11"/>
          <p:cNvSpPr/>
          <p:nvPr/>
        </p:nvSpPr>
        <p:spPr>
          <a:xfrm>
            <a:off x="14681200" y="4873625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A98C6A">
              <a:alpha val="10196"/>
            </a:srgbClr>
          </a:solidFill>
          <a:ln/>
        </p:spPr>
      </p:sp>
      <p:sp>
        <p:nvSpPr>
          <p:cNvPr id="14" name="Shape 12"/>
          <p:cNvSpPr/>
          <p:nvPr/>
        </p:nvSpPr>
        <p:spPr>
          <a:xfrm>
            <a:off x="14865350" y="5076825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160080" y="50721"/>
                </a:moveTo>
                <a:lnTo>
                  <a:pt x="90666" y="127873"/>
                </a:lnTo>
                <a:cubicBezTo>
                  <a:pt x="87928" y="130909"/>
                  <a:pt x="88047" y="135612"/>
                  <a:pt x="90964" y="138529"/>
                </a:cubicBezTo>
                <a:cubicBezTo>
                  <a:pt x="109121" y="156686"/>
                  <a:pt x="138589" y="156686"/>
                  <a:pt x="156746" y="138529"/>
                </a:cubicBezTo>
                <a:lnTo>
                  <a:pt x="175677" y="119598"/>
                </a:lnTo>
                <a:cubicBezTo>
                  <a:pt x="178177" y="117098"/>
                  <a:pt x="181332" y="115729"/>
                  <a:pt x="184547" y="115491"/>
                </a:cubicBezTo>
                <a:cubicBezTo>
                  <a:pt x="188595" y="115133"/>
                  <a:pt x="192762" y="116503"/>
                  <a:pt x="195858" y="119598"/>
                </a:cubicBezTo>
                <a:lnTo>
                  <a:pt x="300990" y="223838"/>
                </a:lnTo>
                <a:lnTo>
                  <a:pt x="342900" y="190500"/>
                </a:lnTo>
                <a:lnTo>
                  <a:pt x="342900" y="19050"/>
                </a:lnTo>
                <a:lnTo>
                  <a:pt x="276225" y="57150"/>
                </a:lnTo>
                <a:lnTo>
                  <a:pt x="262057" y="47685"/>
                </a:lnTo>
                <a:cubicBezTo>
                  <a:pt x="252651" y="41434"/>
                  <a:pt x="241637" y="38100"/>
                  <a:pt x="230326" y="38100"/>
                </a:cubicBezTo>
                <a:lnTo>
                  <a:pt x="188416" y="38100"/>
                </a:lnTo>
                <a:cubicBezTo>
                  <a:pt x="187762" y="38100"/>
                  <a:pt x="187047" y="38100"/>
                  <a:pt x="186392" y="38160"/>
                </a:cubicBezTo>
                <a:cubicBezTo>
                  <a:pt x="176332" y="38695"/>
                  <a:pt x="166866" y="43220"/>
                  <a:pt x="160080" y="50721"/>
                </a:cubicBezTo>
                <a:close/>
                <a:moveTo>
                  <a:pt x="69413" y="108764"/>
                </a:moveTo>
                <a:lnTo>
                  <a:pt x="132993" y="38100"/>
                </a:lnTo>
                <a:lnTo>
                  <a:pt x="109418" y="38100"/>
                </a:lnTo>
                <a:cubicBezTo>
                  <a:pt x="94238" y="38100"/>
                  <a:pt x="79712" y="44113"/>
                  <a:pt x="68997" y="54828"/>
                </a:cubicBezTo>
                <a:lnTo>
                  <a:pt x="66675" y="57150"/>
                </a:lnTo>
                <a:lnTo>
                  <a:pt x="0" y="19050"/>
                </a:lnTo>
                <a:lnTo>
                  <a:pt x="0" y="190500"/>
                </a:lnTo>
                <a:lnTo>
                  <a:pt x="93107" y="268069"/>
                </a:lnTo>
                <a:cubicBezTo>
                  <a:pt x="106799" y="279499"/>
                  <a:pt x="124063" y="285750"/>
                  <a:pt x="141863" y="285750"/>
                </a:cubicBezTo>
                <a:lnTo>
                  <a:pt x="151209" y="285750"/>
                </a:lnTo>
                <a:lnTo>
                  <a:pt x="147042" y="281583"/>
                </a:lnTo>
                <a:cubicBezTo>
                  <a:pt x="141446" y="275987"/>
                  <a:pt x="141446" y="266938"/>
                  <a:pt x="147042" y="261402"/>
                </a:cubicBezTo>
                <a:cubicBezTo>
                  <a:pt x="152638" y="255865"/>
                  <a:pt x="161687" y="255806"/>
                  <a:pt x="167223" y="261402"/>
                </a:cubicBezTo>
                <a:lnTo>
                  <a:pt x="191631" y="285810"/>
                </a:lnTo>
                <a:lnTo>
                  <a:pt x="196989" y="285810"/>
                </a:lnTo>
                <a:cubicBezTo>
                  <a:pt x="208359" y="285810"/>
                  <a:pt x="219492" y="283250"/>
                  <a:pt x="229612" y="278487"/>
                </a:cubicBezTo>
                <a:lnTo>
                  <a:pt x="213717" y="262533"/>
                </a:lnTo>
                <a:cubicBezTo>
                  <a:pt x="208121" y="256937"/>
                  <a:pt x="208121" y="247888"/>
                  <a:pt x="213717" y="242352"/>
                </a:cubicBezTo>
                <a:cubicBezTo>
                  <a:pt x="219313" y="236815"/>
                  <a:pt x="228362" y="236756"/>
                  <a:pt x="233898" y="242352"/>
                </a:cubicBezTo>
                <a:lnTo>
                  <a:pt x="252948" y="261402"/>
                </a:lnTo>
                <a:lnTo>
                  <a:pt x="263366" y="250984"/>
                </a:lnTo>
                <a:cubicBezTo>
                  <a:pt x="268665" y="245685"/>
                  <a:pt x="270212" y="238006"/>
                  <a:pt x="267891" y="231279"/>
                </a:cubicBezTo>
                <a:lnTo>
                  <a:pt x="185797" y="149840"/>
                </a:lnTo>
                <a:lnTo>
                  <a:pt x="176927" y="158710"/>
                </a:lnTo>
                <a:cubicBezTo>
                  <a:pt x="147578" y="188059"/>
                  <a:pt x="100072" y="188059"/>
                  <a:pt x="70723" y="158710"/>
                </a:cubicBezTo>
                <a:cubicBezTo>
                  <a:pt x="57031" y="145018"/>
                  <a:pt x="56495" y="123051"/>
                  <a:pt x="69413" y="108704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15" name="Text 13"/>
          <p:cNvSpPr/>
          <p:nvPr/>
        </p:nvSpPr>
        <p:spPr>
          <a:xfrm>
            <a:off x="6197600" y="4873625"/>
            <a:ext cx="84328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بناء الثقة مع أصحاب المصلحة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6197600" y="5432425"/>
            <a:ext cx="8394700" cy="7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يُعدّ بناء </a:t>
            </a:r>
            <a:r>
              <a:rPr lang="en-US" sz="18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الثقة والمصداقية</a:t>
            </a:r>
            <a:r>
              <a:rPr lang="en-US" sz="18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مع أصحاب المصلحة من أهم أهداف الاتصال. فالشفافية في نقل المعلومات والصدق في عرض الإنجازات والتحديات يعززان العلاقة بين المؤسسة وجماهيرها.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5892800" y="6734175"/>
            <a:ext cx="9829800" cy="1917700"/>
          </a:xfrm>
          <a:custGeom>
            <a:avLst/>
            <a:gdLst/>
            <a:ahLst/>
            <a:cxnLst/>
            <a:rect l="l" t="t" r="r" b="b"/>
            <a:pathLst>
              <a:path w="9829800" h="1917700">
                <a:moveTo>
                  <a:pt x="152400" y="0"/>
                </a:moveTo>
                <a:lnTo>
                  <a:pt x="9779000" y="0"/>
                </a:lnTo>
                <a:cubicBezTo>
                  <a:pt x="9807056" y="0"/>
                  <a:pt x="9829800" y="22744"/>
                  <a:pt x="9829800" y="50800"/>
                </a:cubicBezTo>
                <a:lnTo>
                  <a:pt x="9829800" y="1866900"/>
                </a:lnTo>
                <a:cubicBezTo>
                  <a:pt x="9829800" y="1894956"/>
                  <a:pt x="9807056" y="1917700"/>
                  <a:pt x="9779000" y="1917700"/>
                </a:cubicBezTo>
                <a:lnTo>
                  <a:pt x="152400" y="1917700"/>
                </a:lnTo>
                <a:cubicBezTo>
                  <a:pt x="68232" y="1917700"/>
                  <a:pt x="0" y="1849468"/>
                  <a:pt x="0" y="1765300"/>
                </a:cubicBezTo>
                <a:lnTo>
                  <a:pt x="0" y="152400"/>
                </a:lnTo>
                <a:cubicBezTo>
                  <a:pt x="0" y="68232"/>
                  <a:pt x="68232" y="0"/>
                  <a:pt x="1524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8" name="Shape 16"/>
          <p:cNvSpPr/>
          <p:nvPr/>
        </p:nvSpPr>
        <p:spPr>
          <a:xfrm>
            <a:off x="15722600" y="6734175"/>
            <a:ext cx="50800" cy="1917700"/>
          </a:xfrm>
          <a:custGeom>
            <a:avLst/>
            <a:gdLst/>
            <a:ahLst/>
            <a:cxnLst/>
            <a:rect l="l" t="t" r="r" b="b"/>
            <a:pathLst>
              <a:path w="50800" h="19177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1866900"/>
                </a:lnTo>
                <a:cubicBezTo>
                  <a:pt x="50800" y="1894937"/>
                  <a:pt x="28037" y="1917700"/>
                  <a:pt x="0" y="1917700"/>
                </a:cubicBezTo>
                <a:lnTo>
                  <a:pt x="0" y="19177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19" name="Shape 17"/>
          <p:cNvSpPr/>
          <p:nvPr/>
        </p:nvSpPr>
        <p:spPr>
          <a:xfrm>
            <a:off x="14681200" y="7038975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D4A574">
              <a:alpha val="10196"/>
            </a:srgbClr>
          </a:solidFill>
          <a:ln/>
        </p:spPr>
      </p:sp>
      <p:sp>
        <p:nvSpPr>
          <p:cNvPr id="20" name="Shape 18"/>
          <p:cNvSpPr/>
          <p:nvPr/>
        </p:nvSpPr>
        <p:spPr>
          <a:xfrm>
            <a:off x="14884400" y="7242175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38100" y="38100"/>
                </a:moveTo>
                <a:cubicBezTo>
                  <a:pt x="38100" y="27563"/>
                  <a:pt x="29587" y="19050"/>
                  <a:pt x="19050" y="19050"/>
                </a:cubicBezTo>
                <a:cubicBezTo>
                  <a:pt x="8513" y="19050"/>
                  <a:pt x="0" y="27563"/>
                  <a:pt x="0" y="38100"/>
                </a:cubicBezTo>
                <a:lnTo>
                  <a:pt x="0" y="238125"/>
                </a:lnTo>
                <a:cubicBezTo>
                  <a:pt x="0" y="264438"/>
                  <a:pt x="21312" y="285750"/>
                  <a:pt x="47625" y="285750"/>
                </a:cubicBezTo>
                <a:lnTo>
                  <a:pt x="285750" y="285750"/>
                </a:lnTo>
                <a:cubicBezTo>
                  <a:pt x="296287" y="285750"/>
                  <a:pt x="304800" y="277237"/>
                  <a:pt x="304800" y="266700"/>
                </a:cubicBezTo>
                <a:cubicBezTo>
                  <a:pt x="304800" y="256163"/>
                  <a:pt x="296287" y="247650"/>
                  <a:pt x="285750" y="247650"/>
                </a:cubicBezTo>
                <a:lnTo>
                  <a:pt x="47625" y="247650"/>
                </a:lnTo>
                <a:cubicBezTo>
                  <a:pt x="42386" y="247650"/>
                  <a:pt x="38100" y="243364"/>
                  <a:pt x="38100" y="238125"/>
                </a:cubicBezTo>
                <a:lnTo>
                  <a:pt x="38100" y="38100"/>
                </a:lnTo>
                <a:close/>
                <a:moveTo>
                  <a:pt x="280154" y="89654"/>
                </a:moveTo>
                <a:cubicBezTo>
                  <a:pt x="287595" y="82213"/>
                  <a:pt x="287595" y="70128"/>
                  <a:pt x="280154" y="62686"/>
                </a:cubicBezTo>
                <a:cubicBezTo>
                  <a:pt x="272713" y="55245"/>
                  <a:pt x="260628" y="55245"/>
                  <a:pt x="253186" y="62686"/>
                </a:cubicBezTo>
                <a:lnTo>
                  <a:pt x="190500" y="125432"/>
                </a:lnTo>
                <a:lnTo>
                  <a:pt x="156329" y="91321"/>
                </a:lnTo>
                <a:cubicBezTo>
                  <a:pt x="148888" y="83880"/>
                  <a:pt x="136803" y="83880"/>
                  <a:pt x="129361" y="91321"/>
                </a:cubicBezTo>
                <a:lnTo>
                  <a:pt x="72211" y="148471"/>
                </a:lnTo>
                <a:cubicBezTo>
                  <a:pt x="64770" y="155912"/>
                  <a:pt x="64770" y="167997"/>
                  <a:pt x="72211" y="175439"/>
                </a:cubicBezTo>
                <a:cubicBezTo>
                  <a:pt x="79653" y="182880"/>
                  <a:pt x="91738" y="182880"/>
                  <a:pt x="99179" y="175439"/>
                </a:cubicBezTo>
                <a:lnTo>
                  <a:pt x="142875" y="131743"/>
                </a:lnTo>
                <a:lnTo>
                  <a:pt x="177046" y="165914"/>
                </a:lnTo>
                <a:cubicBezTo>
                  <a:pt x="184487" y="173355"/>
                  <a:pt x="196572" y="173355"/>
                  <a:pt x="204014" y="165914"/>
                </a:cubicBezTo>
                <a:lnTo>
                  <a:pt x="280214" y="89714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21" name="Text 19"/>
          <p:cNvSpPr/>
          <p:nvPr/>
        </p:nvSpPr>
        <p:spPr>
          <a:xfrm>
            <a:off x="6197600" y="7038975"/>
            <a:ext cx="84328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التحول الاستراتيجي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6197600" y="7597775"/>
            <a:ext cx="8394700" cy="7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شهد الاتصال في مجال المسؤولية الاجتماعية </a:t>
            </a:r>
            <a:r>
              <a:rPr lang="en-US" sz="1800" dirty="0">
                <a:solidFill>
                  <a:srgbClr val="3D3D3D"/>
                </a:solidFill>
                <a:highlight>
                  <a:srgbClr val="D4A574">
                    <a:alpha val="3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تحولاً جذرياً </a:t>
            </a:r>
            <a:r>
              <a:rPr lang="en-US" sz="18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من مجرد الإفصاح عن المعلومات إلى </a:t>
            </a:r>
            <a:r>
              <a:rPr lang="en-US" sz="18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حوار تفاعلي</a:t>
            </a:r>
            <a:r>
              <a:rPr lang="en-US" sz="18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يشرك أصحاب المصلحة في صناعة القرار.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508000" y="2032000"/>
            <a:ext cx="5080000" cy="5105400"/>
          </a:xfrm>
          <a:custGeom>
            <a:avLst/>
            <a:gdLst/>
            <a:ahLst/>
            <a:cxnLst/>
            <a:rect l="l" t="t" r="r" b="b"/>
            <a:pathLst>
              <a:path w="5080000" h="5105400">
                <a:moveTo>
                  <a:pt x="152400" y="0"/>
                </a:moveTo>
                <a:lnTo>
                  <a:pt x="4927600" y="0"/>
                </a:lnTo>
                <a:cubicBezTo>
                  <a:pt x="5011712" y="0"/>
                  <a:pt x="5080000" y="68288"/>
                  <a:pt x="5080000" y="152400"/>
                </a:cubicBezTo>
                <a:lnTo>
                  <a:pt x="5080000" y="4953000"/>
                </a:lnTo>
                <a:cubicBezTo>
                  <a:pt x="5080000" y="5037112"/>
                  <a:pt x="5011712" y="5105400"/>
                  <a:pt x="4927600" y="5105400"/>
                </a:cubicBezTo>
                <a:lnTo>
                  <a:pt x="152400" y="5105400"/>
                </a:lnTo>
                <a:cubicBezTo>
                  <a:pt x="68288" y="5105400"/>
                  <a:pt x="0" y="5037112"/>
                  <a:pt x="0" y="49530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24" name="Text 22"/>
          <p:cNvSpPr/>
          <p:nvPr/>
        </p:nvSpPr>
        <p:spPr>
          <a:xfrm>
            <a:off x="812800" y="2979738"/>
            <a:ext cx="46228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D4A574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حقائق وأرقام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812800" y="3589338"/>
            <a:ext cx="47752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88%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812800" y="4249738"/>
            <a:ext cx="45720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من جيل الألفية يعتقدون أن العلامات التجارية يجب أن تفعل "المزيد من الخير"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812800" y="5068888"/>
            <a:ext cx="4470400" cy="12700"/>
          </a:xfrm>
          <a:custGeom>
            <a:avLst/>
            <a:gdLst/>
            <a:ahLst/>
            <a:cxnLst/>
            <a:rect l="l" t="t" r="r" b="b"/>
            <a:pathLst>
              <a:path w="4470400" h="12700">
                <a:moveTo>
                  <a:pt x="0" y="0"/>
                </a:moveTo>
                <a:lnTo>
                  <a:pt x="4470400" y="0"/>
                </a:lnTo>
                <a:lnTo>
                  <a:pt x="44704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</p:sp>
      <p:sp>
        <p:nvSpPr>
          <p:cNvPr id="28" name="Text 26"/>
          <p:cNvSpPr/>
          <p:nvPr/>
        </p:nvSpPr>
        <p:spPr>
          <a:xfrm>
            <a:off x="812800" y="5227638"/>
            <a:ext cx="47752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86%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812800" y="5888038"/>
            <a:ext cx="4572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من شركات S&amp;P 500 تنشر تقارير الاستدامة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520700" y="7356475"/>
            <a:ext cx="5054600" cy="1282700"/>
          </a:xfrm>
          <a:custGeom>
            <a:avLst/>
            <a:gdLst/>
            <a:ahLst/>
            <a:cxnLst/>
            <a:rect l="l" t="t" r="r" b="b"/>
            <a:pathLst>
              <a:path w="5054600" h="1282700">
                <a:moveTo>
                  <a:pt x="152398" y="0"/>
                </a:moveTo>
                <a:lnTo>
                  <a:pt x="4902202" y="0"/>
                </a:lnTo>
                <a:cubicBezTo>
                  <a:pt x="4986369" y="0"/>
                  <a:pt x="5054600" y="68231"/>
                  <a:pt x="5054600" y="152398"/>
                </a:cubicBezTo>
                <a:lnTo>
                  <a:pt x="5054600" y="1130302"/>
                </a:lnTo>
                <a:cubicBezTo>
                  <a:pt x="5054600" y="1214469"/>
                  <a:pt x="4986369" y="1282700"/>
                  <a:pt x="4902202" y="1282700"/>
                </a:cubicBezTo>
                <a:lnTo>
                  <a:pt x="152398" y="1282700"/>
                </a:lnTo>
                <a:cubicBezTo>
                  <a:pt x="68287" y="1282700"/>
                  <a:pt x="0" y="1214413"/>
                  <a:pt x="0" y="1130302"/>
                </a:cubicBezTo>
                <a:lnTo>
                  <a:pt x="0" y="152398"/>
                </a:lnTo>
                <a:cubicBezTo>
                  <a:pt x="0" y="68287"/>
                  <a:pt x="68287" y="0"/>
                  <a:pt x="152398" y="0"/>
                </a:cubicBezTo>
                <a:close/>
              </a:path>
            </a:pathLst>
          </a:custGeom>
          <a:solidFill>
            <a:srgbClr val="A98C6A">
              <a:alpha val="10196"/>
            </a:srgbClr>
          </a:solidFill>
          <a:ln w="25400">
            <a:solidFill>
              <a:srgbClr val="A98C6A">
                <a:alpha val="30196"/>
              </a:srgbClr>
            </a:solidFill>
            <a:prstDash val="solid"/>
          </a:ln>
        </p:spPr>
      </p:sp>
      <p:sp>
        <p:nvSpPr>
          <p:cNvPr id="31" name="Text 29"/>
          <p:cNvSpPr/>
          <p:nvPr/>
        </p:nvSpPr>
        <p:spPr>
          <a:xfrm>
            <a:off x="787400" y="7623175"/>
            <a:ext cx="4635500" cy="7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3D3D3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"الاتصال الفعال ليس مجرد نقل المعلومات، بل هو بناء علاقات قائمة على الثقة والشفافية والحوار المتبادل"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8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4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80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PREREQUISITES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544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2C5F5D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المكتسبات القبلية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14528800" y="16764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5" name="Text 3"/>
          <p:cNvSpPr/>
          <p:nvPr/>
        </p:nvSpPr>
        <p:spPr>
          <a:xfrm>
            <a:off x="508000" y="1879600"/>
            <a:ext cx="15354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3D3D3D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المفاهيم والمعارف الأساسية المطلوبة قبل دراسة هذا الموضوع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10837334" y="2565400"/>
            <a:ext cx="4914900" cy="3721100"/>
          </a:xfrm>
          <a:custGeom>
            <a:avLst/>
            <a:gdLst/>
            <a:ahLst/>
            <a:cxnLst/>
            <a:rect l="l" t="t" r="r" b="b"/>
            <a:pathLst>
              <a:path w="4914900" h="3721100">
                <a:moveTo>
                  <a:pt x="50800" y="0"/>
                </a:moveTo>
                <a:lnTo>
                  <a:pt x="4864100" y="0"/>
                </a:lnTo>
                <a:cubicBezTo>
                  <a:pt x="4892137" y="0"/>
                  <a:pt x="4914900" y="22763"/>
                  <a:pt x="4914900" y="50800"/>
                </a:cubicBezTo>
                <a:lnTo>
                  <a:pt x="4914900" y="3568684"/>
                </a:lnTo>
                <a:cubicBezTo>
                  <a:pt x="4914900" y="3652861"/>
                  <a:pt x="4846661" y="3721100"/>
                  <a:pt x="4762484" y="3721100"/>
                </a:cubicBezTo>
                <a:lnTo>
                  <a:pt x="152416" y="3721100"/>
                </a:lnTo>
                <a:cubicBezTo>
                  <a:pt x="68239" y="3721100"/>
                  <a:pt x="0" y="3652861"/>
                  <a:pt x="0" y="3568684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10837334" y="2565400"/>
            <a:ext cx="4914900" cy="50800"/>
          </a:xfrm>
          <a:custGeom>
            <a:avLst/>
            <a:gdLst/>
            <a:ahLst/>
            <a:cxnLst/>
            <a:rect l="l" t="t" r="r" b="b"/>
            <a:pathLst>
              <a:path w="4914900" h="50800">
                <a:moveTo>
                  <a:pt x="50800" y="0"/>
                </a:moveTo>
                <a:lnTo>
                  <a:pt x="4864100" y="0"/>
                </a:lnTo>
                <a:cubicBezTo>
                  <a:pt x="4892137" y="0"/>
                  <a:pt x="4914900" y="22763"/>
                  <a:pt x="4914900" y="50800"/>
                </a:cubicBezTo>
                <a:lnTo>
                  <a:pt x="4914900" y="50800"/>
                </a:lnTo>
                <a:lnTo>
                  <a:pt x="0" y="50800"/>
                </a:ln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8" name="Shape 6"/>
          <p:cNvSpPr/>
          <p:nvPr/>
        </p:nvSpPr>
        <p:spPr>
          <a:xfrm>
            <a:off x="12886267" y="28448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9" name="Shape 7"/>
          <p:cNvSpPr/>
          <p:nvPr/>
        </p:nvSpPr>
        <p:spPr>
          <a:xfrm>
            <a:off x="13081529" y="3060700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285750" y="107156"/>
                </a:moveTo>
                <a:cubicBezTo>
                  <a:pt x="285750" y="179487"/>
                  <a:pt x="221754" y="238125"/>
                  <a:pt x="142875" y="238125"/>
                </a:cubicBezTo>
                <a:cubicBezTo>
                  <a:pt x="123006" y="238125"/>
                  <a:pt x="104105" y="234404"/>
                  <a:pt x="86916" y="227707"/>
                </a:cubicBezTo>
                <a:lnTo>
                  <a:pt x="26194" y="259854"/>
                </a:lnTo>
                <a:cubicBezTo>
                  <a:pt x="19273" y="263500"/>
                  <a:pt x="10790" y="262235"/>
                  <a:pt x="5209" y="256729"/>
                </a:cubicBezTo>
                <a:cubicBezTo>
                  <a:pt x="-372" y="251222"/>
                  <a:pt x="-1637" y="242664"/>
                  <a:pt x="2084" y="235744"/>
                </a:cubicBezTo>
                <a:lnTo>
                  <a:pt x="28575" y="185738"/>
                </a:lnTo>
                <a:cubicBezTo>
                  <a:pt x="10641" y="163860"/>
                  <a:pt x="0" y="136624"/>
                  <a:pt x="0" y="107156"/>
                </a:cubicBezTo>
                <a:cubicBezTo>
                  <a:pt x="0" y="34826"/>
                  <a:pt x="63996" y="-23812"/>
                  <a:pt x="142875" y="-23812"/>
                </a:cubicBezTo>
                <a:cubicBezTo>
                  <a:pt x="221754" y="-23812"/>
                  <a:pt x="285750" y="34826"/>
                  <a:pt x="285750" y="107156"/>
                </a:cubicBezTo>
                <a:close/>
                <a:moveTo>
                  <a:pt x="285750" y="381000"/>
                </a:moveTo>
                <a:cubicBezTo>
                  <a:pt x="215726" y="381000"/>
                  <a:pt x="157460" y="334789"/>
                  <a:pt x="145256" y="273844"/>
                </a:cubicBezTo>
                <a:cubicBezTo>
                  <a:pt x="234553" y="272728"/>
                  <a:pt x="312167" y="209178"/>
                  <a:pt x="320725" y="123006"/>
                </a:cubicBezTo>
                <a:cubicBezTo>
                  <a:pt x="382712" y="137294"/>
                  <a:pt x="428625" y="188714"/>
                  <a:pt x="428625" y="250031"/>
                </a:cubicBezTo>
                <a:cubicBezTo>
                  <a:pt x="428625" y="279499"/>
                  <a:pt x="417984" y="306735"/>
                  <a:pt x="400050" y="328613"/>
                </a:cubicBezTo>
                <a:lnTo>
                  <a:pt x="426541" y="378619"/>
                </a:lnTo>
                <a:cubicBezTo>
                  <a:pt x="430188" y="385539"/>
                  <a:pt x="428923" y="394022"/>
                  <a:pt x="423416" y="399604"/>
                </a:cubicBezTo>
                <a:cubicBezTo>
                  <a:pt x="417909" y="405185"/>
                  <a:pt x="409352" y="406450"/>
                  <a:pt x="402431" y="402729"/>
                </a:cubicBezTo>
                <a:lnTo>
                  <a:pt x="341709" y="370582"/>
                </a:lnTo>
                <a:cubicBezTo>
                  <a:pt x="324520" y="377279"/>
                  <a:pt x="305619" y="381000"/>
                  <a:pt x="285750" y="38100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0" name="Text 8"/>
          <p:cNvSpPr/>
          <p:nvPr/>
        </p:nvSpPr>
        <p:spPr>
          <a:xfrm>
            <a:off x="11027834" y="3860800"/>
            <a:ext cx="4533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الاتصال المؤسسي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11091334" y="4368800"/>
            <a:ext cx="45085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فهم مفهوم الاتصال المؤسسي وأهميته في بناء العلاقات مع الجمهور الداخلي والخارجي. معرفة عناصر الاتصال الفعال ودوره في تحقيق الأهداف الاستراتيجية للمؤسسة.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11091334" y="5568950"/>
            <a:ext cx="4406900" cy="12700"/>
          </a:xfrm>
          <a:custGeom>
            <a:avLst/>
            <a:gdLst/>
            <a:ahLst/>
            <a:cxnLst/>
            <a:rect l="l" t="t" r="r" b="b"/>
            <a:pathLst>
              <a:path w="4406900" h="12700">
                <a:moveTo>
                  <a:pt x="0" y="0"/>
                </a:moveTo>
                <a:lnTo>
                  <a:pt x="4406900" y="0"/>
                </a:lnTo>
                <a:lnTo>
                  <a:pt x="44069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2C5F5D">
              <a:alpha val="20000"/>
            </a:srgbClr>
          </a:solidFill>
          <a:ln/>
        </p:spPr>
      </p:sp>
      <p:sp>
        <p:nvSpPr>
          <p:cNvPr id="13" name="Shape 11"/>
          <p:cNvSpPr/>
          <p:nvPr/>
        </p:nvSpPr>
        <p:spPr>
          <a:xfrm>
            <a:off x="15319375" y="5829300"/>
            <a:ext cx="133350" cy="177800"/>
          </a:xfrm>
          <a:custGeom>
            <a:avLst/>
            <a:gdLst/>
            <a:ahLst/>
            <a:cxnLst/>
            <a:rect l="l" t="t" r="r" b="b"/>
            <a:pathLst>
              <a:path w="133350" h="177800">
                <a:moveTo>
                  <a:pt x="101714" y="133350"/>
                </a:moveTo>
                <a:cubicBezTo>
                  <a:pt x="104249" y="125606"/>
                  <a:pt x="109319" y="118591"/>
                  <a:pt x="115049" y="112549"/>
                </a:cubicBezTo>
                <a:cubicBezTo>
                  <a:pt x="126405" y="100603"/>
                  <a:pt x="133350" y="84455"/>
                  <a:pt x="133350" y="66675"/>
                </a:cubicBezTo>
                <a:cubicBezTo>
                  <a:pt x="133350" y="29865"/>
                  <a:pt x="103485" y="0"/>
                  <a:pt x="66675" y="0"/>
                </a:cubicBezTo>
                <a:cubicBezTo>
                  <a:pt x="29865" y="0"/>
                  <a:pt x="0" y="29865"/>
                  <a:pt x="0" y="66675"/>
                </a:cubicBezTo>
                <a:cubicBezTo>
                  <a:pt x="0" y="84455"/>
                  <a:pt x="6945" y="100603"/>
                  <a:pt x="18301" y="112549"/>
                </a:cubicBezTo>
                <a:cubicBezTo>
                  <a:pt x="24031" y="118591"/>
                  <a:pt x="29136" y="125606"/>
                  <a:pt x="31636" y="133350"/>
                </a:cubicBezTo>
                <a:lnTo>
                  <a:pt x="101679" y="133350"/>
                </a:lnTo>
                <a:close/>
                <a:moveTo>
                  <a:pt x="100013" y="150019"/>
                </a:moveTo>
                <a:lnTo>
                  <a:pt x="33337" y="150019"/>
                </a:lnTo>
                <a:lnTo>
                  <a:pt x="33337" y="155575"/>
                </a:lnTo>
                <a:cubicBezTo>
                  <a:pt x="33337" y="170924"/>
                  <a:pt x="45770" y="183356"/>
                  <a:pt x="61119" y="183356"/>
                </a:cubicBezTo>
                <a:lnTo>
                  <a:pt x="72231" y="183356"/>
                </a:lnTo>
                <a:cubicBezTo>
                  <a:pt x="87580" y="183356"/>
                  <a:pt x="100013" y="170924"/>
                  <a:pt x="100013" y="155575"/>
                </a:cubicBezTo>
                <a:lnTo>
                  <a:pt x="100013" y="150019"/>
                </a:lnTo>
                <a:close/>
                <a:moveTo>
                  <a:pt x="63897" y="38894"/>
                </a:moveTo>
                <a:cubicBezTo>
                  <a:pt x="50076" y="38894"/>
                  <a:pt x="38894" y="50076"/>
                  <a:pt x="38894" y="63897"/>
                </a:cubicBezTo>
                <a:cubicBezTo>
                  <a:pt x="38894" y="68516"/>
                  <a:pt x="35178" y="72231"/>
                  <a:pt x="30559" y="72231"/>
                </a:cubicBezTo>
                <a:cubicBezTo>
                  <a:pt x="25941" y="72231"/>
                  <a:pt x="22225" y="68516"/>
                  <a:pt x="22225" y="63897"/>
                </a:cubicBezTo>
                <a:cubicBezTo>
                  <a:pt x="22225" y="40873"/>
                  <a:pt x="40873" y="22225"/>
                  <a:pt x="63897" y="22225"/>
                </a:cubicBezTo>
                <a:cubicBezTo>
                  <a:pt x="68516" y="22225"/>
                  <a:pt x="72231" y="25941"/>
                  <a:pt x="72231" y="30559"/>
                </a:cubicBezTo>
                <a:cubicBezTo>
                  <a:pt x="72231" y="35178"/>
                  <a:pt x="68516" y="38894"/>
                  <a:pt x="63897" y="38894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14" name="Text 12"/>
          <p:cNvSpPr/>
          <p:nvPr/>
        </p:nvSpPr>
        <p:spPr>
          <a:xfrm>
            <a:off x="11319934" y="5778500"/>
            <a:ext cx="4267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مفهوم أساسي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5672667" y="2565400"/>
            <a:ext cx="4914900" cy="3721100"/>
          </a:xfrm>
          <a:custGeom>
            <a:avLst/>
            <a:gdLst/>
            <a:ahLst/>
            <a:cxnLst/>
            <a:rect l="l" t="t" r="r" b="b"/>
            <a:pathLst>
              <a:path w="4914900" h="3721100">
                <a:moveTo>
                  <a:pt x="50800" y="0"/>
                </a:moveTo>
                <a:lnTo>
                  <a:pt x="4864100" y="0"/>
                </a:lnTo>
                <a:cubicBezTo>
                  <a:pt x="4892137" y="0"/>
                  <a:pt x="4914900" y="22763"/>
                  <a:pt x="4914900" y="50800"/>
                </a:cubicBezTo>
                <a:lnTo>
                  <a:pt x="4914900" y="3568684"/>
                </a:lnTo>
                <a:cubicBezTo>
                  <a:pt x="4914900" y="3652861"/>
                  <a:pt x="4846661" y="3721100"/>
                  <a:pt x="4762484" y="3721100"/>
                </a:cubicBezTo>
                <a:lnTo>
                  <a:pt x="152416" y="3721100"/>
                </a:lnTo>
                <a:cubicBezTo>
                  <a:pt x="68239" y="3721100"/>
                  <a:pt x="0" y="3652861"/>
                  <a:pt x="0" y="3568684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6" name="Shape 14"/>
          <p:cNvSpPr/>
          <p:nvPr/>
        </p:nvSpPr>
        <p:spPr>
          <a:xfrm>
            <a:off x="5672667" y="2565400"/>
            <a:ext cx="4914900" cy="50800"/>
          </a:xfrm>
          <a:custGeom>
            <a:avLst/>
            <a:gdLst/>
            <a:ahLst/>
            <a:cxnLst/>
            <a:rect l="l" t="t" r="r" b="b"/>
            <a:pathLst>
              <a:path w="4914900" h="50800">
                <a:moveTo>
                  <a:pt x="50800" y="0"/>
                </a:moveTo>
                <a:lnTo>
                  <a:pt x="4864100" y="0"/>
                </a:lnTo>
                <a:cubicBezTo>
                  <a:pt x="4892137" y="0"/>
                  <a:pt x="4914900" y="22763"/>
                  <a:pt x="4914900" y="50800"/>
                </a:cubicBezTo>
                <a:lnTo>
                  <a:pt x="4914900" y="50800"/>
                </a:lnTo>
                <a:lnTo>
                  <a:pt x="0" y="50800"/>
                </a:ln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17" name="Shape 15"/>
          <p:cNvSpPr/>
          <p:nvPr/>
        </p:nvSpPr>
        <p:spPr>
          <a:xfrm>
            <a:off x="7721600" y="28448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18" name="Shape 16"/>
          <p:cNvSpPr/>
          <p:nvPr/>
        </p:nvSpPr>
        <p:spPr>
          <a:xfrm>
            <a:off x="7916863" y="3060700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200099" y="39588"/>
                </a:moveTo>
                <a:lnTo>
                  <a:pt x="113333" y="136029"/>
                </a:lnTo>
                <a:cubicBezTo>
                  <a:pt x="109910" y="139824"/>
                  <a:pt x="110058" y="145703"/>
                  <a:pt x="113705" y="149349"/>
                </a:cubicBezTo>
                <a:cubicBezTo>
                  <a:pt x="136401" y="172045"/>
                  <a:pt x="173236" y="172045"/>
                  <a:pt x="195932" y="149349"/>
                </a:cubicBezTo>
                <a:lnTo>
                  <a:pt x="219596" y="125685"/>
                </a:lnTo>
                <a:cubicBezTo>
                  <a:pt x="222721" y="122560"/>
                  <a:pt x="226665" y="120848"/>
                  <a:pt x="230684" y="120551"/>
                </a:cubicBezTo>
                <a:cubicBezTo>
                  <a:pt x="235744" y="120104"/>
                  <a:pt x="240953" y="121816"/>
                  <a:pt x="244822" y="125685"/>
                </a:cubicBezTo>
                <a:lnTo>
                  <a:pt x="376238" y="255984"/>
                </a:lnTo>
                <a:lnTo>
                  <a:pt x="428625" y="214313"/>
                </a:lnTo>
                <a:lnTo>
                  <a:pt x="428625" y="0"/>
                </a:lnTo>
                <a:lnTo>
                  <a:pt x="345281" y="47625"/>
                </a:lnTo>
                <a:lnTo>
                  <a:pt x="327571" y="35793"/>
                </a:lnTo>
                <a:cubicBezTo>
                  <a:pt x="315813" y="27980"/>
                  <a:pt x="302047" y="23812"/>
                  <a:pt x="287908" y="23812"/>
                </a:cubicBezTo>
                <a:lnTo>
                  <a:pt x="235521" y="23812"/>
                </a:lnTo>
                <a:cubicBezTo>
                  <a:pt x="234702" y="23812"/>
                  <a:pt x="233809" y="23812"/>
                  <a:pt x="232990" y="23887"/>
                </a:cubicBezTo>
                <a:cubicBezTo>
                  <a:pt x="220414" y="24557"/>
                  <a:pt x="208583" y="30212"/>
                  <a:pt x="200099" y="39588"/>
                </a:cubicBezTo>
                <a:close/>
                <a:moveTo>
                  <a:pt x="86767" y="112142"/>
                </a:moveTo>
                <a:lnTo>
                  <a:pt x="166241" y="23812"/>
                </a:lnTo>
                <a:lnTo>
                  <a:pt x="136773" y="23812"/>
                </a:lnTo>
                <a:cubicBezTo>
                  <a:pt x="117797" y="23812"/>
                  <a:pt x="99640" y="31328"/>
                  <a:pt x="86246" y="44723"/>
                </a:cubicBezTo>
                <a:lnTo>
                  <a:pt x="0" y="142875"/>
                </a:lnTo>
                <a:lnTo>
                  <a:pt x="0" y="404813"/>
                </a:lnTo>
                <a:lnTo>
                  <a:pt x="107156" y="303609"/>
                </a:lnTo>
                <a:lnTo>
                  <a:pt x="116384" y="311274"/>
                </a:lnTo>
                <a:cubicBezTo>
                  <a:pt x="133499" y="325562"/>
                  <a:pt x="155079" y="333375"/>
                  <a:pt x="177329" y="333375"/>
                </a:cubicBezTo>
                <a:lnTo>
                  <a:pt x="189012" y="333375"/>
                </a:lnTo>
                <a:lnTo>
                  <a:pt x="183803" y="328166"/>
                </a:lnTo>
                <a:cubicBezTo>
                  <a:pt x="176808" y="321171"/>
                  <a:pt x="176808" y="309860"/>
                  <a:pt x="183803" y="302940"/>
                </a:cubicBezTo>
                <a:cubicBezTo>
                  <a:pt x="190798" y="296019"/>
                  <a:pt x="202109" y="295945"/>
                  <a:pt x="209029" y="302940"/>
                </a:cubicBezTo>
                <a:lnTo>
                  <a:pt x="239539" y="333449"/>
                </a:lnTo>
                <a:lnTo>
                  <a:pt x="246236" y="333449"/>
                </a:lnTo>
                <a:cubicBezTo>
                  <a:pt x="260449" y="333449"/>
                  <a:pt x="274365" y="330250"/>
                  <a:pt x="287015" y="324296"/>
                </a:cubicBezTo>
                <a:lnTo>
                  <a:pt x="267146" y="304354"/>
                </a:lnTo>
                <a:cubicBezTo>
                  <a:pt x="260152" y="297359"/>
                  <a:pt x="260152" y="286048"/>
                  <a:pt x="267146" y="279127"/>
                </a:cubicBezTo>
                <a:cubicBezTo>
                  <a:pt x="274141" y="272207"/>
                  <a:pt x="285452" y="272132"/>
                  <a:pt x="292373" y="279127"/>
                </a:cubicBezTo>
                <a:lnTo>
                  <a:pt x="316185" y="302940"/>
                </a:lnTo>
                <a:lnTo>
                  <a:pt x="329208" y="289917"/>
                </a:lnTo>
                <a:cubicBezTo>
                  <a:pt x="335831" y="283294"/>
                  <a:pt x="337765" y="273695"/>
                  <a:pt x="334863" y="265286"/>
                </a:cubicBezTo>
                <a:lnTo>
                  <a:pt x="232246" y="163488"/>
                </a:lnTo>
                <a:lnTo>
                  <a:pt x="221159" y="174575"/>
                </a:lnTo>
                <a:cubicBezTo>
                  <a:pt x="184472" y="211262"/>
                  <a:pt x="125090" y="211262"/>
                  <a:pt x="88404" y="174575"/>
                </a:cubicBezTo>
                <a:cubicBezTo>
                  <a:pt x="71289" y="157460"/>
                  <a:pt x="70619" y="130001"/>
                  <a:pt x="86767" y="112068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9" name="Text 17"/>
          <p:cNvSpPr/>
          <p:nvPr/>
        </p:nvSpPr>
        <p:spPr>
          <a:xfrm>
            <a:off x="5863167" y="3860800"/>
            <a:ext cx="4533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المسؤولية الاجتماعية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5926667" y="4368800"/>
            <a:ext cx="45085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معرفة مفهوم المسؤولية الاجتماعية للشركات CSR ومكوناتها الثلاثة: البيئية، الاجتماعية، والمؤسسية. فهم العلاقة بين الربحية والمسؤولية الاجتماعية.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5926667" y="5568950"/>
            <a:ext cx="4406900" cy="12700"/>
          </a:xfrm>
          <a:custGeom>
            <a:avLst/>
            <a:gdLst/>
            <a:ahLst/>
            <a:cxnLst/>
            <a:rect l="l" t="t" r="r" b="b"/>
            <a:pathLst>
              <a:path w="4406900" h="12700">
                <a:moveTo>
                  <a:pt x="0" y="0"/>
                </a:moveTo>
                <a:lnTo>
                  <a:pt x="4406900" y="0"/>
                </a:lnTo>
                <a:lnTo>
                  <a:pt x="44069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A98C6A">
              <a:alpha val="20000"/>
            </a:srgbClr>
          </a:solidFill>
          <a:ln/>
        </p:spPr>
      </p:sp>
      <p:sp>
        <p:nvSpPr>
          <p:cNvPr id="22" name="Shape 20"/>
          <p:cNvSpPr/>
          <p:nvPr/>
        </p:nvSpPr>
        <p:spPr>
          <a:xfrm>
            <a:off x="10154708" y="5829300"/>
            <a:ext cx="133350" cy="177800"/>
          </a:xfrm>
          <a:custGeom>
            <a:avLst/>
            <a:gdLst/>
            <a:ahLst/>
            <a:cxnLst/>
            <a:rect l="l" t="t" r="r" b="b"/>
            <a:pathLst>
              <a:path w="133350" h="177800">
                <a:moveTo>
                  <a:pt x="101714" y="133350"/>
                </a:moveTo>
                <a:cubicBezTo>
                  <a:pt x="104249" y="125606"/>
                  <a:pt x="109319" y="118591"/>
                  <a:pt x="115049" y="112549"/>
                </a:cubicBezTo>
                <a:cubicBezTo>
                  <a:pt x="126405" y="100603"/>
                  <a:pt x="133350" y="84455"/>
                  <a:pt x="133350" y="66675"/>
                </a:cubicBezTo>
                <a:cubicBezTo>
                  <a:pt x="133350" y="29865"/>
                  <a:pt x="103485" y="0"/>
                  <a:pt x="66675" y="0"/>
                </a:cubicBezTo>
                <a:cubicBezTo>
                  <a:pt x="29865" y="0"/>
                  <a:pt x="0" y="29865"/>
                  <a:pt x="0" y="66675"/>
                </a:cubicBezTo>
                <a:cubicBezTo>
                  <a:pt x="0" y="84455"/>
                  <a:pt x="6945" y="100603"/>
                  <a:pt x="18301" y="112549"/>
                </a:cubicBezTo>
                <a:cubicBezTo>
                  <a:pt x="24031" y="118591"/>
                  <a:pt x="29136" y="125606"/>
                  <a:pt x="31636" y="133350"/>
                </a:cubicBezTo>
                <a:lnTo>
                  <a:pt x="101679" y="133350"/>
                </a:lnTo>
                <a:close/>
                <a:moveTo>
                  <a:pt x="100013" y="150019"/>
                </a:moveTo>
                <a:lnTo>
                  <a:pt x="33337" y="150019"/>
                </a:lnTo>
                <a:lnTo>
                  <a:pt x="33337" y="155575"/>
                </a:lnTo>
                <a:cubicBezTo>
                  <a:pt x="33337" y="170924"/>
                  <a:pt x="45770" y="183356"/>
                  <a:pt x="61119" y="183356"/>
                </a:cubicBezTo>
                <a:lnTo>
                  <a:pt x="72231" y="183356"/>
                </a:lnTo>
                <a:cubicBezTo>
                  <a:pt x="87580" y="183356"/>
                  <a:pt x="100013" y="170924"/>
                  <a:pt x="100013" y="155575"/>
                </a:cubicBezTo>
                <a:lnTo>
                  <a:pt x="100013" y="150019"/>
                </a:lnTo>
                <a:close/>
                <a:moveTo>
                  <a:pt x="63897" y="38894"/>
                </a:moveTo>
                <a:cubicBezTo>
                  <a:pt x="50076" y="38894"/>
                  <a:pt x="38894" y="50076"/>
                  <a:pt x="38894" y="63897"/>
                </a:cubicBezTo>
                <a:cubicBezTo>
                  <a:pt x="38894" y="68516"/>
                  <a:pt x="35178" y="72231"/>
                  <a:pt x="30559" y="72231"/>
                </a:cubicBezTo>
                <a:cubicBezTo>
                  <a:pt x="25941" y="72231"/>
                  <a:pt x="22225" y="68516"/>
                  <a:pt x="22225" y="63897"/>
                </a:cubicBezTo>
                <a:cubicBezTo>
                  <a:pt x="22225" y="40873"/>
                  <a:pt x="40873" y="22225"/>
                  <a:pt x="63897" y="22225"/>
                </a:cubicBezTo>
                <a:cubicBezTo>
                  <a:pt x="68516" y="22225"/>
                  <a:pt x="72231" y="25941"/>
                  <a:pt x="72231" y="30559"/>
                </a:cubicBezTo>
                <a:cubicBezTo>
                  <a:pt x="72231" y="35178"/>
                  <a:pt x="68516" y="38894"/>
                  <a:pt x="63897" y="38894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23" name="Text 21"/>
          <p:cNvSpPr/>
          <p:nvPr/>
        </p:nvSpPr>
        <p:spPr>
          <a:xfrm>
            <a:off x="6155267" y="5778500"/>
            <a:ext cx="4267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مفهوم أساسي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508000" y="2565400"/>
            <a:ext cx="4914900" cy="3721100"/>
          </a:xfrm>
          <a:custGeom>
            <a:avLst/>
            <a:gdLst/>
            <a:ahLst/>
            <a:cxnLst/>
            <a:rect l="l" t="t" r="r" b="b"/>
            <a:pathLst>
              <a:path w="4914900" h="3721100">
                <a:moveTo>
                  <a:pt x="50800" y="0"/>
                </a:moveTo>
                <a:lnTo>
                  <a:pt x="4864100" y="0"/>
                </a:lnTo>
                <a:cubicBezTo>
                  <a:pt x="4892137" y="0"/>
                  <a:pt x="4914900" y="22763"/>
                  <a:pt x="4914900" y="50800"/>
                </a:cubicBezTo>
                <a:lnTo>
                  <a:pt x="4914900" y="3568684"/>
                </a:lnTo>
                <a:cubicBezTo>
                  <a:pt x="4914900" y="3652861"/>
                  <a:pt x="4846661" y="3721100"/>
                  <a:pt x="4762484" y="3721100"/>
                </a:cubicBezTo>
                <a:lnTo>
                  <a:pt x="152416" y="3721100"/>
                </a:lnTo>
                <a:cubicBezTo>
                  <a:pt x="68239" y="3721100"/>
                  <a:pt x="0" y="3652861"/>
                  <a:pt x="0" y="3568684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5" name="Shape 23"/>
          <p:cNvSpPr/>
          <p:nvPr/>
        </p:nvSpPr>
        <p:spPr>
          <a:xfrm>
            <a:off x="508000" y="2565400"/>
            <a:ext cx="4914900" cy="50800"/>
          </a:xfrm>
          <a:custGeom>
            <a:avLst/>
            <a:gdLst/>
            <a:ahLst/>
            <a:cxnLst/>
            <a:rect l="l" t="t" r="r" b="b"/>
            <a:pathLst>
              <a:path w="4914900" h="50800">
                <a:moveTo>
                  <a:pt x="50800" y="0"/>
                </a:moveTo>
                <a:lnTo>
                  <a:pt x="4864100" y="0"/>
                </a:lnTo>
                <a:cubicBezTo>
                  <a:pt x="4892137" y="0"/>
                  <a:pt x="4914900" y="22763"/>
                  <a:pt x="4914900" y="50800"/>
                </a:cubicBezTo>
                <a:lnTo>
                  <a:pt x="4914900" y="50800"/>
                </a:lnTo>
                <a:lnTo>
                  <a:pt x="0" y="50800"/>
                </a:ln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26" name="Shape 24"/>
          <p:cNvSpPr/>
          <p:nvPr/>
        </p:nvSpPr>
        <p:spPr>
          <a:xfrm>
            <a:off x="2556933" y="28448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27" name="Shape 25"/>
          <p:cNvSpPr/>
          <p:nvPr/>
        </p:nvSpPr>
        <p:spPr>
          <a:xfrm>
            <a:off x="2776008" y="30607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350713" y="4986"/>
                </a:moveTo>
                <a:cubicBezTo>
                  <a:pt x="355476" y="446"/>
                  <a:pt x="362396" y="-1191"/>
                  <a:pt x="368796" y="893"/>
                </a:cubicBezTo>
                <a:cubicBezTo>
                  <a:pt x="376089" y="3349"/>
                  <a:pt x="381000" y="10195"/>
                  <a:pt x="381000" y="17859"/>
                </a:cubicBezTo>
                <a:lnTo>
                  <a:pt x="381000" y="156939"/>
                </a:lnTo>
                <a:cubicBezTo>
                  <a:pt x="381000" y="254571"/>
                  <a:pt x="300558" y="333375"/>
                  <a:pt x="203299" y="333375"/>
                </a:cubicBezTo>
                <a:cubicBezTo>
                  <a:pt x="146000" y="333375"/>
                  <a:pt x="96589" y="296540"/>
                  <a:pt x="78656" y="245046"/>
                </a:cubicBezTo>
                <a:cubicBezTo>
                  <a:pt x="52313" y="267965"/>
                  <a:pt x="35719" y="301675"/>
                  <a:pt x="35719" y="339328"/>
                </a:cubicBezTo>
                <a:cubicBezTo>
                  <a:pt x="35719" y="349225"/>
                  <a:pt x="27756" y="357188"/>
                  <a:pt x="17859" y="357188"/>
                </a:cubicBezTo>
                <a:cubicBezTo>
                  <a:pt x="7962" y="357188"/>
                  <a:pt x="0" y="349225"/>
                  <a:pt x="0" y="339328"/>
                </a:cubicBezTo>
                <a:cubicBezTo>
                  <a:pt x="0" y="283592"/>
                  <a:pt x="28426" y="234479"/>
                  <a:pt x="71512" y="205606"/>
                </a:cubicBezTo>
                <a:cubicBezTo>
                  <a:pt x="97780" y="188044"/>
                  <a:pt x="129108" y="178594"/>
                  <a:pt x="160734" y="178594"/>
                </a:cubicBezTo>
                <a:lnTo>
                  <a:pt x="220266" y="178594"/>
                </a:lnTo>
                <a:cubicBezTo>
                  <a:pt x="230163" y="178594"/>
                  <a:pt x="238125" y="170631"/>
                  <a:pt x="238125" y="160734"/>
                </a:cubicBezTo>
                <a:cubicBezTo>
                  <a:pt x="238125" y="150837"/>
                  <a:pt x="230163" y="142875"/>
                  <a:pt x="220266" y="142875"/>
                </a:cubicBezTo>
                <a:lnTo>
                  <a:pt x="160734" y="142875"/>
                </a:lnTo>
                <a:cubicBezTo>
                  <a:pt x="131192" y="142875"/>
                  <a:pt x="103212" y="149423"/>
                  <a:pt x="78135" y="161106"/>
                </a:cubicBezTo>
                <a:cubicBezTo>
                  <a:pt x="95473" y="109017"/>
                  <a:pt x="144512" y="71438"/>
                  <a:pt x="202406" y="71438"/>
                </a:cubicBezTo>
                <a:cubicBezTo>
                  <a:pt x="251817" y="71438"/>
                  <a:pt x="288578" y="54992"/>
                  <a:pt x="313060" y="38695"/>
                </a:cubicBezTo>
                <a:cubicBezTo>
                  <a:pt x="327347" y="29170"/>
                  <a:pt x="339477" y="17785"/>
                  <a:pt x="350788" y="4986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8" name="Text 26"/>
          <p:cNvSpPr/>
          <p:nvPr/>
        </p:nvSpPr>
        <p:spPr>
          <a:xfrm>
            <a:off x="698500" y="3860800"/>
            <a:ext cx="4533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الاستدامة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762000" y="4368800"/>
            <a:ext cx="45085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فهم مفهوم الاستدامة والتنمية المستدامة وأبعادها الثلاثة: الاقتصادية، الاجتماعية، والبيئية. معرفة أهداف التنمية المستدامة SDGs وأهميتها للمؤسسات.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762000" y="5568950"/>
            <a:ext cx="4406900" cy="12700"/>
          </a:xfrm>
          <a:custGeom>
            <a:avLst/>
            <a:gdLst/>
            <a:ahLst/>
            <a:cxnLst/>
            <a:rect l="l" t="t" r="r" b="b"/>
            <a:pathLst>
              <a:path w="4406900" h="12700">
                <a:moveTo>
                  <a:pt x="0" y="0"/>
                </a:moveTo>
                <a:lnTo>
                  <a:pt x="4406900" y="0"/>
                </a:lnTo>
                <a:lnTo>
                  <a:pt x="44069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>
              <a:alpha val="20000"/>
            </a:srgbClr>
          </a:solidFill>
          <a:ln/>
        </p:spPr>
      </p:sp>
      <p:sp>
        <p:nvSpPr>
          <p:cNvPr id="31" name="Shape 29"/>
          <p:cNvSpPr/>
          <p:nvPr/>
        </p:nvSpPr>
        <p:spPr>
          <a:xfrm>
            <a:off x="4990042" y="5829300"/>
            <a:ext cx="133350" cy="177800"/>
          </a:xfrm>
          <a:custGeom>
            <a:avLst/>
            <a:gdLst/>
            <a:ahLst/>
            <a:cxnLst/>
            <a:rect l="l" t="t" r="r" b="b"/>
            <a:pathLst>
              <a:path w="133350" h="177800">
                <a:moveTo>
                  <a:pt x="101714" y="133350"/>
                </a:moveTo>
                <a:cubicBezTo>
                  <a:pt x="104249" y="125606"/>
                  <a:pt x="109319" y="118591"/>
                  <a:pt x="115049" y="112549"/>
                </a:cubicBezTo>
                <a:cubicBezTo>
                  <a:pt x="126405" y="100603"/>
                  <a:pt x="133350" y="84455"/>
                  <a:pt x="133350" y="66675"/>
                </a:cubicBezTo>
                <a:cubicBezTo>
                  <a:pt x="133350" y="29865"/>
                  <a:pt x="103485" y="0"/>
                  <a:pt x="66675" y="0"/>
                </a:cubicBezTo>
                <a:cubicBezTo>
                  <a:pt x="29865" y="0"/>
                  <a:pt x="0" y="29865"/>
                  <a:pt x="0" y="66675"/>
                </a:cubicBezTo>
                <a:cubicBezTo>
                  <a:pt x="0" y="84455"/>
                  <a:pt x="6945" y="100603"/>
                  <a:pt x="18301" y="112549"/>
                </a:cubicBezTo>
                <a:cubicBezTo>
                  <a:pt x="24031" y="118591"/>
                  <a:pt x="29136" y="125606"/>
                  <a:pt x="31636" y="133350"/>
                </a:cubicBezTo>
                <a:lnTo>
                  <a:pt x="101679" y="133350"/>
                </a:lnTo>
                <a:close/>
                <a:moveTo>
                  <a:pt x="100013" y="150019"/>
                </a:moveTo>
                <a:lnTo>
                  <a:pt x="33337" y="150019"/>
                </a:lnTo>
                <a:lnTo>
                  <a:pt x="33337" y="155575"/>
                </a:lnTo>
                <a:cubicBezTo>
                  <a:pt x="33337" y="170924"/>
                  <a:pt x="45770" y="183356"/>
                  <a:pt x="61119" y="183356"/>
                </a:cubicBezTo>
                <a:lnTo>
                  <a:pt x="72231" y="183356"/>
                </a:lnTo>
                <a:cubicBezTo>
                  <a:pt x="87580" y="183356"/>
                  <a:pt x="100013" y="170924"/>
                  <a:pt x="100013" y="155575"/>
                </a:cubicBezTo>
                <a:lnTo>
                  <a:pt x="100013" y="150019"/>
                </a:lnTo>
                <a:close/>
                <a:moveTo>
                  <a:pt x="63897" y="38894"/>
                </a:moveTo>
                <a:cubicBezTo>
                  <a:pt x="50076" y="38894"/>
                  <a:pt x="38894" y="50076"/>
                  <a:pt x="38894" y="63897"/>
                </a:cubicBezTo>
                <a:cubicBezTo>
                  <a:pt x="38894" y="68516"/>
                  <a:pt x="35178" y="72231"/>
                  <a:pt x="30559" y="72231"/>
                </a:cubicBezTo>
                <a:cubicBezTo>
                  <a:pt x="25941" y="72231"/>
                  <a:pt x="22225" y="68516"/>
                  <a:pt x="22225" y="63897"/>
                </a:cubicBezTo>
                <a:cubicBezTo>
                  <a:pt x="22225" y="40873"/>
                  <a:pt x="40873" y="22225"/>
                  <a:pt x="63897" y="22225"/>
                </a:cubicBezTo>
                <a:cubicBezTo>
                  <a:pt x="68516" y="22225"/>
                  <a:pt x="72231" y="25941"/>
                  <a:pt x="72231" y="30559"/>
                </a:cubicBezTo>
                <a:cubicBezTo>
                  <a:pt x="72231" y="35178"/>
                  <a:pt x="68516" y="38894"/>
                  <a:pt x="63897" y="38894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32" name="Text 30"/>
          <p:cNvSpPr/>
          <p:nvPr/>
        </p:nvSpPr>
        <p:spPr>
          <a:xfrm>
            <a:off x="990600" y="5778500"/>
            <a:ext cx="4267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مفهوم أساسي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10837334" y="6565900"/>
            <a:ext cx="4914900" cy="3721100"/>
          </a:xfrm>
          <a:custGeom>
            <a:avLst/>
            <a:gdLst/>
            <a:ahLst/>
            <a:cxnLst/>
            <a:rect l="l" t="t" r="r" b="b"/>
            <a:pathLst>
              <a:path w="4914900" h="3721100">
                <a:moveTo>
                  <a:pt x="50800" y="0"/>
                </a:moveTo>
                <a:lnTo>
                  <a:pt x="4864100" y="0"/>
                </a:lnTo>
                <a:cubicBezTo>
                  <a:pt x="4892137" y="0"/>
                  <a:pt x="4914900" y="22763"/>
                  <a:pt x="4914900" y="50800"/>
                </a:cubicBezTo>
                <a:lnTo>
                  <a:pt x="4914900" y="3568684"/>
                </a:lnTo>
                <a:cubicBezTo>
                  <a:pt x="4914900" y="3652861"/>
                  <a:pt x="4846661" y="3721100"/>
                  <a:pt x="4762484" y="3721100"/>
                </a:cubicBezTo>
                <a:lnTo>
                  <a:pt x="152416" y="3721100"/>
                </a:lnTo>
                <a:cubicBezTo>
                  <a:pt x="68239" y="3721100"/>
                  <a:pt x="0" y="3652861"/>
                  <a:pt x="0" y="3568684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4" name="Shape 32"/>
          <p:cNvSpPr/>
          <p:nvPr/>
        </p:nvSpPr>
        <p:spPr>
          <a:xfrm>
            <a:off x="10837334" y="6565900"/>
            <a:ext cx="4914900" cy="50800"/>
          </a:xfrm>
          <a:custGeom>
            <a:avLst/>
            <a:gdLst/>
            <a:ahLst/>
            <a:cxnLst/>
            <a:rect l="l" t="t" r="r" b="b"/>
            <a:pathLst>
              <a:path w="4914900" h="50800">
                <a:moveTo>
                  <a:pt x="50800" y="0"/>
                </a:moveTo>
                <a:lnTo>
                  <a:pt x="4864100" y="0"/>
                </a:lnTo>
                <a:cubicBezTo>
                  <a:pt x="4892137" y="0"/>
                  <a:pt x="4914900" y="22763"/>
                  <a:pt x="4914900" y="50800"/>
                </a:cubicBezTo>
                <a:lnTo>
                  <a:pt x="4914900" y="50800"/>
                </a:lnTo>
                <a:lnTo>
                  <a:pt x="0" y="50800"/>
                </a:ln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35" name="Shape 33"/>
          <p:cNvSpPr/>
          <p:nvPr/>
        </p:nvSpPr>
        <p:spPr>
          <a:xfrm>
            <a:off x="12886267" y="68453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36" name="Shape 34"/>
          <p:cNvSpPr/>
          <p:nvPr/>
        </p:nvSpPr>
        <p:spPr>
          <a:xfrm>
            <a:off x="13057717" y="7061200"/>
            <a:ext cx="476250" cy="381000"/>
          </a:xfrm>
          <a:custGeom>
            <a:avLst/>
            <a:gdLst/>
            <a:ahLst/>
            <a:cxnLst/>
            <a:rect l="l" t="t" r="r" b="b"/>
            <a:pathLst>
              <a:path w="476250" h="381000">
                <a:moveTo>
                  <a:pt x="238125" y="11906"/>
                </a:moveTo>
                <a:cubicBezTo>
                  <a:pt x="280838" y="11906"/>
                  <a:pt x="315516" y="46584"/>
                  <a:pt x="315516" y="89297"/>
                </a:cubicBezTo>
                <a:cubicBezTo>
                  <a:pt x="315516" y="132010"/>
                  <a:pt x="280838" y="166688"/>
                  <a:pt x="238125" y="166688"/>
                </a:cubicBezTo>
                <a:cubicBezTo>
                  <a:pt x="195412" y="166688"/>
                  <a:pt x="160734" y="132010"/>
                  <a:pt x="160734" y="89297"/>
                </a:cubicBezTo>
                <a:cubicBezTo>
                  <a:pt x="160734" y="46584"/>
                  <a:pt x="195412" y="11906"/>
                  <a:pt x="238125" y="11906"/>
                </a:cubicBezTo>
                <a:close/>
                <a:moveTo>
                  <a:pt x="71438" y="65484"/>
                </a:moveTo>
                <a:cubicBezTo>
                  <a:pt x="101008" y="65484"/>
                  <a:pt x="125016" y="89492"/>
                  <a:pt x="125016" y="119063"/>
                </a:cubicBezTo>
                <a:cubicBezTo>
                  <a:pt x="125016" y="148633"/>
                  <a:pt x="101008" y="172641"/>
                  <a:pt x="71438" y="172641"/>
                </a:cubicBezTo>
                <a:cubicBezTo>
                  <a:pt x="41867" y="172641"/>
                  <a:pt x="17859" y="148633"/>
                  <a:pt x="17859" y="119063"/>
                </a:cubicBezTo>
                <a:cubicBezTo>
                  <a:pt x="17859" y="89492"/>
                  <a:pt x="41867" y="65484"/>
                  <a:pt x="71437" y="65484"/>
                </a:cubicBezTo>
                <a:close/>
                <a:moveTo>
                  <a:pt x="0" y="309563"/>
                </a:moveTo>
                <a:cubicBezTo>
                  <a:pt x="0" y="256952"/>
                  <a:pt x="42639" y="214313"/>
                  <a:pt x="95250" y="214313"/>
                </a:cubicBezTo>
                <a:cubicBezTo>
                  <a:pt x="104775" y="214313"/>
                  <a:pt x="114002" y="215726"/>
                  <a:pt x="122709" y="218331"/>
                </a:cubicBezTo>
                <a:cubicBezTo>
                  <a:pt x="98227" y="245715"/>
                  <a:pt x="83344" y="281880"/>
                  <a:pt x="83344" y="321469"/>
                </a:cubicBezTo>
                <a:lnTo>
                  <a:pt x="83344" y="333375"/>
                </a:lnTo>
                <a:cubicBezTo>
                  <a:pt x="83344" y="341858"/>
                  <a:pt x="85130" y="349895"/>
                  <a:pt x="88329" y="357188"/>
                </a:cubicBezTo>
                <a:lnTo>
                  <a:pt x="23812" y="357188"/>
                </a:lnTo>
                <a:cubicBezTo>
                  <a:pt x="10641" y="357188"/>
                  <a:pt x="0" y="346546"/>
                  <a:pt x="0" y="333375"/>
                </a:cubicBezTo>
                <a:lnTo>
                  <a:pt x="0" y="309563"/>
                </a:lnTo>
                <a:close/>
                <a:moveTo>
                  <a:pt x="387921" y="357188"/>
                </a:moveTo>
                <a:cubicBezTo>
                  <a:pt x="391120" y="349895"/>
                  <a:pt x="392906" y="341858"/>
                  <a:pt x="392906" y="333375"/>
                </a:cubicBezTo>
                <a:lnTo>
                  <a:pt x="392906" y="321469"/>
                </a:lnTo>
                <a:cubicBezTo>
                  <a:pt x="392906" y="281880"/>
                  <a:pt x="378023" y="245715"/>
                  <a:pt x="353541" y="218331"/>
                </a:cubicBezTo>
                <a:cubicBezTo>
                  <a:pt x="362248" y="215726"/>
                  <a:pt x="371475" y="214313"/>
                  <a:pt x="381000" y="214313"/>
                </a:cubicBezTo>
                <a:cubicBezTo>
                  <a:pt x="433611" y="214313"/>
                  <a:pt x="476250" y="256952"/>
                  <a:pt x="476250" y="309563"/>
                </a:cubicBezTo>
                <a:lnTo>
                  <a:pt x="476250" y="333375"/>
                </a:lnTo>
                <a:cubicBezTo>
                  <a:pt x="476250" y="346546"/>
                  <a:pt x="465609" y="357188"/>
                  <a:pt x="452438" y="357188"/>
                </a:cubicBezTo>
                <a:lnTo>
                  <a:pt x="387921" y="357188"/>
                </a:lnTo>
                <a:close/>
                <a:moveTo>
                  <a:pt x="351234" y="119063"/>
                </a:moveTo>
                <a:cubicBezTo>
                  <a:pt x="351234" y="89492"/>
                  <a:pt x="375242" y="65484"/>
                  <a:pt x="404813" y="65484"/>
                </a:cubicBezTo>
                <a:cubicBezTo>
                  <a:pt x="434383" y="65484"/>
                  <a:pt x="458391" y="89492"/>
                  <a:pt x="458391" y="119062"/>
                </a:cubicBezTo>
                <a:cubicBezTo>
                  <a:pt x="458391" y="148633"/>
                  <a:pt x="434383" y="172641"/>
                  <a:pt x="404813" y="172641"/>
                </a:cubicBezTo>
                <a:cubicBezTo>
                  <a:pt x="375242" y="172641"/>
                  <a:pt x="351234" y="148633"/>
                  <a:pt x="351234" y="119063"/>
                </a:cubicBezTo>
                <a:close/>
                <a:moveTo>
                  <a:pt x="119063" y="321469"/>
                </a:moveTo>
                <a:cubicBezTo>
                  <a:pt x="119063" y="255687"/>
                  <a:pt x="172343" y="202406"/>
                  <a:pt x="238125" y="202406"/>
                </a:cubicBezTo>
                <a:cubicBezTo>
                  <a:pt x="303907" y="202406"/>
                  <a:pt x="357188" y="255687"/>
                  <a:pt x="357188" y="321469"/>
                </a:cubicBezTo>
                <a:lnTo>
                  <a:pt x="357188" y="333375"/>
                </a:lnTo>
                <a:cubicBezTo>
                  <a:pt x="357188" y="346546"/>
                  <a:pt x="346546" y="357188"/>
                  <a:pt x="333375" y="357188"/>
                </a:cubicBezTo>
                <a:lnTo>
                  <a:pt x="142875" y="357188"/>
                </a:lnTo>
                <a:cubicBezTo>
                  <a:pt x="129704" y="357188"/>
                  <a:pt x="119063" y="346546"/>
                  <a:pt x="119063" y="333375"/>
                </a:cubicBezTo>
                <a:lnTo>
                  <a:pt x="119063" y="321469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7" name="Text 35"/>
          <p:cNvSpPr/>
          <p:nvPr/>
        </p:nvSpPr>
        <p:spPr>
          <a:xfrm>
            <a:off x="11027834" y="7861300"/>
            <a:ext cx="4533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أصحاب المصلحة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11091334" y="8369300"/>
            <a:ext cx="45085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معرفة أنواع أصحاب المصلحة (الداخليون والخارجيون) وطرق تحديدهم وتحليل احتياجاتهم. فهم أهمية إشراكهم في عملية صناعة القرار.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11091334" y="9569450"/>
            <a:ext cx="4406900" cy="12700"/>
          </a:xfrm>
          <a:custGeom>
            <a:avLst/>
            <a:gdLst/>
            <a:ahLst/>
            <a:cxnLst/>
            <a:rect l="l" t="t" r="r" b="b"/>
            <a:pathLst>
              <a:path w="4406900" h="12700">
                <a:moveTo>
                  <a:pt x="0" y="0"/>
                </a:moveTo>
                <a:lnTo>
                  <a:pt x="4406900" y="0"/>
                </a:lnTo>
                <a:lnTo>
                  <a:pt x="44069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2C5F5D">
              <a:alpha val="20000"/>
            </a:srgbClr>
          </a:solidFill>
          <a:ln/>
        </p:spPr>
      </p:sp>
      <p:sp>
        <p:nvSpPr>
          <p:cNvPr id="40" name="Shape 38"/>
          <p:cNvSpPr/>
          <p:nvPr/>
        </p:nvSpPr>
        <p:spPr>
          <a:xfrm>
            <a:off x="15286038" y="9829800"/>
            <a:ext cx="200025" cy="177800"/>
          </a:xfrm>
          <a:custGeom>
            <a:avLst/>
            <a:gdLst/>
            <a:ahLst/>
            <a:cxnLst/>
            <a:rect l="l" t="t" r="r" b="b"/>
            <a:pathLst>
              <a:path w="200025" h="177800">
                <a:moveTo>
                  <a:pt x="107479" y="-6563"/>
                </a:moveTo>
                <a:cubicBezTo>
                  <a:pt x="106055" y="-9341"/>
                  <a:pt x="103173" y="-11112"/>
                  <a:pt x="100047" y="-11112"/>
                </a:cubicBezTo>
                <a:cubicBezTo>
                  <a:pt x="96922" y="-11112"/>
                  <a:pt x="94040" y="-9341"/>
                  <a:pt x="92616" y="-6563"/>
                </a:cubicBezTo>
                <a:lnTo>
                  <a:pt x="67057" y="43512"/>
                </a:lnTo>
                <a:lnTo>
                  <a:pt x="11529" y="52333"/>
                </a:lnTo>
                <a:cubicBezTo>
                  <a:pt x="8439" y="52819"/>
                  <a:pt x="5869" y="55007"/>
                  <a:pt x="4896" y="57993"/>
                </a:cubicBezTo>
                <a:cubicBezTo>
                  <a:pt x="3924" y="60980"/>
                  <a:pt x="4723" y="64244"/>
                  <a:pt x="6911" y="66467"/>
                </a:cubicBezTo>
                <a:lnTo>
                  <a:pt x="46638" y="106229"/>
                </a:lnTo>
                <a:lnTo>
                  <a:pt x="37887" y="161756"/>
                </a:lnTo>
                <a:cubicBezTo>
                  <a:pt x="37401" y="164847"/>
                  <a:pt x="38685" y="167972"/>
                  <a:pt x="41220" y="169813"/>
                </a:cubicBezTo>
                <a:cubicBezTo>
                  <a:pt x="43755" y="171653"/>
                  <a:pt x="47089" y="171931"/>
                  <a:pt x="49902" y="170507"/>
                </a:cubicBezTo>
                <a:lnTo>
                  <a:pt x="100047" y="145018"/>
                </a:lnTo>
                <a:lnTo>
                  <a:pt x="150158" y="170507"/>
                </a:lnTo>
                <a:cubicBezTo>
                  <a:pt x="152936" y="171931"/>
                  <a:pt x="156304" y="171653"/>
                  <a:pt x="158839" y="169813"/>
                </a:cubicBezTo>
                <a:cubicBezTo>
                  <a:pt x="161374" y="167972"/>
                  <a:pt x="162659" y="164882"/>
                  <a:pt x="162173" y="161756"/>
                </a:cubicBezTo>
                <a:lnTo>
                  <a:pt x="153387" y="106229"/>
                </a:lnTo>
                <a:lnTo>
                  <a:pt x="193114" y="66467"/>
                </a:lnTo>
                <a:cubicBezTo>
                  <a:pt x="195337" y="64244"/>
                  <a:pt x="196101" y="60980"/>
                  <a:pt x="195129" y="57993"/>
                </a:cubicBezTo>
                <a:cubicBezTo>
                  <a:pt x="194156" y="55007"/>
                  <a:pt x="191621" y="52819"/>
                  <a:pt x="188496" y="52333"/>
                </a:cubicBezTo>
                <a:lnTo>
                  <a:pt x="133003" y="43512"/>
                </a:lnTo>
                <a:lnTo>
                  <a:pt x="107479" y="-6563"/>
                </a:ln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41" name="Text 39"/>
          <p:cNvSpPr/>
          <p:nvPr/>
        </p:nvSpPr>
        <p:spPr>
          <a:xfrm>
            <a:off x="11319934" y="9779000"/>
            <a:ext cx="4267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مهارة تحليلية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5672667" y="6565900"/>
            <a:ext cx="4914900" cy="3721100"/>
          </a:xfrm>
          <a:custGeom>
            <a:avLst/>
            <a:gdLst/>
            <a:ahLst/>
            <a:cxnLst/>
            <a:rect l="l" t="t" r="r" b="b"/>
            <a:pathLst>
              <a:path w="4914900" h="3721100">
                <a:moveTo>
                  <a:pt x="50800" y="0"/>
                </a:moveTo>
                <a:lnTo>
                  <a:pt x="4864100" y="0"/>
                </a:lnTo>
                <a:cubicBezTo>
                  <a:pt x="4892137" y="0"/>
                  <a:pt x="4914900" y="22763"/>
                  <a:pt x="4914900" y="50800"/>
                </a:cubicBezTo>
                <a:lnTo>
                  <a:pt x="4914900" y="3568684"/>
                </a:lnTo>
                <a:cubicBezTo>
                  <a:pt x="4914900" y="3652861"/>
                  <a:pt x="4846661" y="3721100"/>
                  <a:pt x="4762484" y="3721100"/>
                </a:cubicBezTo>
                <a:lnTo>
                  <a:pt x="152416" y="3721100"/>
                </a:lnTo>
                <a:cubicBezTo>
                  <a:pt x="68239" y="3721100"/>
                  <a:pt x="0" y="3652861"/>
                  <a:pt x="0" y="3568684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43" name="Shape 41"/>
          <p:cNvSpPr/>
          <p:nvPr/>
        </p:nvSpPr>
        <p:spPr>
          <a:xfrm>
            <a:off x="5672667" y="6565900"/>
            <a:ext cx="4914900" cy="50800"/>
          </a:xfrm>
          <a:custGeom>
            <a:avLst/>
            <a:gdLst/>
            <a:ahLst/>
            <a:cxnLst/>
            <a:rect l="l" t="t" r="r" b="b"/>
            <a:pathLst>
              <a:path w="4914900" h="50800">
                <a:moveTo>
                  <a:pt x="50800" y="0"/>
                </a:moveTo>
                <a:lnTo>
                  <a:pt x="4864100" y="0"/>
                </a:lnTo>
                <a:cubicBezTo>
                  <a:pt x="4892137" y="0"/>
                  <a:pt x="4914900" y="22763"/>
                  <a:pt x="4914900" y="50800"/>
                </a:cubicBezTo>
                <a:lnTo>
                  <a:pt x="4914900" y="50800"/>
                </a:lnTo>
                <a:lnTo>
                  <a:pt x="0" y="50800"/>
                </a:ln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44" name="Shape 42"/>
          <p:cNvSpPr/>
          <p:nvPr/>
        </p:nvSpPr>
        <p:spPr>
          <a:xfrm>
            <a:off x="7721600" y="68453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45" name="Shape 43"/>
          <p:cNvSpPr/>
          <p:nvPr/>
        </p:nvSpPr>
        <p:spPr>
          <a:xfrm>
            <a:off x="7940675" y="70612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333375" y="190500"/>
                </a:moveTo>
                <a:cubicBezTo>
                  <a:pt x="333375" y="111645"/>
                  <a:pt x="269355" y="47625"/>
                  <a:pt x="190500" y="47625"/>
                </a:cubicBezTo>
                <a:cubicBezTo>
                  <a:pt x="111645" y="47625"/>
                  <a:pt x="47625" y="111645"/>
                  <a:pt x="47625" y="190500"/>
                </a:cubicBezTo>
                <a:cubicBezTo>
                  <a:pt x="47625" y="269355"/>
                  <a:pt x="111645" y="333375"/>
                  <a:pt x="190500" y="333375"/>
                </a:cubicBezTo>
                <a:cubicBezTo>
                  <a:pt x="269355" y="333375"/>
                  <a:pt x="333375" y="269355"/>
                  <a:pt x="333375" y="190500"/>
                </a:cubicBezTo>
                <a:close/>
                <a:moveTo>
                  <a:pt x="0" y="190500"/>
                </a:moveTo>
                <a:cubicBezTo>
                  <a:pt x="0" y="85360"/>
                  <a:pt x="85360" y="0"/>
                  <a:pt x="190500" y="0"/>
                </a:cubicBezTo>
                <a:cubicBezTo>
                  <a:pt x="295640" y="0"/>
                  <a:pt x="381000" y="85360"/>
                  <a:pt x="381000" y="190500"/>
                </a:cubicBezTo>
                <a:cubicBezTo>
                  <a:pt x="381000" y="295640"/>
                  <a:pt x="295640" y="381000"/>
                  <a:pt x="190500" y="381000"/>
                </a:cubicBezTo>
                <a:cubicBezTo>
                  <a:pt x="85360" y="381000"/>
                  <a:pt x="0" y="295640"/>
                  <a:pt x="0" y="190500"/>
                </a:cubicBezTo>
                <a:close/>
                <a:moveTo>
                  <a:pt x="190500" y="250031"/>
                </a:moveTo>
                <a:cubicBezTo>
                  <a:pt x="223356" y="250031"/>
                  <a:pt x="250031" y="223356"/>
                  <a:pt x="250031" y="190500"/>
                </a:cubicBezTo>
                <a:cubicBezTo>
                  <a:pt x="250031" y="157644"/>
                  <a:pt x="223356" y="130969"/>
                  <a:pt x="190500" y="130969"/>
                </a:cubicBezTo>
                <a:cubicBezTo>
                  <a:pt x="157644" y="130969"/>
                  <a:pt x="130969" y="157644"/>
                  <a:pt x="130969" y="190500"/>
                </a:cubicBezTo>
                <a:cubicBezTo>
                  <a:pt x="130969" y="223356"/>
                  <a:pt x="157644" y="250031"/>
                  <a:pt x="190500" y="250031"/>
                </a:cubicBezTo>
                <a:close/>
                <a:moveTo>
                  <a:pt x="190500" y="83344"/>
                </a:moveTo>
                <a:cubicBezTo>
                  <a:pt x="249641" y="83344"/>
                  <a:pt x="297656" y="131359"/>
                  <a:pt x="297656" y="190500"/>
                </a:cubicBezTo>
                <a:cubicBezTo>
                  <a:pt x="297656" y="249641"/>
                  <a:pt x="249641" y="297656"/>
                  <a:pt x="190500" y="297656"/>
                </a:cubicBezTo>
                <a:cubicBezTo>
                  <a:pt x="131359" y="297656"/>
                  <a:pt x="83344" y="249641"/>
                  <a:pt x="83344" y="190500"/>
                </a:cubicBezTo>
                <a:cubicBezTo>
                  <a:pt x="83344" y="131359"/>
                  <a:pt x="131359" y="83344"/>
                  <a:pt x="190500" y="83344"/>
                </a:cubicBezTo>
                <a:close/>
                <a:moveTo>
                  <a:pt x="166688" y="190500"/>
                </a:moveTo>
                <a:cubicBezTo>
                  <a:pt x="166688" y="177358"/>
                  <a:pt x="177358" y="166688"/>
                  <a:pt x="190500" y="166688"/>
                </a:cubicBezTo>
                <a:cubicBezTo>
                  <a:pt x="203642" y="166688"/>
                  <a:pt x="214313" y="177358"/>
                  <a:pt x="214313" y="190500"/>
                </a:cubicBezTo>
                <a:cubicBezTo>
                  <a:pt x="214313" y="203642"/>
                  <a:pt x="203642" y="214313"/>
                  <a:pt x="190500" y="214313"/>
                </a:cubicBezTo>
                <a:cubicBezTo>
                  <a:pt x="177358" y="214313"/>
                  <a:pt x="166688" y="203642"/>
                  <a:pt x="166688" y="19050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46" name="Text 44"/>
          <p:cNvSpPr/>
          <p:nvPr/>
        </p:nvSpPr>
        <p:spPr>
          <a:xfrm>
            <a:off x="5863167" y="7861300"/>
            <a:ext cx="4533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العلاقات العامة</a:t>
            </a:r>
            <a:endParaRPr lang="en-US" sz="1600" dirty="0"/>
          </a:p>
        </p:txBody>
      </p:sp>
      <p:sp>
        <p:nvSpPr>
          <p:cNvPr id="47" name="Text 45"/>
          <p:cNvSpPr/>
          <p:nvPr/>
        </p:nvSpPr>
        <p:spPr>
          <a:xfrm>
            <a:off x="5926667" y="8369300"/>
            <a:ext cx="45085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فهم أساسيات العلاقات العامة وأدواتها. معرفة استراتيجيات إدارة السمعة وبناء الصورة الذهنية للمؤسسة لدى الجمهور.</a:t>
            </a:r>
            <a:endParaRPr lang="en-US" sz="1600" dirty="0"/>
          </a:p>
        </p:txBody>
      </p:sp>
      <p:sp>
        <p:nvSpPr>
          <p:cNvPr id="48" name="Shape 46"/>
          <p:cNvSpPr/>
          <p:nvPr/>
        </p:nvSpPr>
        <p:spPr>
          <a:xfrm>
            <a:off x="5926667" y="9569450"/>
            <a:ext cx="4406900" cy="12700"/>
          </a:xfrm>
          <a:custGeom>
            <a:avLst/>
            <a:gdLst/>
            <a:ahLst/>
            <a:cxnLst/>
            <a:rect l="l" t="t" r="r" b="b"/>
            <a:pathLst>
              <a:path w="4406900" h="12700">
                <a:moveTo>
                  <a:pt x="0" y="0"/>
                </a:moveTo>
                <a:lnTo>
                  <a:pt x="4406900" y="0"/>
                </a:lnTo>
                <a:lnTo>
                  <a:pt x="44069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A98C6A">
              <a:alpha val="20000"/>
            </a:srgbClr>
          </a:solidFill>
          <a:ln/>
        </p:spPr>
      </p:sp>
      <p:sp>
        <p:nvSpPr>
          <p:cNvPr id="49" name="Shape 47"/>
          <p:cNvSpPr/>
          <p:nvPr/>
        </p:nvSpPr>
        <p:spPr>
          <a:xfrm>
            <a:off x="10121371" y="9829800"/>
            <a:ext cx="200025" cy="177800"/>
          </a:xfrm>
          <a:custGeom>
            <a:avLst/>
            <a:gdLst/>
            <a:ahLst/>
            <a:cxnLst/>
            <a:rect l="l" t="t" r="r" b="b"/>
            <a:pathLst>
              <a:path w="200025" h="177800">
                <a:moveTo>
                  <a:pt x="107479" y="-6563"/>
                </a:moveTo>
                <a:cubicBezTo>
                  <a:pt x="106055" y="-9341"/>
                  <a:pt x="103173" y="-11112"/>
                  <a:pt x="100047" y="-11112"/>
                </a:cubicBezTo>
                <a:cubicBezTo>
                  <a:pt x="96922" y="-11112"/>
                  <a:pt x="94040" y="-9341"/>
                  <a:pt x="92616" y="-6563"/>
                </a:cubicBezTo>
                <a:lnTo>
                  <a:pt x="67057" y="43512"/>
                </a:lnTo>
                <a:lnTo>
                  <a:pt x="11529" y="52333"/>
                </a:lnTo>
                <a:cubicBezTo>
                  <a:pt x="8439" y="52819"/>
                  <a:pt x="5869" y="55007"/>
                  <a:pt x="4896" y="57993"/>
                </a:cubicBezTo>
                <a:cubicBezTo>
                  <a:pt x="3924" y="60980"/>
                  <a:pt x="4723" y="64244"/>
                  <a:pt x="6911" y="66467"/>
                </a:cubicBezTo>
                <a:lnTo>
                  <a:pt x="46638" y="106229"/>
                </a:lnTo>
                <a:lnTo>
                  <a:pt x="37887" y="161756"/>
                </a:lnTo>
                <a:cubicBezTo>
                  <a:pt x="37401" y="164847"/>
                  <a:pt x="38685" y="167972"/>
                  <a:pt x="41220" y="169813"/>
                </a:cubicBezTo>
                <a:cubicBezTo>
                  <a:pt x="43755" y="171653"/>
                  <a:pt x="47089" y="171931"/>
                  <a:pt x="49902" y="170507"/>
                </a:cubicBezTo>
                <a:lnTo>
                  <a:pt x="100047" y="145018"/>
                </a:lnTo>
                <a:lnTo>
                  <a:pt x="150158" y="170507"/>
                </a:lnTo>
                <a:cubicBezTo>
                  <a:pt x="152936" y="171931"/>
                  <a:pt x="156304" y="171653"/>
                  <a:pt x="158839" y="169813"/>
                </a:cubicBezTo>
                <a:cubicBezTo>
                  <a:pt x="161374" y="167972"/>
                  <a:pt x="162659" y="164882"/>
                  <a:pt x="162173" y="161756"/>
                </a:cubicBezTo>
                <a:lnTo>
                  <a:pt x="153387" y="106229"/>
                </a:lnTo>
                <a:lnTo>
                  <a:pt x="193114" y="66467"/>
                </a:lnTo>
                <a:cubicBezTo>
                  <a:pt x="195337" y="64244"/>
                  <a:pt x="196101" y="60980"/>
                  <a:pt x="195129" y="57993"/>
                </a:cubicBezTo>
                <a:cubicBezTo>
                  <a:pt x="194156" y="55007"/>
                  <a:pt x="191621" y="52819"/>
                  <a:pt x="188496" y="52333"/>
                </a:cubicBezTo>
                <a:lnTo>
                  <a:pt x="133003" y="43512"/>
                </a:lnTo>
                <a:lnTo>
                  <a:pt x="107479" y="-6563"/>
                </a:ln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50" name="Text 48"/>
          <p:cNvSpPr/>
          <p:nvPr/>
        </p:nvSpPr>
        <p:spPr>
          <a:xfrm>
            <a:off x="6155267" y="9779000"/>
            <a:ext cx="4267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مهارة تطبيقية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508000" y="6540500"/>
            <a:ext cx="4914900" cy="3746500"/>
          </a:xfrm>
          <a:custGeom>
            <a:avLst/>
            <a:gdLst/>
            <a:ahLst/>
            <a:cxnLst/>
            <a:rect l="l" t="t" r="r" b="b"/>
            <a:pathLst>
              <a:path w="4914900" h="3746500">
                <a:moveTo>
                  <a:pt x="152408" y="0"/>
                </a:moveTo>
                <a:lnTo>
                  <a:pt x="4762492" y="0"/>
                </a:lnTo>
                <a:cubicBezTo>
                  <a:pt x="4846665" y="0"/>
                  <a:pt x="4914900" y="68235"/>
                  <a:pt x="4914900" y="152408"/>
                </a:cubicBezTo>
                <a:lnTo>
                  <a:pt x="4914900" y="3594092"/>
                </a:lnTo>
                <a:cubicBezTo>
                  <a:pt x="4914900" y="3678265"/>
                  <a:pt x="4846665" y="3746500"/>
                  <a:pt x="4762492" y="3746500"/>
                </a:cubicBezTo>
                <a:lnTo>
                  <a:pt x="152408" y="3746500"/>
                </a:lnTo>
                <a:cubicBezTo>
                  <a:pt x="68235" y="3746500"/>
                  <a:pt x="0" y="3678265"/>
                  <a:pt x="0" y="3594092"/>
                </a:cubicBezTo>
                <a:lnTo>
                  <a:pt x="0" y="152408"/>
                </a:lnTo>
                <a:cubicBezTo>
                  <a:pt x="0" y="68292"/>
                  <a:pt x="68292" y="0"/>
                  <a:pt x="152408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52" name="Shape 50"/>
          <p:cNvSpPr/>
          <p:nvPr/>
        </p:nvSpPr>
        <p:spPr>
          <a:xfrm>
            <a:off x="2534708" y="7094538"/>
            <a:ext cx="857250" cy="762000"/>
          </a:xfrm>
          <a:custGeom>
            <a:avLst/>
            <a:gdLst/>
            <a:ahLst/>
            <a:cxnLst/>
            <a:rect l="l" t="t" r="r" b="b"/>
            <a:pathLst>
              <a:path w="857250" h="762000">
                <a:moveTo>
                  <a:pt x="71438" y="291405"/>
                </a:moveTo>
                <a:lnTo>
                  <a:pt x="382786" y="419546"/>
                </a:lnTo>
                <a:cubicBezTo>
                  <a:pt x="397371" y="425500"/>
                  <a:pt x="412849" y="428625"/>
                  <a:pt x="428625" y="428625"/>
                </a:cubicBezTo>
                <a:cubicBezTo>
                  <a:pt x="444401" y="428625"/>
                  <a:pt x="459879" y="425500"/>
                  <a:pt x="474464" y="419546"/>
                </a:cubicBezTo>
                <a:lnTo>
                  <a:pt x="835223" y="271016"/>
                </a:lnTo>
                <a:cubicBezTo>
                  <a:pt x="848618" y="265509"/>
                  <a:pt x="857250" y="252561"/>
                  <a:pt x="857250" y="238125"/>
                </a:cubicBezTo>
                <a:cubicBezTo>
                  <a:pt x="857250" y="223689"/>
                  <a:pt x="848618" y="210741"/>
                  <a:pt x="835223" y="205234"/>
                </a:cubicBezTo>
                <a:lnTo>
                  <a:pt x="474464" y="56704"/>
                </a:lnTo>
                <a:cubicBezTo>
                  <a:pt x="459879" y="50750"/>
                  <a:pt x="444401" y="47625"/>
                  <a:pt x="428625" y="47625"/>
                </a:cubicBezTo>
                <a:cubicBezTo>
                  <a:pt x="412849" y="47625"/>
                  <a:pt x="397371" y="50750"/>
                  <a:pt x="382786" y="56704"/>
                </a:cubicBezTo>
                <a:lnTo>
                  <a:pt x="22027" y="205234"/>
                </a:lnTo>
                <a:cubicBezTo>
                  <a:pt x="8632" y="210741"/>
                  <a:pt x="0" y="223689"/>
                  <a:pt x="0" y="238125"/>
                </a:cubicBezTo>
                <a:lnTo>
                  <a:pt x="0" y="678656"/>
                </a:lnTo>
                <a:cubicBezTo>
                  <a:pt x="0" y="698450"/>
                  <a:pt x="15925" y="714375"/>
                  <a:pt x="35719" y="714375"/>
                </a:cubicBezTo>
                <a:cubicBezTo>
                  <a:pt x="55513" y="714375"/>
                  <a:pt x="71438" y="698450"/>
                  <a:pt x="71438" y="678656"/>
                </a:cubicBezTo>
                <a:lnTo>
                  <a:pt x="71438" y="291405"/>
                </a:lnTo>
                <a:close/>
                <a:moveTo>
                  <a:pt x="142875" y="398115"/>
                </a:moveTo>
                <a:lnTo>
                  <a:pt x="142875" y="571500"/>
                </a:lnTo>
                <a:cubicBezTo>
                  <a:pt x="142875" y="650379"/>
                  <a:pt x="270867" y="714375"/>
                  <a:pt x="428625" y="714375"/>
                </a:cubicBezTo>
                <a:cubicBezTo>
                  <a:pt x="586383" y="714375"/>
                  <a:pt x="714375" y="650379"/>
                  <a:pt x="714375" y="571500"/>
                </a:cubicBezTo>
                <a:lnTo>
                  <a:pt x="714375" y="397966"/>
                </a:lnTo>
                <a:lnTo>
                  <a:pt x="501700" y="485626"/>
                </a:lnTo>
                <a:cubicBezTo>
                  <a:pt x="478482" y="495151"/>
                  <a:pt x="453777" y="500062"/>
                  <a:pt x="428625" y="500062"/>
                </a:cubicBezTo>
                <a:cubicBezTo>
                  <a:pt x="403473" y="500062"/>
                  <a:pt x="378768" y="495151"/>
                  <a:pt x="355550" y="485626"/>
                </a:cubicBezTo>
                <a:lnTo>
                  <a:pt x="142875" y="397966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53" name="Text 51"/>
          <p:cNvSpPr/>
          <p:nvPr/>
        </p:nvSpPr>
        <p:spPr>
          <a:xfrm>
            <a:off x="685800" y="8059738"/>
            <a:ext cx="45593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FFFFFF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جاهز للتعلم</a:t>
            </a:r>
            <a:endParaRPr lang="en-US" sz="1600" dirty="0"/>
          </a:p>
        </p:txBody>
      </p:sp>
      <p:sp>
        <p:nvSpPr>
          <p:cNvPr id="54" name="Text 52"/>
          <p:cNvSpPr/>
          <p:nvPr/>
        </p:nvSpPr>
        <p:spPr>
          <a:xfrm>
            <a:off x="704850" y="8618538"/>
            <a:ext cx="4521200" cy="111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1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بعد إتقان هذه المفاهيم، ستكون جاهزاً للانتقال إلى استراتيجيات الاتصال المتقدمة لدعم الاستدامة والمسؤولية الاجتماعية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8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4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80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OBJECTIVES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544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2C5F5D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أهداف المحاضرة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14528800" y="16764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5" name="Text 3"/>
          <p:cNvSpPr/>
          <p:nvPr/>
        </p:nvSpPr>
        <p:spPr>
          <a:xfrm>
            <a:off x="508000" y="1879600"/>
            <a:ext cx="15354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3D3D3D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الأهداف التعليمية المتوقع تحقيقها بنهاية هذه المحاضرة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10604500" y="2540000"/>
            <a:ext cx="5118100" cy="2260600"/>
          </a:xfrm>
          <a:custGeom>
            <a:avLst/>
            <a:gdLst/>
            <a:ahLst/>
            <a:cxnLst/>
            <a:rect l="l" t="t" r="r" b="b"/>
            <a:pathLst>
              <a:path w="5118100" h="2260600">
                <a:moveTo>
                  <a:pt x="152410" y="0"/>
                </a:moveTo>
                <a:lnTo>
                  <a:pt x="5067300" y="0"/>
                </a:lnTo>
                <a:cubicBezTo>
                  <a:pt x="5095337" y="0"/>
                  <a:pt x="5118100" y="22763"/>
                  <a:pt x="5118100" y="50800"/>
                </a:cubicBezTo>
                <a:lnTo>
                  <a:pt x="5118100" y="2209800"/>
                </a:lnTo>
                <a:cubicBezTo>
                  <a:pt x="5118100" y="2237837"/>
                  <a:pt x="5095337" y="2260600"/>
                  <a:pt x="5067300" y="2260600"/>
                </a:cubicBezTo>
                <a:lnTo>
                  <a:pt x="152410" y="2260600"/>
                </a:lnTo>
                <a:cubicBezTo>
                  <a:pt x="68236" y="2260600"/>
                  <a:pt x="0" y="2192364"/>
                  <a:pt x="0" y="2108190"/>
                </a:cubicBezTo>
                <a:lnTo>
                  <a:pt x="0" y="152410"/>
                </a:lnTo>
                <a:cubicBezTo>
                  <a:pt x="0" y="68292"/>
                  <a:pt x="68292" y="0"/>
                  <a:pt x="15241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15722600" y="2540000"/>
            <a:ext cx="50800" cy="2260600"/>
          </a:xfrm>
          <a:custGeom>
            <a:avLst/>
            <a:gdLst/>
            <a:ahLst/>
            <a:cxnLst/>
            <a:rect l="l" t="t" r="r" b="b"/>
            <a:pathLst>
              <a:path w="50800" h="22606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2209800"/>
                </a:lnTo>
                <a:cubicBezTo>
                  <a:pt x="50800" y="2237837"/>
                  <a:pt x="28037" y="2260600"/>
                  <a:pt x="0" y="2260600"/>
                </a:cubicBezTo>
                <a:lnTo>
                  <a:pt x="0" y="2260600"/>
                </a:lnTo>
                <a:lnTo>
                  <a:pt x="0" y="0"/>
                </a:ln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8" name="Shape 6"/>
          <p:cNvSpPr/>
          <p:nvPr/>
        </p:nvSpPr>
        <p:spPr>
          <a:xfrm>
            <a:off x="14833600" y="27940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9" name="Text 7"/>
          <p:cNvSpPr/>
          <p:nvPr/>
        </p:nvSpPr>
        <p:spPr>
          <a:xfrm>
            <a:off x="14770100" y="2794000"/>
            <a:ext cx="736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1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2121092" y="2921000"/>
            <a:ext cx="2692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فهم استراتيجيات الاتصال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10858500" y="3556000"/>
            <a:ext cx="46863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القدرة على تحليل وفهم مختلف استراتيجيات الاتصال المؤسسي المستخدمة في دعم الاستدامة والمسؤولية الاجتماعية، وتمييز الفعال منها.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5257800" y="2540000"/>
            <a:ext cx="5118100" cy="2260600"/>
          </a:xfrm>
          <a:custGeom>
            <a:avLst/>
            <a:gdLst/>
            <a:ahLst/>
            <a:cxnLst/>
            <a:rect l="l" t="t" r="r" b="b"/>
            <a:pathLst>
              <a:path w="5118100" h="2260600">
                <a:moveTo>
                  <a:pt x="152410" y="0"/>
                </a:moveTo>
                <a:lnTo>
                  <a:pt x="5067300" y="0"/>
                </a:lnTo>
                <a:cubicBezTo>
                  <a:pt x="5095337" y="0"/>
                  <a:pt x="5118100" y="22763"/>
                  <a:pt x="5118100" y="50800"/>
                </a:cubicBezTo>
                <a:lnTo>
                  <a:pt x="5118100" y="2209800"/>
                </a:lnTo>
                <a:cubicBezTo>
                  <a:pt x="5118100" y="2237837"/>
                  <a:pt x="5095337" y="2260600"/>
                  <a:pt x="5067300" y="2260600"/>
                </a:cubicBezTo>
                <a:lnTo>
                  <a:pt x="152410" y="2260600"/>
                </a:lnTo>
                <a:cubicBezTo>
                  <a:pt x="68236" y="2260600"/>
                  <a:pt x="0" y="2192364"/>
                  <a:pt x="0" y="2108190"/>
                </a:cubicBezTo>
                <a:lnTo>
                  <a:pt x="0" y="152410"/>
                </a:lnTo>
                <a:cubicBezTo>
                  <a:pt x="0" y="68292"/>
                  <a:pt x="68292" y="0"/>
                  <a:pt x="15241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3" name="Shape 11"/>
          <p:cNvSpPr/>
          <p:nvPr/>
        </p:nvSpPr>
        <p:spPr>
          <a:xfrm>
            <a:off x="10375900" y="2540000"/>
            <a:ext cx="50800" cy="2260600"/>
          </a:xfrm>
          <a:custGeom>
            <a:avLst/>
            <a:gdLst/>
            <a:ahLst/>
            <a:cxnLst/>
            <a:rect l="l" t="t" r="r" b="b"/>
            <a:pathLst>
              <a:path w="50800" h="22606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2209800"/>
                </a:lnTo>
                <a:cubicBezTo>
                  <a:pt x="50800" y="2237837"/>
                  <a:pt x="28037" y="2260600"/>
                  <a:pt x="0" y="2260600"/>
                </a:cubicBezTo>
                <a:lnTo>
                  <a:pt x="0" y="2260600"/>
                </a:lnTo>
                <a:lnTo>
                  <a:pt x="0" y="0"/>
                </a:ln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14" name="Shape 12"/>
          <p:cNvSpPr/>
          <p:nvPr/>
        </p:nvSpPr>
        <p:spPr>
          <a:xfrm>
            <a:off x="9486900" y="27940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15" name="Text 13"/>
          <p:cNvSpPr/>
          <p:nvPr/>
        </p:nvSpPr>
        <p:spPr>
          <a:xfrm>
            <a:off x="9423400" y="2794000"/>
            <a:ext cx="736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2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6670675" y="2921000"/>
            <a:ext cx="2794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التعرف على نماذج الاتصال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5511800" y="3556000"/>
            <a:ext cx="46863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معرفة النماذج النظرية للاتصال مع أصحاب المصلحة، خاصة نموذج مورسينغ وشولتز، وفهم الفروقات بين استراتيجيات الاتصال المختلفة.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10604500" y="5003800"/>
            <a:ext cx="5118100" cy="2260600"/>
          </a:xfrm>
          <a:custGeom>
            <a:avLst/>
            <a:gdLst/>
            <a:ahLst/>
            <a:cxnLst/>
            <a:rect l="l" t="t" r="r" b="b"/>
            <a:pathLst>
              <a:path w="5118100" h="2260600">
                <a:moveTo>
                  <a:pt x="152410" y="0"/>
                </a:moveTo>
                <a:lnTo>
                  <a:pt x="5067300" y="0"/>
                </a:lnTo>
                <a:cubicBezTo>
                  <a:pt x="5095337" y="0"/>
                  <a:pt x="5118100" y="22763"/>
                  <a:pt x="5118100" y="50800"/>
                </a:cubicBezTo>
                <a:lnTo>
                  <a:pt x="5118100" y="2209800"/>
                </a:lnTo>
                <a:cubicBezTo>
                  <a:pt x="5118100" y="2237837"/>
                  <a:pt x="5095337" y="2260600"/>
                  <a:pt x="5067300" y="2260600"/>
                </a:cubicBezTo>
                <a:lnTo>
                  <a:pt x="152410" y="2260600"/>
                </a:lnTo>
                <a:cubicBezTo>
                  <a:pt x="68236" y="2260600"/>
                  <a:pt x="0" y="2192364"/>
                  <a:pt x="0" y="2108190"/>
                </a:cubicBezTo>
                <a:lnTo>
                  <a:pt x="0" y="152410"/>
                </a:lnTo>
                <a:cubicBezTo>
                  <a:pt x="0" y="68292"/>
                  <a:pt x="68292" y="0"/>
                  <a:pt x="15241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9" name="Shape 17"/>
          <p:cNvSpPr/>
          <p:nvPr/>
        </p:nvSpPr>
        <p:spPr>
          <a:xfrm>
            <a:off x="15722600" y="5003800"/>
            <a:ext cx="50800" cy="2260600"/>
          </a:xfrm>
          <a:custGeom>
            <a:avLst/>
            <a:gdLst/>
            <a:ahLst/>
            <a:cxnLst/>
            <a:rect l="l" t="t" r="r" b="b"/>
            <a:pathLst>
              <a:path w="50800" h="22606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2209800"/>
                </a:lnTo>
                <a:cubicBezTo>
                  <a:pt x="50800" y="2237837"/>
                  <a:pt x="28037" y="2260600"/>
                  <a:pt x="0" y="2260600"/>
                </a:cubicBezTo>
                <a:lnTo>
                  <a:pt x="0" y="22606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20" name="Shape 18"/>
          <p:cNvSpPr/>
          <p:nvPr/>
        </p:nvSpPr>
        <p:spPr>
          <a:xfrm>
            <a:off x="14833600" y="52578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21" name="Text 19"/>
          <p:cNvSpPr/>
          <p:nvPr/>
        </p:nvSpPr>
        <p:spPr>
          <a:xfrm>
            <a:off x="14770100" y="5257800"/>
            <a:ext cx="736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3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12552032" y="5384800"/>
            <a:ext cx="2260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تحليل قنوات الاتصال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10858500" y="6019800"/>
            <a:ext cx="46863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القدرة على تحديد وتحليل القنوات المختلفة للاتصال (الداخلية والخارجية، التقليدية والرقمية) واختيار الأنسب حسب الجمهور المستهدف.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5257800" y="5003800"/>
            <a:ext cx="5118100" cy="2260600"/>
          </a:xfrm>
          <a:custGeom>
            <a:avLst/>
            <a:gdLst/>
            <a:ahLst/>
            <a:cxnLst/>
            <a:rect l="l" t="t" r="r" b="b"/>
            <a:pathLst>
              <a:path w="5118100" h="2260600">
                <a:moveTo>
                  <a:pt x="152410" y="0"/>
                </a:moveTo>
                <a:lnTo>
                  <a:pt x="5067300" y="0"/>
                </a:lnTo>
                <a:cubicBezTo>
                  <a:pt x="5095337" y="0"/>
                  <a:pt x="5118100" y="22763"/>
                  <a:pt x="5118100" y="50800"/>
                </a:cubicBezTo>
                <a:lnTo>
                  <a:pt x="5118100" y="2209800"/>
                </a:lnTo>
                <a:cubicBezTo>
                  <a:pt x="5118100" y="2237837"/>
                  <a:pt x="5095337" y="2260600"/>
                  <a:pt x="5067300" y="2260600"/>
                </a:cubicBezTo>
                <a:lnTo>
                  <a:pt x="152410" y="2260600"/>
                </a:lnTo>
                <a:cubicBezTo>
                  <a:pt x="68236" y="2260600"/>
                  <a:pt x="0" y="2192364"/>
                  <a:pt x="0" y="2108190"/>
                </a:cubicBezTo>
                <a:lnTo>
                  <a:pt x="0" y="152410"/>
                </a:lnTo>
                <a:cubicBezTo>
                  <a:pt x="0" y="68292"/>
                  <a:pt x="68292" y="0"/>
                  <a:pt x="15241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5" name="Shape 23"/>
          <p:cNvSpPr/>
          <p:nvPr/>
        </p:nvSpPr>
        <p:spPr>
          <a:xfrm>
            <a:off x="10375900" y="5003800"/>
            <a:ext cx="50800" cy="2260600"/>
          </a:xfrm>
          <a:custGeom>
            <a:avLst/>
            <a:gdLst/>
            <a:ahLst/>
            <a:cxnLst/>
            <a:rect l="l" t="t" r="r" b="b"/>
            <a:pathLst>
              <a:path w="50800" h="22606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2209800"/>
                </a:lnTo>
                <a:cubicBezTo>
                  <a:pt x="50800" y="2237837"/>
                  <a:pt x="28037" y="2260600"/>
                  <a:pt x="0" y="2260600"/>
                </a:cubicBezTo>
                <a:lnTo>
                  <a:pt x="0" y="2260600"/>
                </a:lnTo>
                <a:lnTo>
                  <a:pt x="0" y="0"/>
                </a:ln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26" name="Shape 24"/>
          <p:cNvSpPr/>
          <p:nvPr/>
        </p:nvSpPr>
        <p:spPr>
          <a:xfrm>
            <a:off x="9486900" y="52578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27" name="Text 25"/>
          <p:cNvSpPr/>
          <p:nvPr/>
        </p:nvSpPr>
        <p:spPr>
          <a:xfrm>
            <a:off x="9423400" y="5257800"/>
            <a:ext cx="736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4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7266848" y="5384800"/>
            <a:ext cx="2197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تقييم فعالية الاتصال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5511800" y="6019800"/>
            <a:ext cx="46863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معرفة مؤشرات قياس فعالية الاتصال وأدوات التقييم المختلفة، والقدرة على ربط الاتصال بالنتائج التجارية والمؤشرات المالية.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10604500" y="7467600"/>
            <a:ext cx="5118100" cy="2260600"/>
          </a:xfrm>
          <a:custGeom>
            <a:avLst/>
            <a:gdLst/>
            <a:ahLst/>
            <a:cxnLst/>
            <a:rect l="l" t="t" r="r" b="b"/>
            <a:pathLst>
              <a:path w="5118100" h="2260600">
                <a:moveTo>
                  <a:pt x="152410" y="0"/>
                </a:moveTo>
                <a:lnTo>
                  <a:pt x="5067300" y="0"/>
                </a:lnTo>
                <a:cubicBezTo>
                  <a:pt x="5095337" y="0"/>
                  <a:pt x="5118100" y="22763"/>
                  <a:pt x="5118100" y="50800"/>
                </a:cubicBezTo>
                <a:lnTo>
                  <a:pt x="5118100" y="2209800"/>
                </a:lnTo>
                <a:cubicBezTo>
                  <a:pt x="5118100" y="2237837"/>
                  <a:pt x="5095337" y="2260600"/>
                  <a:pt x="5067300" y="2260600"/>
                </a:cubicBezTo>
                <a:lnTo>
                  <a:pt x="152410" y="2260600"/>
                </a:lnTo>
                <a:cubicBezTo>
                  <a:pt x="68236" y="2260600"/>
                  <a:pt x="0" y="2192364"/>
                  <a:pt x="0" y="2108190"/>
                </a:cubicBezTo>
                <a:lnTo>
                  <a:pt x="0" y="152410"/>
                </a:lnTo>
                <a:cubicBezTo>
                  <a:pt x="0" y="68292"/>
                  <a:pt x="68292" y="0"/>
                  <a:pt x="15241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1" name="Shape 29"/>
          <p:cNvSpPr/>
          <p:nvPr/>
        </p:nvSpPr>
        <p:spPr>
          <a:xfrm>
            <a:off x="15722600" y="7467600"/>
            <a:ext cx="50800" cy="2260600"/>
          </a:xfrm>
          <a:custGeom>
            <a:avLst/>
            <a:gdLst/>
            <a:ahLst/>
            <a:cxnLst/>
            <a:rect l="l" t="t" r="r" b="b"/>
            <a:pathLst>
              <a:path w="50800" h="22606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2209800"/>
                </a:lnTo>
                <a:cubicBezTo>
                  <a:pt x="50800" y="2237837"/>
                  <a:pt x="28037" y="2260600"/>
                  <a:pt x="0" y="2260600"/>
                </a:cubicBezTo>
                <a:lnTo>
                  <a:pt x="0" y="2260600"/>
                </a:lnTo>
                <a:lnTo>
                  <a:pt x="0" y="0"/>
                </a:ln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32" name="Shape 30"/>
          <p:cNvSpPr/>
          <p:nvPr/>
        </p:nvSpPr>
        <p:spPr>
          <a:xfrm>
            <a:off x="14833600" y="77216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33" name="Text 31"/>
          <p:cNvSpPr/>
          <p:nvPr/>
        </p:nvSpPr>
        <p:spPr>
          <a:xfrm>
            <a:off x="14770100" y="7721600"/>
            <a:ext cx="736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5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12530601" y="7848600"/>
            <a:ext cx="2273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التعرف على التحديات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10858500" y="8483600"/>
            <a:ext cx="46863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فهم التحديات الرئيسية التي تواجه الاتصال في مجال الاستدامة، بما في ذلك الغسل الأخضر ومقاومة أصحاب المصلحة.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5257800" y="7467600"/>
            <a:ext cx="5118100" cy="2260600"/>
          </a:xfrm>
          <a:custGeom>
            <a:avLst/>
            <a:gdLst/>
            <a:ahLst/>
            <a:cxnLst/>
            <a:rect l="l" t="t" r="r" b="b"/>
            <a:pathLst>
              <a:path w="5118100" h="2260600">
                <a:moveTo>
                  <a:pt x="152410" y="0"/>
                </a:moveTo>
                <a:lnTo>
                  <a:pt x="5067300" y="0"/>
                </a:lnTo>
                <a:cubicBezTo>
                  <a:pt x="5095337" y="0"/>
                  <a:pt x="5118100" y="22763"/>
                  <a:pt x="5118100" y="50800"/>
                </a:cubicBezTo>
                <a:lnTo>
                  <a:pt x="5118100" y="2209800"/>
                </a:lnTo>
                <a:cubicBezTo>
                  <a:pt x="5118100" y="2237837"/>
                  <a:pt x="5095337" y="2260600"/>
                  <a:pt x="5067300" y="2260600"/>
                </a:cubicBezTo>
                <a:lnTo>
                  <a:pt x="152410" y="2260600"/>
                </a:lnTo>
                <a:cubicBezTo>
                  <a:pt x="68236" y="2260600"/>
                  <a:pt x="0" y="2192364"/>
                  <a:pt x="0" y="2108190"/>
                </a:cubicBezTo>
                <a:lnTo>
                  <a:pt x="0" y="152410"/>
                </a:lnTo>
                <a:cubicBezTo>
                  <a:pt x="0" y="68292"/>
                  <a:pt x="68292" y="0"/>
                  <a:pt x="15241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7" name="Shape 35"/>
          <p:cNvSpPr/>
          <p:nvPr/>
        </p:nvSpPr>
        <p:spPr>
          <a:xfrm>
            <a:off x="10375900" y="7467600"/>
            <a:ext cx="50800" cy="2260600"/>
          </a:xfrm>
          <a:custGeom>
            <a:avLst/>
            <a:gdLst/>
            <a:ahLst/>
            <a:cxnLst/>
            <a:rect l="l" t="t" r="r" b="b"/>
            <a:pathLst>
              <a:path w="50800" h="22606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2209800"/>
                </a:lnTo>
                <a:cubicBezTo>
                  <a:pt x="50800" y="2237837"/>
                  <a:pt x="28037" y="2260600"/>
                  <a:pt x="0" y="2260600"/>
                </a:cubicBezTo>
                <a:lnTo>
                  <a:pt x="0" y="22606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38" name="Shape 36"/>
          <p:cNvSpPr/>
          <p:nvPr/>
        </p:nvSpPr>
        <p:spPr>
          <a:xfrm>
            <a:off x="9486900" y="77216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39" name="Text 37"/>
          <p:cNvSpPr/>
          <p:nvPr/>
        </p:nvSpPr>
        <p:spPr>
          <a:xfrm>
            <a:off x="9423400" y="7721600"/>
            <a:ext cx="736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6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7938492" y="7848600"/>
            <a:ext cx="1524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تطبيق المعرفة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5511800" y="8483600"/>
            <a:ext cx="46863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القدرة على تطبيق المفاهيم والاستراتيجيات المكتسبة في سياقات عملية حقيقية، وتصميم حملات اتصال فعالة.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508000" y="2540000"/>
            <a:ext cx="4445000" cy="7188200"/>
          </a:xfrm>
          <a:custGeom>
            <a:avLst/>
            <a:gdLst/>
            <a:ahLst/>
            <a:cxnLst/>
            <a:rect l="l" t="t" r="r" b="b"/>
            <a:pathLst>
              <a:path w="4445000" h="7188200">
                <a:moveTo>
                  <a:pt x="152419" y="0"/>
                </a:moveTo>
                <a:lnTo>
                  <a:pt x="4292581" y="0"/>
                </a:lnTo>
                <a:cubicBezTo>
                  <a:pt x="4376760" y="0"/>
                  <a:pt x="4445000" y="68240"/>
                  <a:pt x="4445000" y="152419"/>
                </a:cubicBezTo>
                <a:lnTo>
                  <a:pt x="4445000" y="7035781"/>
                </a:lnTo>
                <a:cubicBezTo>
                  <a:pt x="4445000" y="7119960"/>
                  <a:pt x="4376760" y="7188200"/>
                  <a:pt x="4292581" y="7188200"/>
                </a:cubicBezTo>
                <a:lnTo>
                  <a:pt x="152419" y="7188200"/>
                </a:lnTo>
                <a:cubicBezTo>
                  <a:pt x="68240" y="7188200"/>
                  <a:pt x="0" y="7119960"/>
                  <a:pt x="0" y="7035781"/>
                </a:cubicBezTo>
                <a:lnTo>
                  <a:pt x="0" y="152419"/>
                </a:lnTo>
                <a:cubicBezTo>
                  <a:pt x="0" y="68297"/>
                  <a:pt x="68297" y="0"/>
                  <a:pt x="152419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43" name="Text 41"/>
          <p:cNvSpPr/>
          <p:nvPr/>
        </p:nvSpPr>
        <p:spPr>
          <a:xfrm>
            <a:off x="717550" y="4054475"/>
            <a:ext cx="40259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D4A574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نتائج التعلم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4305300" y="4841875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304800"/>
                </a:moveTo>
                <a:cubicBezTo>
                  <a:pt x="236512" y="304800"/>
                  <a:pt x="304800" y="236512"/>
                  <a:pt x="304800" y="152400"/>
                </a:cubicBezTo>
                <a:cubicBezTo>
                  <a:pt x="304800" y="68288"/>
                  <a:pt x="236512" y="0"/>
                  <a:pt x="152400" y="0"/>
                </a:cubicBezTo>
                <a:cubicBezTo>
                  <a:pt x="68288" y="0"/>
                  <a:pt x="0" y="68288"/>
                  <a:pt x="0" y="152400"/>
                </a:cubicBezTo>
                <a:cubicBezTo>
                  <a:pt x="0" y="236512"/>
                  <a:pt x="68288" y="304800"/>
                  <a:pt x="152400" y="304800"/>
                </a:cubicBezTo>
                <a:close/>
                <a:moveTo>
                  <a:pt x="202644" y="126623"/>
                </a:moveTo>
                <a:lnTo>
                  <a:pt x="155019" y="202823"/>
                </a:lnTo>
                <a:cubicBezTo>
                  <a:pt x="152519" y="206812"/>
                  <a:pt x="148233" y="209312"/>
                  <a:pt x="143530" y="209550"/>
                </a:cubicBezTo>
                <a:cubicBezTo>
                  <a:pt x="138827" y="209788"/>
                  <a:pt x="134302" y="207645"/>
                  <a:pt x="131505" y="203835"/>
                </a:cubicBezTo>
                <a:lnTo>
                  <a:pt x="102930" y="165735"/>
                </a:lnTo>
                <a:cubicBezTo>
                  <a:pt x="98167" y="159425"/>
                  <a:pt x="99477" y="150495"/>
                  <a:pt x="105787" y="145733"/>
                </a:cubicBezTo>
                <a:cubicBezTo>
                  <a:pt x="112097" y="140970"/>
                  <a:pt x="121027" y="142280"/>
                  <a:pt x="125790" y="148590"/>
                </a:cubicBezTo>
                <a:lnTo>
                  <a:pt x="141863" y="170021"/>
                </a:lnTo>
                <a:lnTo>
                  <a:pt x="178415" y="111502"/>
                </a:lnTo>
                <a:cubicBezTo>
                  <a:pt x="182582" y="104835"/>
                  <a:pt x="191393" y="102751"/>
                  <a:pt x="198120" y="106978"/>
                </a:cubicBezTo>
                <a:cubicBezTo>
                  <a:pt x="204847" y="111204"/>
                  <a:pt x="206871" y="119955"/>
                  <a:pt x="202644" y="126683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45" name="Text 43"/>
          <p:cNvSpPr/>
          <p:nvPr/>
        </p:nvSpPr>
        <p:spPr>
          <a:xfrm>
            <a:off x="1921536" y="4816475"/>
            <a:ext cx="2311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فهم عميق للمفاهيم النظرية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4305300" y="5400675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304800"/>
                </a:moveTo>
                <a:cubicBezTo>
                  <a:pt x="236512" y="304800"/>
                  <a:pt x="304800" y="236512"/>
                  <a:pt x="304800" y="152400"/>
                </a:cubicBezTo>
                <a:cubicBezTo>
                  <a:pt x="304800" y="68288"/>
                  <a:pt x="236512" y="0"/>
                  <a:pt x="152400" y="0"/>
                </a:cubicBezTo>
                <a:cubicBezTo>
                  <a:pt x="68288" y="0"/>
                  <a:pt x="0" y="68288"/>
                  <a:pt x="0" y="152400"/>
                </a:cubicBezTo>
                <a:cubicBezTo>
                  <a:pt x="0" y="236512"/>
                  <a:pt x="68288" y="304800"/>
                  <a:pt x="152400" y="304800"/>
                </a:cubicBezTo>
                <a:close/>
                <a:moveTo>
                  <a:pt x="202644" y="126623"/>
                </a:moveTo>
                <a:lnTo>
                  <a:pt x="155019" y="202823"/>
                </a:lnTo>
                <a:cubicBezTo>
                  <a:pt x="152519" y="206812"/>
                  <a:pt x="148233" y="209312"/>
                  <a:pt x="143530" y="209550"/>
                </a:cubicBezTo>
                <a:cubicBezTo>
                  <a:pt x="138827" y="209788"/>
                  <a:pt x="134302" y="207645"/>
                  <a:pt x="131505" y="203835"/>
                </a:cubicBezTo>
                <a:lnTo>
                  <a:pt x="102930" y="165735"/>
                </a:lnTo>
                <a:cubicBezTo>
                  <a:pt x="98167" y="159425"/>
                  <a:pt x="99477" y="150495"/>
                  <a:pt x="105787" y="145733"/>
                </a:cubicBezTo>
                <a:cubicBezTo>
                  <a:pt x="112097" y="140970"/>
                  <a:pt x="121027" y="142280"/>
                  <a:pt x="125790" y="148590"/>
                </a:cubicBezTo>
                <a:lnTo>
                  <a:pt x="141863" y="170021"/>
                </a:lnTo>
                <a:lnTo>
                  <a:pt x="178415" y="111502"/>
                </a:lnTo>
                <a:cubicBezTo>
                  <a:pt x="182582" y="104835"/>
                  <a:pt x="191393" y="102751"/>
                  <a:pt x="198120" y="106978"/>
                </a:cubicBezTo>
                <a:cubicBezTo>
                  <a:pt x="204847" y="111204"/>
                  <a:pt x="206871" y="119955"/>
                  <a:pt x="202644" y="126683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47" name="Text 45"/>
          <p:cNvSpPr/>
          <p:nvPr/>
        </p:nvSpPr>
        <p:spPr>
          <a:xfrm>
            <a:off x="2078500" y="5375275"/>
            <a:ext cx="2146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مهارات تحليلية وتطبيقية</a:t>
            </a:r>
            <a:endParaRPr lang="en-US" sz="1600" dirty="0"/>
          </a:p>
        </p:txBody>
      </p:sp>
      <p:sp>
        <p:nvSpPr>
          <p:cNvPr id="48" name="Shape 46"/>
          <p:cNvSpPr/>
          <p:nvPr/>
        </p:nvSpPr>
        <p:spPr>
          <a:xfrm>
            <a:off x="4305300" y="5959475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304800"/>
                </a:moveTo>
                <a:cubicBezTo>
                  <a:pt x="236512" y="304800"/>
                  <a:pt x="304800" y="236512"/>
                  <a:pt x="304800" y="152400"/>
                </a:cubicBezTo>
                <a:cubicBezTo>
                  <a:pt x="304800" y="68288"/>
                  <a:pt x="236512" y="0"/>
                  <a:pt x="152400" y="0"/>
                </a:cubicBezTo>
                <a:cubicBezTo>
                  <a:pt x="68288" y="0"/>
                  <a:pt x="0" y="68288"/>
                  <a:pt x="0" y="152400"/>
                </a:cubicBezTo>
                <a:cubicBezTo>
                  <a:pt x="0" y="236512"/>
                  <a:pt x="68288" y="304800"/>
                  <a:pt x="152400" y="304800"/>
                </a:cubicBezTo>
                <a:close/>
                <a:moveTo>
                  <a:pt x="202644" y="126623"/>
                </a:moveTo>
                <a:lnTo>
                  <a:pt x="155019" y="202823"/>
                </a:lnTo>
                <a:cubicBezTo>
                  <a:pt x="152519" y="206812"/>
                  <a:pt x="148233" y="209312"/>
                  <a:pt x="143530" y="209550"/>
                </a:cubicBezTo>
                <a:cubicBezTo>
                  <a:pt x="138827" y="209788"/>
                  <a:pt x="134302" y="207645"/>
                  <a:pt x="131505" y="203835"/>
                </a:cubicBezTo>
                <a:lnTo>
                  <a:pt x="102930" y="165735"/>
                </a:lnTo>
                <a:cubicBezTo>
                  <a:pt x="98167" y="159425"/>
                  <a:pt x="99477" y="150495"/>
                  <a:pt x="105787" y="145733"/>
                </a:cubicBezTo>
                <a:cubicBezTo>
                  <a:pt x="112097" y="140970"/>
                  <a:pt x="121027" y="142280"/>
                  <a:pt x="125790" y="148590"/>
                </a:cubicBezTo>
                <a:lnTo>
                  <a:pt x="141863" y="170021"/>
                </a:lnTo>
                <a:lnTo>
                  <a:pt x="178415" y="111502"/>
                </a:lnTo>
                <a:cubicBezTo>
                  <a:pt x="182582" y="104835"/>
                  <a:pt x="191393" y="102751"/>
                  <a:pt x="198120" y="106978"/>
                </a:cubicBezTo>
                <a:cubicBezTo>
                  <a:pt x="204847" y="111204"/>
                  <a:pt x="206871" y="119955"/>
                  <a:pt x="202644" y="126683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49" name="Text 47"/>
          <p:cNvSpPr/>
          <p:nvPr/>
        </p:nvSpPr>
        <p:spPr>
          <a:xfrm>
            <a:off x="1972799" y="5934075"/>
            <a:ext cx="2260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قدرة على التقييم والقياس</a:t>
            </a:r>
            <a:endParaRPr lang="en-US" sz="1600" dirty="0"/>
          </a:p>
        </p:txBody>
      </p:sp>
      <p:sp>
        <p:nvSpPr>
          <p:cNvPr id="50" name="Shape 48"/>
          <p:cNvSpPr/>
          <p:nvPr/>
        </p:nvSpPr>
        <p:spPr>
          <a:xfrm>
            <a:off x="4305300" y="6518275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304800"/>
                </a:moveTo>
                <a:cubicBezTo>
                  <a:pt x="236512" y="304800"/>
                  <a:pt x="304800" y="236512"/>
                  <a:pt x="304800" y="152400"/>
                </a:cubicBezTo>
                <a:cubicBezTo>
                  <a:pt x="304800" y="68288"/>
                  <a:pt x="236512" y="0"/>
                  <a:pt x="152400" y="0"/>
                </a:cubicBezTo>
                <a:cubicBezTo>
                  <a:pt x="68288" y="0"/>
                  <a:pt x="0" y="68288"/>
                  <a:pt x="0" y="152400"/>
                </a:cubicBezTo>
                <a:cubicBezTo>
                  <a:pt x="0" y="236512"/>
                  <a:pt x="68288" y="304800"/>
                  <a:pt x="152400" y="304800"/>
                </a:cubicBezTo>
                <a:close/>
                <a:moveTo>
                  <a:pt x="202644" y="126623"/>
                </a:moveTo>
                <a:lnTo>
                  <a:pt x="155019" y="202823"/>
                </a:lnTo>
                <a:cubicBezTo>
                  <a:pt x="152519" y="206812"/>
                  <a:pt x="148233" y="209312"/>
                  <a:pt x="143530" y="209550"/>
                </a:cubicBezTo>
                <a:cubicBezTo>
                  <a:pt x="138827" y="209788"/>
                  <a:pt x="134302" y="207645"/>
                  <a:pt x="131505" y="203835"/>
                </a:cubicBezTo>
                <a:lnTo>
                  <a:pt x="102930" y="165735"/>
                </a:lnTo>
                <a:cubicBezTo>
                  <a:pt x="98167" y="159425"/>
                  <a:pt x="99477" y="150495"/>
                  <a:pt x="105787" y="145733"/>
                </a:cubicBezTo>
                <a:cubicBezTo>
                  <a:pt x="112097" y="140970"/>
                  <a:pt x="121027" y="142280"/>
                  <a:pt x="125790" y="148590"/>
                </a:cubicBezTo>
                <a:lnTo>
                  <a:pt x="141863" y="170021"/>
                </a:lnTo>
                <a:lnTo>
                  <a:pt x="178415" y="111502"/>
                </a:lnTo>
                <a:cubicBezTo>
                  <a:pt x="182582" y="104835"/>
                  <a:pt x="191393" y="102751"/>
                  <a:pt x="198120" y="106978"/>
                </a:cubicBezTo>
                <a:cubicBezTo>
                  <a:pt x="204847" y="111204"/>
                  <a:pt x="206871" y="119955"/>
                  <a:pt x="202644" y="126683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51" name="Text 49"/>
          <p:cNvSpPr/>
          <p:nvPr/>
        </p:nvSpPr>
        <p:spPr>
          <a:xfrm>
            <a:off x="2140215" y="6492875"/>
            <a:ext cx="2082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وعي بالتحديات والفرص</a:t>
            </a:r>
            <a:endParaRPr lang="en-US" sz="1600" dirty="0"/>
          </a:p>
        </p:txBody>
      </p:sp>
      <p:sp>
        <p:nvSpPr>
          <p:cNvPr id="52" name="Shape 50"/>
          <p:cNvSpPr/>
          <p:nvPr/>
        </p:nvSpPr>
        <p:spPr>
          <a:xfrm>
            <a:off x="812800" y="7159625"/>
            <a:ext cx="3835400" cy="12700"/>
          </a:xfrm>
          <a:custGeom>
            <a:avLst/>
            <a:gdLst/>
            <a:ahLst/>
            <a:cxnLst/>
            <a:rect l="l" t="t" r="r" b="b"/>
            <a:pathLst>
              <a:path w="3835400" h="12700">
                <a:moveTo>
                  <a:pt x="0" y="0"/>
                </a:moveTo>
                <a:lnTo>
                  <a:pt x="3835400" y="0"/>
                </a:lnTo>
                <a:lnTo>
                  <a:pt x="38354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/>
        </p:spPr>
      </p:sp>
      <p:sp>
        <p:nvSpPr>
          <p:cNvPr id="53" name="Text 51"/>
          <p:cNvSpPr/>
          <p:nvPr/>
        </p:nvSpPr>
        <p:spPr>
          <a:xfrm>
            <a:off x="755650" y="7470775"/>
            <a:ext cx="3949700" cy="7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1800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"التعلم الحقيقي يبدأ عندما نستطيع ربط النظرية بالتطبيق العملي"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2C5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www.scottpr.com/af5869d5707c6f6afab83b3a11eff10f535c7531.jpg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/>
        </p:blipFill>
        <p:spPr>
          <a:xfrm>
            <a:off x="0" y="0"/>
            <a:ext cx="16256000" cy="9144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0" y="0"/>
                </a:moveTo>
                <a:lnTo>
                  <a:pt x="16256000" y="0"/>
                </a:lnTo>
                <a:lnTo>
                  <a:pt x="16256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C5F5D">
                  <a:alpha val="95000"/>
                </a:srgbClr>
              </a:gs>
              <a:gs pos="50000">
                <a:srgbClr val="2C5F5D">
                  <a:alpha val="90000"/>
                </a:srgbClr>
              </a:gs>
              <a:gs pos="100000">
                <a:srgbClr val="A98C6A">
                  <a:alpha val="80000"/>
                </a:srgbClr>
              </a:gs>
            </a:gsLst>
            <a:lin ang="2700000" scaled="1"/>
          </a:gradFill>
          <a:ln/>
        </p:spPr>
      </p:sp>
      <p:sp>
        <p:nvSpPr>
          <p:cNvPr id="4" name="Shape 1"/>
          <p:cNvSpPr/>
          <p:nvPr/>
        </p:nvSpPr>
        <p:spPr>
          <a:xfrm>
            <a:off x="6997965" y="2065337"/>
            <a:ext cx="2260600" cy="838200"/>
          </a:xfrm>
          <a:custGeom>
            <a:avLst/>
            <a:gdLst/>
            <a:ahLst/>
            <a:cxnLst/>
            <a:rect l="l" t="t" r="r" b="b"/>
            <a:pathLst>
              <a:path w="2260600" h="838200">
                <a:moveTo>
                  <a:pt x="419100" y="0"/>
                </a:moveTo>
                <a:lnTo>
                  <a:pt x="1841500" y="0"/>
                </a:lnTo>
                <a:cubicBezTo>
                  <a:pt x="2072808" y="0"/>
                  <a:pt x="2260600" y="187792"/>
                  <a:pt x="2260600" y="419100"/>
                </a:cubicBezTo>
                <a:lnTo>
                  <a:pt x="2260600" y="419100"/>
                </a:lnTo>
                <a:cubicBezTo>
                  <a:pt x="2260600" y="650408"/>
                  <a:pt x="2072808" y="838200"/>
                  <a:pt x="1841500" y="838200"/>
                </a:cubicBezTo>
                <a:lnTo>
                  <a:pt x="419100" y="838200"/>
                </a:lnTo>
                <a:cubicBezTo>
                  <a:pt x="187792" y="838200"/>
                  <a:pt x="0" y="650408"/>
                  <a:pt x="0" y="419100"/>
                </a:cubicBezTo>
                <a:lnTo>
                  <a:pt x="0" y="419100"/>
                </a:lnTo>
                <a:cubicBezTo>
                  <a:pt x="0" y="187792"/>
                  <a:pt x="187792" y="0"/>
                  <a:pt x="419100" y="0"/>
                </a:cubicBezTo>
                <a:close/>
              </a:path>
            </a:pathLst>
          </a:custGeom>
          <a:solidFill>
            <a:srgbClr val="D4A574">
              <a:alpha val="20000"/>
            </a:srgbClr>
          </a:solidFill>
          <a:ln w="25400">
            <a:solidFill>
              <a:srgbClr val="D4A574">
                <a:alpha val="50196"/>
              </a:srgbClr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340865" y="2281238"/>
            <a:ext cx="15748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kern="0" spc="120" dirty="0">
                <a:solidFill>
                  <a:srgbClr val="D4A57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المحور الأول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5250127" y="3322638"/>
            <a:ext cx="575310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7200" b="1" dirty="0">
                <a:solidFill>
                  <a:srgbClr val="F8F6F2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مفاهيم الاتصال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7200" b="1" dirty="0">
                <a:solidFill>
                  <a:srgbClr val="F8F6F2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والاستدامة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7112000" y="6015038"/>
            <a:ext cx="2032000" cy="50800"/>
          </a:xfrm>
          <a:custGeom>
            <a:avLst/>
            <a:gdLst/>
            <a:ahLst/>
            <a:cxnLst/>
            <a:rect l="l" t="t" r="r" b="b"/>
            <a:pathLst>
              <a:path w="2032000" h="50800">
                <a:moveTo>
                  <a:pt x="0" y="0"/>
                </a:moveTo>
                <a:lnTo>
                  <a:pt x="2032000" y="0"/>
                </a:lnTo>
                <a:lnTo>
                  <a:pt x="20320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8" name="Text 5"/>
          <p:cNvSpPr/>
          <p:nvPr/>
        </p:nvSpPr>
        <p:spPr>
          <a:xfrm>
            <a:off x="5252111" y="6472238"/>
            <a:ext cx="5753100" cy="622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3000" dirty="0">
                <a:solidFill>
                  <a:srgbClr val="F8F6F2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تعريف المفاهيم الأساسية وإطارها النظري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8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4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80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 1: BASIC CONCEPTS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544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2C5F5D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المفاهيم الأساسية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14528800" y="16764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5" name="Shape 3"/>
          <p:cNvSpPr/>
          <p:nvPr/>
        </p:nvSpPr>
        <p:spPr>
          <a:xfrm>
            <a:off x="8255000" y="2032000"/>
            <a:ext cx="7467600" cy="2946400"/>
          </a:xfrm>
          <a:custGeom>
            <a:avLst/>
            <a:gdLst/>
            <a:ahLst/>
            <a:cxnLst/>
            <a:rect l="l" t="t" r="r" b="b"/>
            <a:pathLst>
              <a:path w="7467600" h="2946400">
                <a:moveTo>
                  <a:pt x="152388" y="0"/>
                </a:moveTo>
                <a:lnTo>
                  <a:pt x="7416800" y="0"/>
                </a:lnTo>
                <a:cubicBezTo>
                  <a:pt x="7444837" y="0"/>
                  <a:pt x="7467600" y="22763"/>
                  <a:pt x="7467600" y="50800"/>
                </a:cubicBezTo>
                <a:lnTo>
                  <a:pt x="7467600" y="2895600"/>
                </a:lnTo>
                <a:cubicBezTo>
                  <a:pt x="7467600" y="2923637"/>
                  <a:pt x="7444837" y="2946400"/>
                  <a:pt x="7416800" y="2946400"/>
                </a:cubicBezTo>
                <a:lnTo>
                  <a:pt x="152388" y="2946400"/>
                </a:lnTo>
                <a:cubicBezTo>
                  <a:pt x="68226" y="2946400"/>
                  <a:pt x="0" y="2878174"/>
                  <a:pt x="0" y="2794012"/>
                </a:cubicBezTo>
                <a:lnTo>
                  <a:pt x="0" y="152388"/>
                </a:lnTo>
                <a:cubicBezTo>
                  <a:pt x="0" y="68283"/>
                  <a:pt x="68283" y="0"/>
                  <a:pt x="152388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15722600" y="2032000"/>
            <a:ext cx="50800" cy="2946400"/>
          </a:xfrm>
          <a:custGeom>
            <a:avLst/>
            <a:gdLst/>
            <a:ahLst/>
            <a:cxnLst/>
            <a:rect l="l" t="t" r="r" b="b"/>
            <a:pathLst>
              <a:path w="50800" h="29464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2895600"/>
                </a:lnTo>
                <a:cubicBezTo>
                  <a:pt x="50800" y="2923637"/>
                  <a:pt x="28037" y="2946400"/>
                  <a:pt x="0" y="2946400"/>
                </a:cubicBezTo>
                <a:lnTo>
                  <a:pt x="0" y="2946400"/>
                </a:lnTo>
                <a:lnTo>
                  <a:pt x="0" y="0"/>
                </a:ln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7" name="Shape 5"/>
          <p:cNvSpPr/>
          <p:nvPr/>
        </p:nvSpPr>
        <p:spPr>
          <a:xfrm>
            <a:off x="14732000" y="22860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8" name="Shape 6"/>
          <p:cNvSpPr/>
          <p:nvPr/>
        </p:nvSpPr>
        <p:spPr>
          <a:xfrm>
            <a:off x="14916150" y="24892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228600" y="85725"/>
                </a:moveTo>
                <a:cubicBezTo>
                  <a:pt x="228600" y="143589"/>
                  <a:pt x="177403" y="190500"/>
                  <a:pt x="114300" y="190500"/>
                </a:cubicBezTo>
                <a:cubicBezTo>
                  <a:pt x="98405" y="190500"/>
                  <a:pt x="83284" y="187523"/>
                  <a:pt x="69533" y="182166"/>
                </a:cubicBezTo>
                <a:lnTo>
                  <a:pt x="20955" y="207883"/>
                </a:lnTo>
                <a:cubicBezTo>
                  <a:pt x="15419" y="210800"/>
                  <a:pt x="8632" y="209788"/>
                  <a:pt x="4167" y="205383"/>
                </a:cubicBezTo>
                <a:cubicBezTo>
                  <a:pt x="-298" y="200978"/>
                  <a:pt x="-1310" y="194131"/>
                  <a:pt x="1667" y="188595"/>
                </a:cubicBezTo>
                <a:lnTo>
                  <a:pt x="22860" y="148590"/>
                </a:lnTo>
                <a:cubicBezTo>
                  <a:pt x="8513" y="131088"/>
                  <a:pt x="0" y="109299"/>
                  <a:pt x="0" y="85725"/>
                </a:cubicBezTo>
                <a:cubicBezTo>
                  <a:pt x="0" y="27861"/>
                  <a:pt x="51197" y="-19050"/>
                  <a:pt x="114300" y="-19050"/>
                </a:cubicBezTo>
                <a:cubicBezTo>
                  <a:pt x="177403" y="-19050"/>
                  <a:pt x="228600" y="27861"/>
                  <a:pt x="228600" y="85725"/>
                </a:cubicBezTo>
                <a:close/>
                <a:moveTo>
                  <a:pt x="228600" y="304800"/>
                </a:moveTo>
                <a:cubicBezTo>
                  <a:pt x="172581" y="304800"/>
                  <a:pt x="125968" y="267831"/>
                  <a:pt x="116205" y="219075"/>
                </a:cubicBezTo>
                <a:cubicBezTo>
                  <a:pt x="187643" y="218182"/>
                  <a:pt x="249734" y="167342"/>
                  <a:pt x="256580" y="98405"/>
                </a:cubicBezTo>
                <a:cubicBezTo>
                  <a:pt x="306169" y="109835"/>
                  <a:pt x="342900" y="150971"/>
                  <a:pt x="342900" y="200025"/>
                </a:cubicBezTo>
                <a:cubicBezTo>
                  <a:pt x="342900" y="223599"/>
                  <a:pt x="334387" y="245388"/>
                  <a:pt x="320040" y="262890"/>
                </a:cubicBezTo>
                <a:lnTo>
                  <a:pt x="341233" y="302895"/>
                </a:lnTo>
                <a:cubicBezTo>
                  <a:pt x="344150" y="308431"/>
                  <a:pt x="343138" y="315218"/>
                  <a:pt x="338733" y="319683"/>
                </a:cubicBezTo>
                <a:cubicBezTo>
                  <a:pt x="334328" y="324148"/>
                  <a:pt x="327481" y="325160"/>
                  <a:pt x="321945" y="322183"/>
                </a:cubicBezTo>
                <a:lnTo>
                  <a:pt x="273368" y="296466"/>
                </a:lnTo>
                <a:cubicBezTo>
                  <a:pt x="259616" y="301823"/>
                  <a:pt x="244495" y="304800"/>
                  <a:pt x="228600" y="30480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9" name="Text 7"/>
          <p:cNvSpPr/>
          <p:nvPr/>
        </p:nvSpPr>
        <p:spPr>
          <a:xfrm>
            <a:off x="12482579" y="2438400"/>
            <a:ext cx="22479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الاتصال المؤسسي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8509000" y="3200400"/>
            <a:ext cx="70358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التعريف: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مجموعة الأنشطة والعمليات التي تستخدمها المؤسسة للتواصل مع جمهورها الداخلي والخارجي.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8509000" y="4013200"/>
            <a:ext cx="70358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الأهمية: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يُعدّ الاتصال المؤسسي </a:t>
            </a:r>
            <a:r>
              <a:rPr lang="en-US" sz="1600" dirty="0">
                <a:solidFill>
                  <a:srgbClr val="3D3D3D"/>
                </a:solidFill>
                <a:highlight>
                  <a:srgbClr val="D4A574">
                    <a:alpha val="3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أداة استراتيجية 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لبناء العلاقات، وإدارة السمعة، وتحقيق الأهداف التنظيمية.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508000" y="2032000"/>
            <a:ext cx="7467600" cy="2946400"/>
          </a:xfrm>
          <a:custGeom>
            <a:avLst/>
            <a:gdLst/>
            <a:ahLst/>
            <a:cxnLst/>
            <a:rect l="l" t="t" r="r" b="b"/>
            <a:pathLst>
              <a:path w="7467600" h="2946400">
                <a:moveTo>
                  <a:pt x="152388" y="0"/>
                </a:moveTo>
                <a:lnTo>
                  <a:pt x="7416800" y="0"/>
                </a:lnTo>
                <a:cubicBezTo>
                  <a:pt x="7444837" y="0"/>
                  <a:pt x="7467600" y="22763"/>
                  <a:pt x="7467600" y="50800"/>
                </a:cubicBezTo>
                <a:lnTo>
                  <a:pt x="7467600" y="2895600"/>
                </a:lnTo>
                <a:cubicBezTo>
                  <a:pt x="7467600" y="2923637"/>
                  <a:pt x="7444837" y="2946400"/>
                  <a:pt x="7416800" y="2946400"/>
                </a:cubicBezTo>
                <a:lnTo>
                  <a:pt x="152388" y="2946400"/>
                </a:lnTo>
                <a:cubicBezTo>
                  <a:pt x="68226" y="2946400"/>
                  <a:pt x="0" y="2878174"/>
                  <a:pt x="0" y="2794012"/>
                </a:cubicBezTo>
                <a:lnTo>
                  <a:pt x="0" y="152388"/>
                </a:lnTo>
                <a:cubicBezTo>
                  <a:pt x="0" y="68283"/>
                  <a:pt x="68283" y="0"/>
                  <a:pt x="152388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3" name="Shape 11"/>
          <p:cNvSpPr/>
          <p:nvPr/>
        </p:nvSpPr>
        <p:spPr>
          <a:xfrm>
            <a:off x="7975600" y="2032000"/>
            <a:ext cx="50800" cy="2946400"/>
          </a:xfrm>
          <a:custGeom>
            <a:avLst/>
            <a:gdLst/>
            <a:ahLst/>
            <a:cxnLst/>
            <a:rect l="l" t="t" r="r" b="b"/>
            <a:pathLst>
              <a:path w="50800" h="29464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2895600"/>
                </a:lnTo>
                <a:cubicBezTo>
                  <a:pt x="50800" y="2923637"/>
                  <a:pt x="28037" y="2946400"/>
                  <a:pt x="0" y="2946400"/>
                </a:cubicBezTo>
                <a:lnTo>
                  <a:pt x="0" y="2946400"/>
                </a:lnTo>
                <a:lnTo>
                  <a:pt x="0" y="0"/>
                </a:ln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14" name="Shape 12"/>
          <p:cNvSpPr/>
          <p:nvPr/>
        </p:nvSpPr>
        <p:spPr>
          <a:xfrm>
            <a:off x="6985000" y="22860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15" name="Shape 13"/>
          <p:cNvSpPr/>
          <p:nvPr/>
        </p:nvSpPr>
        <p:spPr>
          <a:xfrm>
            <a:off x="7169150" y="24892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160080" y="31671"/>
                </a:moveTo>
                <a:lnTo>
                  <a:pt x="90666" y="108823"/>
                </a:lnTo>
                <a:cubicBezTo>
                  <a:pt x="87928" y="111859"/>
                  <a:pt x="88047" y="116562"/>
                  <a:pt x="90964" y="119479"/>
                </a:cubicBezTo>
                <a:cubicBezTo>
                  <a:pt x="109121" y="137636"/>
                  <a:pt x="138589" y="137636"/>
                  <a:pt x="156746" y="119479"/>
                </a:cubicBezTo>
                <a:lnTo>
                  <a:pt x="175677" y="100548"/>
                </a:lnTo>
                <a:cubicBezTo>
                  <a:pt x="178177" y="98048"/>
                  <a:pt x="181332" y="96679"/>
                  <a:pt x="184547" y="96441"/>
                </a:cubicBezTo>
                <a:cubicBezTo>
                  <a:pt x="188595" y="96083"/>
                  <a:pt x="192762" y="97453"/>
                  <a:pt x="195858" y="100548"/>
                </a:cubicBezTo>
                <a:lnTo>
                  <a:pt x="300990" y="204787"/>
                </a:lnTo>
                <a:lnTo>
                  <a:pt x="342900" y="171450"/>
                </a:lnTo>
                <a:lnTo>
                  <a:pt x="342900" y="0"/>
                </a:lnTo>
                <a:lnTo>
                  <a:pt x="276225" y="38100"/>
                </a:lnTo>
                <a:lnTo>
                  <a:pt x="262057" y="28635"/>
                </a:lnTo>
                <a:cubicBezTo>
                  <a:pt x="252651" y="22384"/>
                  <a:pt x="241637" y="19050"/>
                  <a:pt x="230326" y="19050"/>
                </a:cubicBezTo>
                <a:lnTo>
                  <a:pt x="188416" y="19050"/>
                </a:lnTo>
                <a:cubicBezTo>
                  <a:pt x="187762" y="19050"/>
                  <a:pt x="187047" y="19050"/>
                  <a:pt x="186392" y="19110"/>
                </a:cubicBezTo>
                <a:cubicBezTo>
                  <a:pt x="176332" y="19645"/>
                  <a:pt x="166866" y="24170"/>
                  <a:pt x="160080" y="31671"/>
                </a:cubicBezTo>
                <a:close/>
                <a:moveTo>
                  <a:pt x="69413" y="89714"/>
                </a:moveTo>
                <a:lnTo>
                  <a:pt x="132993" y="19050"/>
                </a:lnTo>
                <a:lnTo>
                  <a:pt x="109418" y="19050"/>
                </a:lnTo>
                <a:cubicBezTo>
                  <a:pt x="94238" y="19050"/>
                  <a:pt x="79712" y="25063"/>
                  <a:pt x="68997" y="35778"/>
                </a:cubicBezTo>
                <a:lnTo>
                  <a:pt x="0" y="114300"/>
                </a:lnTo>
                <a:lnTo>
                  <a:pt x="0" y="323850"/>
                </a:lnTo>
                <a:lnTo>
                  <a:pt x="85725" y="242888"/>
                </a:lnTo>
                <a:lnTo>
                  <a:pt x="93107" y="249019"/>
                </a:lnTo>
                <a:cubicBezTo>
                  <a:pt x="106799" y="260449"/>
                  <a:pt x="124063" y="266700"/>
                  <a:pt x="141863" y="266700"/>
                </a:cubicBezTo>
                <a:lnTo>
                  <a:pt x="151209" y="266700"/>
                </a:lnTo>
                <a:lnTo>
                  <a:pt x="147042" y="262533"/>
                </a:lnTo>
                <a:cubicBezTo>
                  <a:pt x="141446" y="256937"/>
                  <a:pt x="141446" y="247888"/>
                  <a:pt x="147042" y="242352"/>
                </a:cubicBezTo>
                <a:cubicBezTo>
                  <a:pt x="152638" y="236815"/>
                  <a:pt x="161687" y="236756"/>
                  <a:pt x="167223" y="242352"/>
                </a:cubicBezTo>
                <a:lnTo>
                  <a:pt x="191631" y="266760"/>
                </a:lnTo>
                <a:lnTo>
                  <a:pt x="196989" y="266760"/>
                </a:lnTo>
                <a:cubicBezTo>
                  <a:pt x="208359" y="266760"/>
                  <a:pt x="219492" y="264200"/>
                  <a:pt x="229612" y="259437"/>
                </a:cubicBezTo>
                <a:lnTo>
                  <a:pt x="213717" y="243483"/>
                </a:lnTo>
                <a:cubicBezTo>
                  <a:pt x="208121" y="237887"/>
                  <a:pt x="208121" y="228838"/>
                  <a:pt x="213717" y="223302"/>
                </a:cubicBezTo>
                <a:cubicBezTo>
                  <a:pt x="219313" y="217765"/>
                  <a:pt x="228362" y="217706"/>
                  <a:pt x="233898" y="223302"/>
                </a:cubicBezTo>
                <a:lnTo>
                  <a:pt x="252948" y="242352"/>
                </a:lnTo>
                <a:lnTo>
                  <a:pt x="263366" y="231934"/>
                </a:lnTo>
                <a:cubicBezTo>
                  <a:pt x="268665" y="226635"/>
                  <a:pt x="270212" y="218956"/>
                  <a:pt x="267891" y="212229"/>
                </a:cubicBezTo>
                <a:lnTo>
                  <a:pt x="185797" y="130790"/>
                </a:lnTo>
                <a:lnTo>
                  <a:pt x="176927" y="139660"/>
                </a:lnTo>
                <a:cubicBezTo>
                  <a:pt x="147578" y="169009"/>
                  <a:pt x="100072" y="169009"/>
                  <a:pt x="70723" y="139660"/>
                </a:cubicBezTo>
                <a:cubicBezTo>
                  <a:pt x="57031" y="125968"/>
                  <a:pt x="56495" y="104001"/>
                  <a:pt x="69413" y="89654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6" name="Text 14"/>
          <p:cNvSpPr/>
          <p:nvPr/>
        </p:nvSpPr>
        <p:spPr>
          <a:xfrm>
            <a:off x="3596349" y="2438400"/>
            <a:ext cx="33909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المسؤولية الاجتماعية CSR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762000" y="3200400"/>
            <a:ext cx="70358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التعريف: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الالتزامات الطوعية التي تتخذها الشركات لمعالجة القضايا البيئية والاجتماعية والحوكمة في عملياتها.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762000" y="4013200"/>
            <a:ext cx="6934200" cy="558800"/>
          </a:xfrm>
          <a:custGeom>
            <a:avLst/>
            <a:gdLst/>
            <a:ahLst/>
            <a:cxnLst/>
            <a:rect l="l" t="t" r="r" b="b"/>
            <a:pathLst>
              <a:path w="6934200" h="558800">
                <a:moveTo>
                  <a:pt x="101601" y="0"/>
                </a:moveTo>
                <a:lnTo>
                  <a:pt x="6832599" y="0"/>
                </a:lnTo>
                <a:cubicBezTo>
                  <a:pt x="6888712" y="0"/>
                  <a:pt x="6934200" y="45488"/>
                  <a:pt x="6934200" y="101601"/>
                </a:cubicBezTo>
                <a:lnTo>
                  <a:pt x="6934200" y="457199"/>
                </a:lnTo>
                <a:cubicBezTo>
                  <a:pt x="6934200" y="513312"/>
                  <a:pt x="6888712" y="558800"/>
                  <a:pt x="6832599" y="558800"/>
                </a:cubicBezTo>
                <a:lnTo>
                  <a:pt x="101601" y="558800"/>
                </a:lnTo>
                <a:cubicBezTo>
                  <a:pt x="45488" y="558800"/>
                  <a:pt x="0" y="513312"/>
                  <a:pt x="0" y="457199"/>
                </a:cubicBezTo>
                <a:lnTo>
                  <a:pt x="0" y="101601"/>
                </a:lnTo>
                <a:cubicBezTo>
                  <a:pt x="0" y="45526"/>
                  <a:pt x="45526" y="0"/>
                  <a:pt x="101601" y="0"/>
                </a:cubicBezTo>
                <a:close/>
              </a:path>
            </a:pathLst>
          </a:custGeom>
          <a:solidFill>
            <a:srgbClr val="A98C6A">
              <a:alpha val="10196"/>
            </a:srgbClr>
          </a:solidFill>
          <a:ln/>
        </p:spPr>
      </p:sp>
      <p:sp>
        <p:nvSpPr>
          <p:cNvPr id="19" name="Text 17"/>
          <p:cNvSpPr/>
          <p:nvPr/>
        </p:nvSpPr>
        <p:spPr>
          <a:xfrm>
            <a:off x="914400" y="4165600"/>
            <a:ext cx="67183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المكونات:</a:t>
            </a:r>
            <a:r>
              <a:rPr lang="en-US" sz="14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البيئية (E) - الاجتماعية (S) - الحوكمة (G)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8255000" y="5232400"/>
            <a:ext cx="7467600" cy="3403600"/>
          </a:xfrm>
          <a:custGeom>
            <a:avLst/>
            <a:gdLst/>
            <a:ahLst/>
            <a:cxnLst/>
            <a:rect l="l" t="t" r="r" b="b"/>
            <a:pathLst>
              <a:path w="7467600" h="3403600">
                <a:moveTo>
                  <a:pt x="152413" y="0"/>
                </a:moveTo>
                <a:lnTo>
                  <a:pt x="7416800" y="0"/>
                </a:lnTo>
                <a:cubicBezTo>
                  <a:pt x="7444837" y="0"/>
                  <a:pt x="7467600" y="22763"/>
                  <a:pt x="7467600" y="50800"/>
                </a:cubicBezTo>
                <a:lnTo>
                  <a:pt x="7467600" y="3352800"/>
                </a:lnTo>
                <a:cubicBezTo>
                  <a:pt x="7467600" y="3380837"/>
                  <a:pt x="7444837" y="3403600"/>
                  <a:pt x="7416800" y="3403600"/>
                </a:cubicBezTo>
                <a:lnTo>
                  <a:pt x="152413" y="3403600"/>
                </a:lnTo>
                <a:cubicBezTo>
                  <a:pt x="68238" y="3403600"/>
                  <a:pt x="0" y="3335362"/>
                  <a:pt x="0" y="3251187"/>
                </a:cubicBezTo>
                <a:lnTo>
                  <a:pt x="0" y="152413"/>
                </a:lnTo>
                <a:cubicBezTo>
                  <a:pt x="0" y="68294"/>
                  <a:pt x="68294" y="0"/>
                  <a:pt x="152413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1" name="Shape 19"/>
          <p:cNvSpPr/>
          <p:nvPr/>
        </p:nvSpPr>
        <p:spPr>
          <a:xfrm>
            <a:off x="15722600" y="5232400"/>
            <a:ext cx="50800" cy="3403600"/>
          </a:xfrm>
          <a:custGeom>
            <a:avLst/>
            <a:gdLst/>
            <a:ahLst/>
            <a:cxnLst/>
            <a:rect l="l" t="t" r="r" b="b"/>
            <a:pathLst>
              <a:path w="50800" h="34036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3352800"/>
                </a:lnTo>
                <a:cubicBezTo>
                  <a:pt x="50800" y="3380837"/>
                  <a:pt x="28037" y="3403600"/>
                  <a:pt x="0" y="3403600"/>
                </a:cubicBezTo>
                <a:lnTo>
                  <a:pt x="0" y="34036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22" name="Shape 20"/>
          <p:cNvSpPr/>
          <p:nvPr/>
        </p:nvSpPr>
        <p:spPr>
          <a:xfrm>
            <a:off x="14732000" y="54864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23" name="Shape 21"/>
          <p:cNvSpPr/>
          <p:nvPr/>
        </p:nvSpPr>
        <p:spPr>
          <a:xfrm>
            <a:off x="14935200" y="56896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280571" y="3989"/>
                </a:moveTo>
                <a:cubicBezTo>
                  <a:pt x="284381" y="357"/>
                  <a:pt x="289917" y="-952"/>
                  <a:pt x="295037" y="714"/>
                </a:cubicBezTo>
                <a:cubicBezTo>
                  <a:pt x="300871" y="2679"/>
                  <a:pt x="304800" y="8156"/>
                  <a:pt x="304800" y="14288"/>
                </a:cubicBezTo>
                <a:lnTo>
                  <a:pt x="304800" y="125551"/>
                </a:lnTo>
                <a:cubicBezTo>
                  <a:pt x="304800" y="203656"/>
                  <a:pt x="240447" y="266700"/>
                  <a:pt x="162639" y="266700"/>
                </a:cubicBezTo>
                <a:cubicBezTo>
                  <a:pt x="116800" y="266700"/>
                  <a:pt x="77272" y="237232"/>
                  <a:pt x="62925" y="196036"/>
                </a:cubicBezTo>
                <a:cubicBezTo>
                  <a:pt x="41850" y="214372"/>
                  <a:pt x="28575" y="241340"/>
                  <a:pt x="28575" y="271463"/>
                </a:cubicBezTo>
                <a:cubicBezTo>
                  <a:pt x="28575" y="279380"/>
                  <a:pt x="22205" y="285750"/>
                  <a:pt x="14287" y="285750"/>
                </a:cubicBezTo>
                <a:cubicBezTo>
                  <a:pt x="6370" y="285750"/>
                  <a:pt x="0" y="279380"/>
                  <a:pt x="0" y="271463"/>
                </a:cubicBezTo>
                <a:cubicBezTo>
                  <a:pt x="0" y="226874"/>
                  <a:pt x="22741" y="187583"/>
                  <a:pt x="57210" y="164485"/>
                </a:cubicBezTo>
                <a:cubicBezTo>
                  <a:pt x="78224" y="150435"/>
                  <a:pt x="103287" y="142875"/>
                  <a:pt x="128588" y="142875"/>
                </a:cubicBezTo>
                <a:lnTo>
                  <a:pt x="176212" y="142875"/>
                </a:lnTo>
                <a:cubicBezTo>
                  <a:pt x="184130" y="142875"/>
                  <a:pt x="190500" y="136505"/>
                  <a:pt x="190500" y="128588"/>
                </a:cubicBezTo>
                <a:cubicBezTo>
                  <a:pt x="190500" y="120670"/>
                  <a:pt x="184130" y="114300"/>
                  <a:pt x="176212" y="114300"/>
                </a:cubicBezTo>
                <a:lnTo>
                  <a:pt x="128588" y="114300"/>
                </a:lnTo>
                <a:cubicBezTo>
                  <a:pt x="104954" y="114300"/>
                  <a:pt x="82570" y="119539"/>
                  <a:pt x="62508" y="128885"/>
                </a:cubicBezTo>
                <a:cubicBezTo>
                  <a:pt x="76379" y="87213"/>
                  <a:pt x="115610" y="57150"/>
                  <a:pt x="161925" y="57150"/>
                </a:cubicBezTo>
                <a:cubicBezTo>
                  <a:pt x="201454" y="57150"/>
                  <a:pt x="230862" y="43994"/>
                  <a:pt x="250448" y="30956"/>
                </a:cubicBezTo>
                <a:cubicBezTo>
                  <a:pt x="261878" y="23336"/>
                  <a:pt x="271582" y="14228"/>
                  <a:pt x="280630" y="3989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4" name="Text 22"/>
          <p:cNvSpPr/>
          <p:nvPr/>
        </p:nvSpPr>
        <p:spPr>
          <a:xfrm>
            <a:off x="13470533" y="5638800"/>
            <a:ext cx="12573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الاستدامة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8509000" y="6400800"/>
            <a:ext cx="70358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التعريف: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تلبية احتياجات الحاضر دون المساس بقدرة الأجيال القادمة على تلبية احتياجاتهم.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13199534" y="6883400"/>
            <a:ext cx="2247900" cy="457200"/>
          </a:xfrm>
          <a:custGeom>
            <a:avLst/>
            <a:gdLst/>
            <a:ahLst/>
            <a:cxnLst/>
            <a:rect l="l" t="t" r="r" b="b"/>
            <a:pathLst>
              <a:path w="2247900" h="457200">
                <a:moveTo>
                  <a:pt x="50799" y="0"/>
                </a:moveTo>
                <a:lnTo>
                  <a:pt x="2197101" y="0"/>
                </a:lnTo>
                <a:cubicBezTo>
                  <a:pt x="2225156" y="0"/>
                  <a:pt x="2247900" y="22744"/>
                  <a:pt x="2247900" y="50799"/>
                </a:cubicBezTo>
                <a:lnTo>
                  <a:pt x="2247900" y="406401"/>
                </a:lnTo>
                <a:cubicBezTo>
                  <a:pt x="2247900" y="434456"/>
                  <a:pt x="2225156" y="457200"/>
                  <a:pt x="2197101" y="457200"/>
                </a:cubicBezTo>
                <a:lnTo>
                  <a:pt x="50799" y="457200"/>
                </a:lnTo>
                <a:cubicBezTo>
                  <a:pt x="22744" y="457200"/>
                  <a:pt x="0" y="434456"/>
                  <a:pt x="0" y="406401"/>
                </a:cubicBezTo>
                <a:lnTo>
                  <a:pt x="0" y="50799"/>
                </a:lnTo>
                <a:cubicBezTo>
                  <a:pt x="0" y="22762"/>
                  <a:pt x="22762" y="0"/>
                  <a:pt x="50799" y="0"/>
                </a:cubicBezTo>
                <a:close/>
              </a:path>
            </a:pathLst>
          </a:custGeom>
          <a:solidFill>
            <a:srgbClr val="2C5F5D">
              <a:alpha val="10196"/>
            </a:srgbClr>
          </a:solidFill>
          <a:ln/>
        </p:spPr>
      </p:sp>
      <p:sp>
        <p:nvSpPr>
          <p:cNvPr id="27" name="Text 25"/>
          <p:cNvSpPr/>
          <p:nvPr/>
        </p:nvSpPr>
        <p:spPr>
          <a:xfrm>
            <a:off x="13256684" y="6985000"/>
            <a:ext cx="21336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b="1" dirty="0">
                <a:solidFill>
                  <a:srgbClr val="2C5F5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الاقتصادية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10854267" y="6883400"/>
            <a:ext cx="2247900" cy="457200"/>
          </a:xfrm>
          <a:custGeom>
            <a:avLst/>
            <a:gdLst/>
            <a:ahLst/>
            <a:cxnLst/>
            <a:rect l="l" t="t" r="r" b="b"/>
            <a:pathLst>
              <a:path w="2247900" h="457200">
                <a:moveTo>
                  <a:pt x="50799" y="0"/>
                </a:moveTo>
                <a:lnTo>
                  <a:pt x="2197101" y="0"/>
                </a:lnTo>
                <a:cubicBezTo>
                  <a:pt x="2225156" y="0"/>
                  <a:pt x="2247900" y="22744"/>
                  <a:pt x="2247900" y="50799"/>
                </a:cubicBezTo>
                <a:lnTo>
                  <a:pt x="2247900" y="406401"/>
                </a:lnTo>
                <a:cubicBezTo>
                  <a:pt x="2247900" y="434456"/>
                  <a:pt x="2225156" y="457200"/>
                  <a:pt x="2197101" y="457200"/>
                </a:cubicBezTo>
                <a:lnTo>
                  <a:pt x="50799" y="457200"/>
                </a:lnTo>
                <a:cubicBezTo>
                  <a:pt x="22744" y="457200"/>
                  <a:pt x="0" y="434456"/>
                  <a:pt x="0" y="406401"/>
                </a:cubicBezTo>
                <a:lnTo>
                  <a:pt x="0" y="50799"/>
                </a:lnTo>
                <a:cubicBezTo>
                  <a:pt x="0" y="22762"/>
                  <a:pt x="22762" y="0"/>
                  <a:pt x="50799" y="0"/>
                </a:cubicBezTo>
                <a:close/>
              </a:path>
            </a:pathLst>
          </a:custGeom>
          <a:solidFill>
            <a:srgbClr val="A98C6A">
              <a:alpha val="10196"/>
            </a:srgbClr>
          </a:solidFill>
          <a:ln/>
        </p:spPr>
      </p:sp>
      <p:sp>
        <p:nvSpPr>
          <p:cNvPr id="29" name="Text 27"/>
          <p:cNvSpPr/>
          <p:nvPr/>
        </p:nvSpPr>
        <p:spPr>
          <a:xfrm>
            <a:off x="10911417" y="6985000"/>
            <a:ext cx="21336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b="1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الاجتماعية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8509000" y="6883400"/>
            <a:ext cx="2247900" cy="457200"/>
          </a:xfrm>
          <a:custGeom>
            <a:avLst/>
            <a:gdLst/>
            <a:ahLst/>
            <a:cxnLst/>
            <a:rect l="l" t="t" r="r" b="b"/>
            <a:pathLst>
              <a:path w="2247900" h="457200">
                <a:moveTo>
                  <a:pt x="50799" y="0"/>
                </a:moveTo>
                <a:lnTo>
                  <a:pt x="2197101" y="0"/>
                </a:lnTo>
                <a:cubicBezTo>
                  <a:pt x="2225156" y="0"/>
                  <a:pt x="2247900" y="22744"/>
                  <a:pt x="2247900" y="50799"/>
                </a:cubicBezTo>
                <a:lnTo>
                  <a:pt x="2247900" y="406401"/>
                </a:lnTo>
                <a:cubicBezTo>
                  <a:pt x="2247900" y="434456"/>
                  <a:pt x="2225156" y="457200"/>
                  <a:pt x="2197101" y="457200"/>
                </a:cubicBezTo>
                <a:lnTo>
                  <a:pt x="50799" y="457200"/>
                </a:lnTo>
                <a:cubicBezTo>
                  <a:pt x="22744" y="457200"/>
                  <a:pt x="0" y="434456"/>
                  <a:pt x="0" y="406401"/>
                </a:cubicBezTo>
                <a:lnTo>
                  <a:pt x="0" y="50799"/>
                </a:lnTo>
                <a:cubicBezTo>
                  <a:pt x="0" y="22762"/>
                  <a:pt x="22762" y="0"/>
                  <a:pt x="50799" y="0"/>
                </a:cubicBezTo>
                <a:close/>
              </a:path>
            </a:pathLst>
          </a:custGeom>
          <a:solidFill>
            <a:srgbClr val="D4A574">
              <a:alpha val="10196"/>
            </a:srgbClr>
          </a:solidFill>
          <a:ln/>
        </p:spPr>
      </p:sp>
      <p:sp>
        <p:nvSpPr>
          <p:cNvPr id="31" name="Text 29"/>
          <p:cNvSpPr/>
          <p:nvPr/>
        </p:nvSpPr>
        <p:spPr>
          <a:xfrm>
            <a:off x="8566150" y="6985000"/>
            <a:ext cx="21336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b="1" dirty="0">
                <a:solidFill>
                  <a:srgbClr val="D4A57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البيئية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508000" y="5232400"/>
            <a:ext cx="7467600" cy="3403600"/>
          </a:xfrm>
          <a:custGeom>
            <a:avLst/>
            <a:gdLst/>
            <a:ahLst/>
            <a:cxnLst/>
            <a:rect l="l" t="t" r="r" b="b"/>
            <a:pathLst>
              <a:path w="7467600" h="3403600">
                <a:moveTo>
                  <a:pt x="152413" y="0"/>
                </a:moveTo>
                <a:lnTo>
                  <a:pt x="7416800" y="0"/>
                </a:lnTo>
                <a:cubicBezTo>
                  <a:pt x="7444837" y="0"/>
                  <a:pt x="7467600" y="22763"/>
                  <a:pt x="7467600" y="50800"/>
                </a:cubicBezTo>
                <a:lnTo>
                  <a:pt x="7467600" y="3352800"/>
                </a:lnTo>
                <a:cubicBezTo>
                  <a:pt x="7467600" y="3380837"/>
                  <a:pt x="7444837" y="3403600"/>
                  <a:pt x="7416800" y="3403600"/>
                </a:cubicBezTo>
                <a:lnTo>
                  <a:pt x="152413" y="3403600"/>
                </a:lnTo>
                <a:cubicBezTo>
                  <a:pt x="68238" y="3403600"/>
                  <a:pt x="0" y="3335362"/>
                  <a:pt x="0" y="3251187"/>
                </a:cubicBezTo>
                <a:lnTo>
                  <a:pt x="0" y="152413"/>
                </a:lnTo>
                <a:cubicBezTo>
                  <a:pt x="0" y="68294"/>
                  <a:pt x="68294" y="0"/>
                  <a:pt x="152413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3" name="Shape 31"/>
          <p:cNvSpPr/>
          <p:nvPr/>
        </p:nvSpPr>
        <p:spPr>
          <a:xfrm>
            <a:off x="7975600" y="5232400"/>
            <a:ext cx="50800" cy="3403600"/>
          </a:xfrm>
          <a:custGeom>
            <a:avLst/>
            <a:gdLst/>
            <a:ahLst/>
            <a:cxnLst/>
            <a:rect l="l" t="t" r="r" b="b"/>
            <a:pathLst>
              <a:path w="50800" h="34036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3352800"/>
                </a:lnTo>
                <a:cubicBezTo>
                  <a:pt x="50800" y="3380837"/>
                  <a:pt x="28037" y="3403600"/>
                  <a:pt x="0" y="3403600"/>
                </a:cubicBezTo>
                <a:lnTo>
                  <a:pt x="0" y="3403600"/>
                </a:lnTo>
                <a:lnTo>
                  <a:pt x="0" y="0"/>
                </a:ln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34" name="Shape 32"/>
          <p:cNvSpPr/>
          <p:nvPr/>
        </p:nvSpPr>
        <p:spPr>
          <a:xfrm>
            <a:off x="6985000" y="54864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35" name="Shape 33"/>
          <p:cNvSpPr/>
          <p:nvPr/>
        </p:nvSpPr>
        <p:spPr>
          <a:xfrm>
            <a:off x="7169150" y="56896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249734" y="57150"/>
                </a:moveTo>
                <a:cubicBezTo>
                  <a:pt x="239851" y="57150"/>
                  <a:pt x="230267" y="59829"/>
                  <a:pt x="221873" y="64710"/>
                </a:cubicBezTo>
                <a:cubicBezTo>
                  <a:pt x="212467" y="55185"/>
                  <a:pt x="201513" y="47208"/>
                  <a:pt x="189428" y="41196"/>
                </a:cubicBezTo>
                <a:cubicBezTo>
                  <a:pt x="206216" y="26908"/>
                  <a:pt x="227588" y="19050"/>
                  <a:pt x="249734" y="19050"/>
                </a:cubicBezTo>
                <a:cubicBezTo>
                  <a:pt x="301169" y="19050"/>
                  <a:pt x="342900" y="60722"/>
                  <a:pt x="342900" y="112216"/>
                </a:cubicBezTo>
                <a:cubicBezTo>
                  <a:pt x="342900" y="136922"/>
                  <a:pt x="333077" y="160615"/>
                  <a:pt x="315635" y="178058"/>
                </a:cubicBezTo>
                <a:lnTo>
                  <a:pt x="273308" y="220385"/>
                </a:lnTo>
                <a:cubicBezTo>
                  <a:pt x="255865" y="237827"/>
                  <a:pt x="232172" y="247650"/>
                  <a:pt x="207466" y="247650"/>
                </a:cubicBezTo>
                <a:cubicBezTo>
                  <a:pt x="156031" y="247650"/>
                  <a:pt x="114300" y="205978"/>
                  <a:pt x="114300" y="154484"/>
                </a:cubicBezTo>
                <a:cubicBezTo>
                  <a:pt x="114300" y="153591"/>
                  <a:pt x="114300" y="152698"/>
                  <a:pt x="114360" y="151805"/>
                </a:cubicBezTo>
                <a:cubicBezTo>
                  <a:pt x="114657" y="141268"/>
                  <a:pt x="123408" y="132993"/>
                  <a:pt x="133945" y="133290"/>
                </a:cubicBezTo>
                <a:cubicBezTo>
                  <a:pt x="144482" y="133588"/>
                  <a:pt x="152757" y="142339"/>
                  <a:pt x="152460" y="152876"/>
                </a:cubicBezTo>
                <a:cubicBezTo>
                  <a:pt x="152460" y="153412"/>
                  <a:pt x="152460" y="153948"/>
                  <a:pt x="152460" y="154424"/>
                </a:cubicBezTo>
                <a:cubicBezTo>
                  <a:pt x="152460" y="184845"/>
                  <a:pt x="177105" y="209490"/>
                  <a:pt x="207526" y="209490"/>
                </a:cubicBezTo>
                <a:cubicBezTo>
                  <a:pt x="222111" y="209490"/>
                  <a:pt x="236101" y="203716"/>
                  <a:pt x="246459" y="193358"/>
                </a:cubicBezTo>
                <a:lnTo>
                  <a:pt x="288786" y="151031"/>
                </a:lnTo>
                <a:cubicBezTo>
                  <a:pt x="299085" y="140732"/>
                  <a:pt x="304919" y="126683"/>
                  <a:pt x="304919" y="112097"/>
                </a:cubicBezTo>
                <a:cubicBezTo>
                  <a:pt x="304919" y="81677"/>
                  <a:pt x="280273" y="57031"/>
                  <a:pt x="249853" y="57031"/>
                </a:cubicBezTo>
                <a:close/>
                <a:moveTo>
                  <a:pt x="163830" y="103168"/>
                </a:moveTo>
                <a:cubicBezTo>
                  <a:pt x="162699" y="102691"/>
                  <a:pt x="161568" y="102037"/>
                  <a:pt x="160556" y="101322"/>
                </a:cubicBezTo>
                <a:cubicBezTo>
                  <a:pt x="153055" y="97453"/>
                  <a:pt x="144482" y="95250"/>
                  <a:pt x="135493" y="95250"/>
                </a:cubicBezTo>
                <a:cubicBezTo>
                  <a:pt x="120908" y="95250"/>
                  <a:pt x="106918" y="101025"/>
                  <a:pt x="96560" y="111383"/>
                </a:cubicBezTo>
                <a:lnTo>
                  <a:pt x="54233" y="153710"/>
                </a:lnTo>
                <a:cubicBezTo>
                  <a:pt x="43934" y="164009"/>
                  <a:pt x="38100" y="178058"/>
                  <a:pt x="38100" y="192643"/>
                </a:cubicBezTo>
                <a:cubicBezTo>
                  <a:pt x="38100" y="223064"/>
                  <a:pt x="62746" y="247710"/>
                  <a:pt x="93166" y="247710"/>
                </a:cubicBezTo>
                <a:cubicBezTo>
                  <a:pt x="102989" y="247710"/>
                  <a:pt x="112574" y="245090"/>
                  <a:pt x="120967" y="240209"/>
                </a:cubicBezTo>
                <a:cubicBezTo>
                  <a:pt x="130373" y="249734"/>
                  <a:pt x="141327" y="257711"/>
                  <a:pt x="153472" y="263723"/>
                </a:cubicBezTo>
                <a:cubicBezTo>
                  <a:pt x="136684" y="277951"/>
                  <a:pt x="115372" y="285869"/>
                  <a:pt x="93166" y="285869"/>
                </a:cubicBezTo>
                <a:cubicBezTo>
                  <a:pt x="41731" y="285869"/>
                  <a:pt x="0" y="244197"/>
                  <a:pt x="0" y="192703"/>
                </a:cubicBezTo>
                <a:cubicBezTo>
                  <a:pt x="0" y="167997"/>
                  <a:pt x="9823" y="144304"/>
                  <a:pt x="27265" y="126861"/>
                </a:cubicBezTo>
                <a:lnTo>
                  <a:pt x="69592" y="84534"/>
                </a:lnTo>
                <a:cubicBezTo>
                  <a:pt x="87035" y="67092"/>
                  <a:pt x="110728" y="57269"/>
                  <a:pt x="135434" y="57269"/>
                </a:cubicBezTo>
                <a:cubicBezTo>
                  <a:pt x="186988" y="57269"/>
                  <a:pt x="228600" y="99298"/>
                  <a:pt x="228600" y="150674"/>
                </a:cubicBezTo>
                <a:cubicBezTo>
                  <a:pt x="228600" y="151448"/>
                  <a:pt x="228600" y="152221"/>
                  <a:pt x="228600" y="152995"/>
                </a:cubicBezTo>
                <a:cubicBezTo>
                  <a:pt x="228362" y="163532"/>
                  <a:pt x="219611" y="171807"/>
                  <a:pt x="209074" y="171569"/>
                </a:cubicBezTo>
                <a:cubicBezTo>
                  <a:pt x="198537" y="171331"/>
                  <a:pt x="190262" y="162580"/>
                  <a:pt x="190500" y="152043"/>
                </a:cubicBezTo>
                <a:cubicBezTo>
                  <a:pt x="190500" y="151567"/>
                  <a:pt x="190500" y="151150"/>
                  <a:pt x="190500" y="150674"/>
                </a:cubicBezTo>
                <a:cubicBezTo>
                  <a:pt x="190500" y="130612"/>
                  <a:pt x="179784" y="112990"/>
                  <a:pt x="163830" y="103287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6" name="Text 34"/>
          <p:cNvSpPr/>
          <p:nvPr/>
        </p:nvSpPr>
        <p:spPr>
          <a:xfrm>
            <a:off x="3645694" y="5638800"/>
            <a:ext cx="33401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دور الاتصال في الاستدامة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762000" y="6400800"/>
            <a:ext cx="70358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يساعد الاتصال المؤسسي في </a:t>
            </a:r>
            <a:r>
              <a:rPr lang="en-US" sz="1600" b="1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ترجمة الالتزامات</a:t>
            </a: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إلى إجراءات ملموسة يمكن للجمهور فهمها وتقييمها.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7467600" y="72644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3731" y="92631"/>
                </a:moveTo>
                <a:cubicBezTo>
                  <a:pt x="-1230" y="97592"/>
                  <a:pt x="-1230" y="105648"/>
                  <a:pt x="3731" y="110609"/>
                </a:cubicBezTo>
                <a:lnTo>
                  <a:pt x="67231" y="174109"/>
                </a:lnTo>
                <a:cubicBezTo>
                  <a:pt x="72192" y="179070"/>
                  <a:pt x="80248" y="179070"/>
                  <a:pt x="85209" y="174109"/>
                </a:cubicBezTo>
                <a:cubicBezTo>
                  <a:pt x="90170" y="169148"/>
                  <a:pt x="90170" y="161092"/>
                  <a:pt x="85209" y="156131"/>
                </a:cubicBezTo>
                <a:lnTo>
                  <a:pt x="43378" y="114300"/>
                </a:lnTo>
                <a:lnTo>
                  <a:pt x="190500" y="114300"/>
                </a:lnTo>
                <a:cubicBezTo>
                  <a:pt x="197525" y="114300"/>
                  <a:pt x="203200" y="108625"/>
                  <a:pt x="203200" y="101600"/>
                </a:cubicBezTo>
                <a:cubicBezTo>
                  <a:pt x="203200" y="94575"/>
                  <a:pt x="197525" y="88900"/>
                  <a:pt x="190500" y="88900"/>
                </a:cubicBezTo>
                <a:lnTo>
                  <a:pt x="43378" y="88900"/>
                </a:lnTo>
                <a:lnTo>
                  <a:pt x="85209" y="47069"/>
                </a:lnTo>
                <a:cubicBezTo>
                  <a:pt x="90170" y="42108"/>
                  <a:pt x="90170" y="34052"/>
                  <a:pt x="85209" y="29091"/>
                </a:cubicBezTo>
                <a:cubicBezTo>
                  <a:pt x="80248" y="24130"/>
                  <a:pt x="72192" y="24130"/>
                  <a:pt x="67231" y="29091"/>
                </a:cubicBezTo>
                <a:lnTo>
                  <a:pt x="3731" y="92591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39" name="Text 37"/>
          <p:cNvSpPr/>
          <p:nvPr/>
        </p:nvSpPr>
        <p:spPr>
          <a:xfrm>
            <a:off x="5802709" y="7213600"/>
            <a:ext cx="16383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بناء الثقة والمصداقية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7467600" y="76708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3731" y="92631"/>
                </a:moveTo>
                <a:cubicBezTo>
                  <a:pt x="-1230" y="97592"/>
                  <a:pt x="-1230" y="105648"/>
                  <a:pt x="3731" y="110609"/>
                </a:cubicBezTo>
                <a:lnTo>
                  <a:pt x="67231" y="174109"/>
                </a:lnTo>
                <a:cubicBezTo>
                  <a:pt x="72192" y="179070"/>
                  <a:pt x="80248" y="179070"/>
                  <a:pt x="85209" y="174109"/>
                </a:cubicBezTo>
                <a:cubicBezTo>
                  <a:pt x="90170" y="169148"/>
                  <a:pt x="90170" y="161092"/>
                  <a:pt x="85209" y="156131"/>
                </a:cubicBezTo>
                <a:lnTo>
                  <a:pt x="43378" y="114300"/>
                </a:lnTo>
                <a:lnTo>
                  <a:pt x="190500" y="114300"/>
                </a:lnTo>
                <a:cubicBezTo>
                  <a:pt x="197525" y="114300"/>
                  <a:pt x="203200" y="108625"/>
                  <a:pt x="203200" y="101600"/>
                </a:cubicBezTo>
                <a:cubicBezTo>
                  <a:pt x="203200" y="94575"/>
                  <a:pt x="197525" y="88900"/>
                  <a:pt x="190500" y="88900"/>
                </a:cubicBezTo>
                <a:lnTo>
                  <a:pt x="43378" y="88900"/>
                </a:lnTo>
                <a:lnTo>
                  <a:pt x="85209" y="47069"/>
                </a:lnTo>
                <a:cubicBezTo>
                  <a:pt x="90170" y="42108"/>
                  <a:pt x="90170" y="34052"/>
                  <a:pt x="85209" y="29091"/>
                </a:cubicBezTo>
                <a:cubicBezTo>
                  <a:pt x="80248" y="24130"/>
                  <a:pt x="72192" y="24130"/>
                  <a:pt x="67231" y="29091"/>
                </a:cubicBezTo>
                <a:lnTo>
                  <a:pt x="3731" y="92591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41" name="Text 39"/>
          <p:cNvSpPr/>
          <p:nvPr/>
        </p:nvSpPr>
        <p:spPr>
          <a:xfrm>
            <a:off x="5631656" y="7620000"/>
            <a:ext cx="18161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إشراك أصحاب المصلحة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7467600" y="80772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3731" y="92631"/>
                </a:moveTo>
                <a:cubicBezTo>
                  <a:pt x="-1230" y="97592"/>
                  <a:pt x="-1230" y="105648"/>
                  <a:pt x="3731" y="110609"/>
                </a:cubicBezTo>
                <a:lnTo>
                  <a:pt x="67231" y="174109"/>
                </a:lnTo>
                <a:cubicBezTo>
                  <a:pt x="72192" y="179070"/>
                  <a:pt x="80248" y="179070"/>
                  <a:pt x="85209" y="174109"/>
                </a:cubicBezTo>
                <a:cubicBezTo>
                  <a:pt x="90170" y="169148"/>
                  <a:pt x="90170" y="161092"/>
                  <a:pt x="85209" y="156131"/>
                </a:cubicBezTo>
                <a:lnTo>
                  <a:pt x="43378" y="114300"/>
                </a:lnTo>
                <a:lnTo>
                  <a:pt x="190500" y="114300"/>
                </a:lnTo>
                <a:cubicBezTo>
                  <a:pt x="197525" y="114300"/>
                  <a:pt x="203200" y="108625"/>
                  <a:pt x="203200" y="101600"/>
                </a:cubicBezTo>
                <a:cubicBezTo>
                  <a:pt x="203200" y="94575"/>
                  <a:pt x="197525" y="88900"/>
                  <a:pt x="190500" y="88900"/>
                </a:cubicBezTo>
                <a:lnTo>
                  <a:pt x="43378" y="88900"/>
                </a:lnTo>
                <a:lnTo>
                  <a:pt x="85209" y="47069"/>
                </a:lnTo>
                <a:cubicBezTo>
                  <a:pt x="90170" y="42108"/>
                  <a:pt x="90170" y="34052"/>
                  <a:pt x="85209" y="29091"/>
                </a:cubicBezTo>
                <a:cubicBezTo>
                  <a:pt x="80248" y="24130"/>
                  <a:pt x="72192" y="24130"/>
                  <a:pt x="67231" y="29091"/>
                </a:cubicBezTo>
                <a:lnTo>
                  <a:pt x="3731" y="92591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43" name="Text 41"/>
          <p:cNvSpPr/>
          <p:nvPr/>
        </p:nvSpPr>
        <p:spPr>
          <a:xfrm>
            <a:off x="5561806" y="8026400"/>
            <a:ext cx="1879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تعزيز الشفافية والمساءلة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8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4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kern="0" spc="80" dirty="0">
                <a:solidFill>
                  <a:srgbClr val="A98C6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 1: EVOLUTION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544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2C5F5D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تطور الاتصال المسؤول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14528800" y="1676400"/>
            <a:ext cx="1219200" cy="50800"/>
          </a:xfrm>
          <a:custGeom>
            <a:avLst/>
            <a:gdLst/>
            <a:ahLst/>
            <a:cxnLst/>
            <a:rect l="l" t="t" r="r" b="b"/>
            <a:pathLst>
              <a:path w="1219200" h="50800">
                <a:moveTo>
                  <a:pt x="0" y="0"/>
                </a:moveTo>
                <a:lnTo>
                  <a:pt x="1219200" y="0"/>
                </a:lnTo>
                <a:lnTo>
                  <a:pt x="12192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pic>
        <p:nvPicPr>
          <p:cNvPr id="5" name="Image 0" descr="https://kimi-img.moonshot.cn/pub/slides/26-02-20-20:54:57-d6c5j89djjpngum6v9j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27800" y="1930400"/>
            <a:ext cx="9220200" cy="6832600"/>
          </a:xfrm>
          <a:prstGeom prst="roundRect">
            <a:avLst>
              <a:gd name="adj" fmla="val 0"/>
            </a:avLst>
          </a:prstGeom>
        </p:spPr>
      </p:pic>
      <p:sp>
        <p:nvSpPr>
          <p:cNvPr id="6" name="Shape 3"/>
          <p:cNvSpPr/>
          <p:nvPr/>
        </p:nvSpPr>
        <p:spPr>
          <a:xfrm>
            <a:off x="508000" y="1930400"/>
            <a:ext cx="5689600" cy="1676400"/>
          </a:xfrm>
          <a:custGeom>
            <a:avLst/>
            <a:gdLst/>
            <a:ahLst/>
            <a:cxnLst/>
            <a:rect l="l" t="t" r="r" b="b"/>
            <a:pathLst>
              <a:path w="5689600" h="1676400">
                <a:moveTo>
                  <a:pt x="152402" y="0"/>
                </a:moveTo>
                <a:lnTo>
                  <a:pt x="5638800" y="0"/>
                </a:lnTo>
                <a:cubicBezTo>
                  <a:pt x="5666837" y="0"/>
                  <a:pt x="5689600" y="22763"/>
                  <a:pt x="5689600" y="50800"/>
                </a:cubicBezTo>
                <a:lnTo>
                  <a:pt x="5689600" y="1625600"/>
                </a:lnTo>
                <a:cubicBezTo>
                  <a:pt x="5689600" y="1653637"/>
                  <a:pt x="5666837" y="1676400"/>
                  <a:pt x="5638800" y="1676400"/>
                </a:cubicBezTo>
                <a:lnTo>
                  <a:pt x="152402" y="1676400"/>
                </a:lnTo>
                <a:cubicBezTo>
                  <a:pt x="68232" y="1676400"/>
                  <a:pt x="0" y="1608168"/>
                  <a:pt x="0" y="1523998"/>
                </a:cubicBezTo>
                <a:lnTo>
                  <a:pt x="0" y="152402"/>
                </a:lnTo>
                <a:cubicBezTo>
                  <a:pt x="0" y="68289"/>
                  <a:pt x="68289" y="0"/>
                  <a:pt x="152402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7" name="Shape 4"/>
          <p:cNvSpPr/>
          <p:nvPr/>
        </p:nvSpPr>
        <p:spPr>
          <a:xfrm>
            <a:off x="6197600" y="1930400"/>
            <a:ext cx="50800" cy="1676400"/>
          </a:xfrm>
          <a:custGeom>
            <a:avLst/>
            <a:gdLst/>
            <a:ahLst/>
            <a:cxnLst/>
            <a:rect l="l" t="t" r="r" b="b"/>
            <a:pathLst>
              <a:path w="50800" h="16764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1625600"/>
                </a:lnTo>
                <a:cubicBezTo>
                  <a:pt x="50800" y="1653637"/>
                  <a:pt x="28037" y="1676400"/>
                  <a:pt x="0" y="1676400"/>
                </a:cubicBezTo>
                <a:lnTo>
                  <a:pt x="0" y="1676400"/>
                </a:lnTo>
                <a:lnTo>
                  <a:pt x="0" y="0"/>
                </a:ln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8" name="Shape 5"/>
          <p:cNvSpPr/>
          <p:nvPr/>
        </p:nvSpPr>
        <p:spPr>
          <a:xfrm>
            <a:off x="5461000" y="21336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9" name="Text 6"/>
          <p:cNvSpPr/>
          <p:nvPr/>
        </p:nvSpPr>
        <p:spPr>
          <a:xfrm>
            <a:off x="5403850" y="2133600"/>
            <a:ext cx="6223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2294467" y="2209800"/>
            <a:ext cx="3136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المرحلة الخيرية (1984-1995)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711200" y="2743200"/>
            <a:ext cx="53594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التركيز على الأعمال الخيرية والتبرعات. الاتصال أحادي الاتجاه يهدف إلى تحسين الصورة.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508000" y="3759200"/>
            <a:ext cx="5689600" cy="1676400"/>
          </a:xfrm>
          <a:custGeom>
            <a:avLst/>
            <a:gdLst/>
            <a:ahLst/>
            <a:cxnLst/>
            <a:rect l="l" t="t" r="r" b="b"/>
            <a:pathLst>
              <a:path w="5689600" h="1676400">
                <a:moveTo>
                  <a:pt x="152402" y="0"/>
                </a:moveTo>
                <a:lnTo>
                  <a:pt x="5638800" y="0"/>
                </a:lnTo>
                <a:cubicBezTo>
                  <a:pt x="5666837" y="0"/>
                  <a:pt x="5689600" y="22763"/>
                  <a:pt x="5689600" y="50800"/>
                </a:cubicBezTo>
                <a:lnTo>
                  <a:pt x="5689600" y="1625600"/>
                </a:lnTo>
                <a:cubicBezTo>
                  <a:pt x="5689600" y="1653637"/>
                  <a:pt x="5666837" y="1676400"/>
                  <a:pt x="5638800" y="1676400"/>
                </a:cubicBezTo>
                <a:lnTo>
                  <a:pt x="152402" y="1676400"/>
                </a:lnTo>
                <a:cubicBezTo>
                  <a:pt x="68232" y="1676400"/>
                  <a:pt x="0" y="1608168"/>
                  <a:pt x="0" y="1523998"/>
                </a:cubicBezTo>
                <a:lnTo>
                  <a:pt x="0" y="152402"/>
                </a:lnTo>
                <a:cubicBezTo>
                  <a:pt x="0" y="68289"/>
                  <a:pt x="68289" y="0"/>
                  <a:pt x="152402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3" name="Shape 10"/>
          <p:cNvSpPr/>
          <p:nvPr/>
        </p:nvSpPr>
        <p:spPr>
          <a:xfrm>
            <a:off x="6197600" y="3759200"/>
            <a:ext cx="50800" cy="1676400"/>
          </a:xfrm>
          <a:custGeom>
            <a:avLst/>
            <a:gdLst/>
            <a:ahLst/>
            <a:cxnLst/>
            <a:rect l="l" t="t" r="r" b="b"/>
            <a:pathLst>
              <a:path w="50800" h="16764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1625600"/>
                </a:lnTo>
                <a:cubicBezTo>
                  <a:pt x="50800" y="1653637"/>
                  <a:pt x="28037" y="1676400"/>
                  <a:pt x="0" y="1676400"/>
                </a:cubicBezTo>
                <a:lnTo>
                  <a:pt x="0" y="1676400"/>
                </a:lnTo>
                <a:lnTo>
                  <a:pt x="0" y="0"/>
                </a:ln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14" name="Shape 11"/>
          <p:cNvSpPr/>
          <p:nvPr/>
        </p:nvSpPr>
        <p:spPr>
          <a:xfrm>
            <a:off x="5461000" y="39624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A98C6A"/>
          </a:solidFill>
          <a:ln/>
        </p:spPr>
      </p:sp>
      <p:sp>
        <p:nvSpPr>
          <p:cNvPr id="15" name="Text 12"/>
          <p:cNvSpPr/>
          <p:nvPr/>
        </p:nvSpPr>
        <p:spPr>
          <a:xfrm>
            <a:off x="5403850" y="3962400"/>
            <a:ext cx="6223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2270786" y="4038600"/>
            <a:ext cx="3162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مرحلة الإفصاح (1995-2007)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711200" y="4572000"/>
            <a:ext cx="53594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ظهور تقارير المسؤولية الاجتماعية. التركيز على الشفافية والإفصاح عن المعلومات.</a:t>
            </a:r>
            <a:endParaRPr lang="en-US" sz="1600" dirty="0"/>
          </a:p>
        </p:txBody>
      </p:sp>
      <p:sp>
        <p:nvSpPr>
          <p:cNvPr id="18" name="Shape 15"/>
          <p:cNvSpPr/>
          <p:nvPr/>
        </p:nvSpPr>
        <p:spPr>
          <a:xfrm>
            <a:off x="508000" y="5588000"/>
            <a:ext cx="5689600" cy="1346200"/>
          </a:xfrm>
          <a:custGeom>
            <a:avLst/>
            <a:gdLst/>
            <a:ahLst/>
            <a:cxnLst/>
            <a:rect l="l" t="t" r="r" b="b"/>
            <a:pathLst>
              <a:path w="5689600" h="1346200">
                <a:moveTo>
                  <a:pt x="152403" y="0"/>
                </a:moveTo>
                <a:lnTo>
                  <a:pt x="5638800" y="0"/>
                </a:lnTo>
                <a:cubicBezTo>
                  <a:pt x="5666856" y="0"/>
                  <a:pt x="5689600" y="22744"/>
                  <a:pt x="5689600" y="50800"/>
                </a:cubicBezTo>
                <a:lnTo>
                  <a:pt x="5689600" y="1295400"/>
                </a:lnTo>
                <a:cubicBezTo>
                  <a:pt x="5689600" y="1323456"/>
                  <a:pt x="5666856" y="1346200"/>
                  <a:pt x="5638800" y="1346200"/>
                </a:cubicBezTo>
                <a:lnTo>
                  <a:pt x="152403" y="1346200"/>
                </a:lnTo>
                <a:cubicBezTo>
                  <a:pt x="68233" y="1346200"/>
                  <a:pt x="0" y="1277967"/>
                  <a:pt x="0" y="1193797"/>
                </a:cubicBezTo>
                <a:lnTo>
                  <a:pt x="0" y="152403"/>
                </a:lnTo>
                <a:cubicBezTo>
                  <a:pt x="0" y="68233"/>
                  <a:pt x="68233" y="0"/>
                  <a:pt x="152403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9" name="Shape 16"/>
          <p:cNvSpPr/>
          <p:nvPr/>
        </p:nvSpPr>
        <p:spPr>
          <a:xfrm>
            <a:off x="6197600" y="5588000"/>
            <a:ext cx="50800" cy="1346200"/>
          </a:xfrm>
          <a:custGeom>
            <a:avLst/>
            <a:gdLst/>
            <a:ahLst/>
            <a:cxnLst/>
            <a:rect l="l" t="t" r="r" b="b"/>
            <a:pathLst>
              <a:path w="50800" h="13462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1295400"/>
                </a:lnTo>
                <a:cubicBezTo>
                  <a:pt x="50800" y="1323437"/>
                  <a:pt x="28037" y="1346200"/>
                  <a:pt x="0" y="1346200"/>
                </a:cubicBezTo>
                <a:lnTo>
                  <a:pt x="0" y="13462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20" name="Shape 17"/>
          <p:cNvSpPr/>
          <p:nvPr/>
        </p:nvSpPr>
        <p:spPr>
          <a:xfrm>
            <a:off x="5461000" y="57912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21" name="Text 18"/>
          <p:cNvSpPr/>
          <p:nvPr/>
        </p:nvSpPr>
        <p:spPr>
          <a:xfrm>
            <a:off x="5403850" y="5791200"/>
            <a:ext cx="6223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</a:t>
            </a:r>
            <a:endParaRPr lang="en-US" sz="1600" dirty="0"/>
          </a:p>
        </p:txBody>
      </p:sp>
      <p:sp>
        <p:nvSpPr>
          <p:cNvPr id="22" name="Text 19"/>
          <p:cNvSpPr/>
          <p:nvPr/>
        </p:nvSpPr>
        <p:spPr>
          <a:xfrm>
            <a:off x="1830652" y="5867400"/>
            <a:ext cx="3606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مرحلة الاستراتيجية (2007-2015)</a:t>
            </a:r>
            <a:endParaRPr lang="en-US" sz="1600" dirty="0"/>
          </a:p>
        </p:txBody>
      </p:sp>
      <p:sp>
        <p:nvSpPr>
          <p:cNvPr id="23" name="Text 20"/>
          <p:cNvSpPr/>
          <p:nvPr/>
        </p:nvSpPr>
        <p:spPr>
          <a:xfrm>
            <a:off x="711200" y="6400800"/>
            <a:ext cx="53594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دمج CSR في الاستراتيجية التجارية. التركيز على خلق القيمة المشتركة.</a:t>
            </a:r>
            <a:endParaRPr lang="en-US" sz="1600" dirty="0"/>
          </a:p>
        </p:txBody>
      </p:sp>
      <p:sp>
        <p:nvSpPr>
          <p:cNvPr id="24" name="Shape 21"/>
          <p:cNvSpPr/>
          <p:nvPr/>
        </p:nvSpPr>
        <p:spPr>
          <a:xfrm>
            <a:off x="508000" y="7086600"/>
            <a:ext cx="5689600" cy="1676400"/>
          </a:xfrm>
          <a:custGeom>
            <a:avLst/>
            <a:gdLst/>
            <a:ahLst/>
            <a:cxnLst/>
            <a:rect l="l" t="t" r="r" b="b"/>
            <a:pathLst>
              <a:path w="5689600" h="1676400">
                <a:moveTo>
                  <a:pt x="152402" y="0"/>
                </a:moveTo>
                <a:lnTo>
                  <a:pt x="5638800" y="0"/>
                </a:lnTo>
                <a:cubicBezTo>
                  <a:pt x="5666837" y="0"/>
                  <a:pt x="5689600" y="22763"/>
                  <a:pt x="5689600" y="50800"/>
                </a:cubicBezTo>
                <a:lnTo>
                  <a:pt x="5689600" y="1625600"/>
                </a:lnTo>
                <a:cubicBezTo>
                  <a:pt x="5689600" y="1653637"/>
                  <a:pt x="5666837" y="1676400"/>
                  <a:pt x="5638800" y="1676400"/>
                </a:cubicBezTo>
                <a:lnTo>
                  <a:pt x="152402" y="1676400"/>
                </a:lnTo>
                <a:cubicBezTo>
                  <a:pt x="68232" y="1676400"/>
                  <a:pt x="0" y="1608168"/>
                  <a:pt x="0" y="1523998"/>
                </a:cubicBezTo>
                <a:lnTo>
                  <a:pt x="0" y="152402"/>
                </a:lnTo>
                <a:cubicBezTo>
                  <a:pt x="0" y="68289"/>
                  <a:pt x="68289" y="0"/>
                  <a:pt x="152402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5" name="Shape 22"/>
          <p:cNvSpPr/>
          <p:nvPr/>
        </p:nvSpPr>
        <p:spPr>
          <a:xfrm>
            <a:off x="6197600" y="7086600"/>
            <a:ext cx="50800" cy="1676400"/>
          </a:xfrm>
          <a:custGeom>
            <a:avLst/>
            <a:gdLst/>
            <a:ahLst/>
            <a:cxnLst/>
            <a:rect l="l" t="t" r="r" b="b"/>
            <a:pathLst>
              <a:path w="50800" h="1676400">
                <a:moveTo>
                  <a:pt x="0" y="0"/>
                </a:moveTo>
                <a:lnTo>
                  <a:pt x="0" y="0"/>
                </a:lnTo>
                <a:cubicBezTo>
                  <a:pt x="28037" y="0"/>
                  <a:pt x="50800" y="22763"/>
                  <a:pt x="50800" y="50800"/>
                </a:cubicBezTo>
                <a:lnTo>
                  <a:pt x="50800" y="1625600"/>
                </a:lnTo>
                <a:cubicBezTo>
                  <a:pt x="50800" y="1653637"/>
                  <a:pt x="28037" y="1676400"/>
                  <a:pt x="0" y="1676400"/>
                </a:cubicBezTo>
                <a:lnTo>
                  <a:pt x="0" y="1676400"/>
                </a:lnTo>
                <a:lnTo>
                  <a:pt x="0" y="0"/>
                </a:ln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26" name="Shape 23"/>
          <p:cNvSpPr/>
          <p:nvPr/>
        </p:nvSpPr>
        <p:spPr>
          <a:xfrm>
            <a:off x="5461000" y="72898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2C5F5D"/>
          </a:solidFill>
          <a:ln/>
        </p:spPr>
      </p:sp>
      <p:sp>
        <p:nvSpPr>
          <p:cNvPr id="27" name="Text 24"/>
          <p:cNvSpPr/>
          <p:nvPr/>
        </p:nvSpPr>
        <p:spPr>
          <a:xfrm>
            <a:off x="5403850" y="7289800"/>
            <a:ext cx="6223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4</a:t>
            </a:r>
            <a:endParaRPr lang="en-US" sz="1600" dirty="0"/>
          </a:p>
        </p:txBody>
      </p:sp>
      <p:sp>
        <p:nvSpPr>
          <p:cNvPr id="28" name="Text 25"/>
          <p:cNvSpPr/>
          <p:nvPr/>
        </p:nvSpPr>
        <p:spPr>
          <a:xfrm>
            <a:off x="2580481" y="7366000"/>
            <a:ext cx="2857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2C5F5D"/>
                </a:solidFill>
                <a:latin typeface="飞波正点体" pitchFamily="34" charset="0"/>
                <a:ea typeface="飞波正点体" pitchFamily="34" charset="-122"/>
                <a:cs typeface="飞波正点体" pitchFamily="34" charset="-120"/>
              </a:rPr>
              <a:t>مرحلة التكامل (2016-الآن)</a:t>
            </a:r>
            <a:endParaRPr lang="en-US" sz="1600" dirty="0"/>
          </a:p>
        </p:txBody>
      </p:sp>
      <p:sp>
        <p:nvSpPr>
          <p:cNvPr id="29" name="Text 26"/>
          <p:cNvSpPr/>
          <p:nvPr/>
        </p:nvSpPr>
        <p:spPr>
          <a:xfrm>
            <a:off x="711200" y="7899400"/>
            <a:ext cx="53594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3D3D3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التركيز على ESG والتقارير المتكاملة. الحوار والتعاون مع أصحاب المصلحة.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A98C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media.istockphoto.com/1d3ccd90f77c8d503dd4a6aaa07d125f9a824979.jpg"/>
          <p:cNvPicPr>
            <a:picLocks noChangeAspect="1"/>
          </p:cNvPicPr>
          <p:nvPr/>
        </p:nvPicPr>
        <p:blipFill>
          <a:blip r:embed="rId3">
            <a:alphaModFix amt="25000"/>
          </a:blip>
          <a:srcRect t="7813" b="7812"/>
          <a:stretch/>
        </p:blipFill>
        <p:spPr>
          <a:xfrm>
            <a:off x="0" y="0"/>
            <a:ext cx="16256000" cy="9144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0" y="0"/>
                </a:moveTo>
                <a:lnTo>
                  <a:pt x="16256000" y="0"/>
                </a:lnTo>
                <a:lnTo>
                  <a:pt x="16256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A98C6A">
                  <a:alpha val="95000"/>
                </a:srgbClr>
              </a:gs>
              <a:gs pos="50000">
                <a:srgbClr val="2C5F5D">
                  <a:alpha val="90000"/>
                </a:srgbClr>
              </a:gs>
              <a:gs pos="100000">
                <a:srgbClr val="D4A574">
                  <a:alpha val="80000"/>
                </a:srgbClr>
              </a:gs>
            </a:gsLst>
            <a:lin ang="2700000" scaled="1"/>
          </a:gradFill>
          <a:ln/>
        </p:spPr>
      </p:sp>
      <p:sp>
        <p:nvSpPr>
          <p:cNvPr id="4" name="Shape 1"/>
          <p:cNvSpPr/>
          <p:nvPr/>
        </p:nvSpPr>
        <p:spPr>
          <a:xfrm>
            <a:off x="6969191" y="2065337"/>
            <a:ext cx="2311400" cy="838200"/>
          </a:xfrm>
          <a:custGeom>
            <a:avLst/>
            <a:gdLst/>
            <a:ahLst/>
            <a:cxnLst/>
            <a:rect l="l" t="t" r="r" b="b"/>
            <a:pathLst>
              <a:path w="2311400" h="838200">
                <a:moveTo>
                  <a:pt x="419100" y="0"/>
                </a:moveTo>
                <a:lnTo>
                  <a:pt x="1892300" y="0"/>
                </a:lnTo>
                <a:cubicBezTo>
                  <a:pt x="2123608" y="0"/>
                  <a:pt x="2311400" y="187792"/>
                  <a:pt x="2311400" y="419100"/>
                </a:cubicBezTo>
                <a:lnTo>
                  <a:pt x="2311400" y="419100"/>
                </a:lnTo>
                <a:cubicBezTo>
                  <a:pt x="2311400" y="650408"/>
                  <a:pt x="2123608" y="838200"/>
                  <a:pt x="1892300" y="838200"/>
                </a:cubicBezTo>
                <a:lnTo>
                  <a:pt x="419100" y="838200"/>
                </a:lnTo>
                <a:cubicBezTo>
                  <a:pt x="187792" y="838200"/>
                  <a:pt x="0" y="650408"/>
                  <a:pt x="0" y="419100"/>
                </a:cubicBezTo>
                <a:lnTo>
                  <a:pt x="0" y="419100"/>
                </a:lnTo>
                <a:cubicBezTo>
                  <a:pt x="0" y="187792"/>
                  <a:pt x="187792" y="0"/>
                  <a:pt x="419100" y="0"/>
                </a:cubicBezTo>
                <a:close/>
              </a:path>
            </a:pathLst>
          </a:custGeom>
          <a:solidFill>
            <a:srgbClr val="D4A574">
              <a:alpha val="20000"/>
            </a:srgbClr>
          </a:solidFill>
          <a:ln w="25400">
            <a:solidFill>
              <a:srgbClr val="D4A574">
                <a:alpha val="50196"/>
              </a:srgbClr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312091" y="2281238"/>
            <a:ext cx="1625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kern="0" spc="120" dirty="0">
                <a:solidFill>
                  <a:srgbClr val="D4A57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المحور الثاني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5355696" y="3322638"/>
            <a:ext cx="554990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7200" b="1" dirty="0">
                <a:solidFill>
                  <a:srgbClr val="F8F6F2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استراتيجيات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7200" b="1" dirty="0">
                <a:solidFill>
                  <a:srgbClr val="F8F6F2"/>
                </a:solidFill>
                <a:latin typeface="阿里妈妈刀隶体" pitchFamily="34" charset="0"/>
                <a:ea typeface="阿里妈妈刀隶体" pitchFamily="34" charset="-122"/>
                <a:cs typeface="阿里妈妈刀隶体" pitchFamily="34" charset="-120"/>
              </a:rPr>
              <a:t>الاتصال الفعالة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7112000" y="6015038"/>
            <a:ext cx="2032000" cy="50800"/>
          </a:xfrm>
          <a:custGeom>
            <a:avLst/>
            <a:gdLst/>
            <a:ahLst/>
            <a:cxnLst/>
            <a:rect l="l" t="t" r="r" b="b"/>
            <a:pathLst>
              <a:path w="2032000" h="50800">
                <a:moveTo>
                  <a:pt x="0" y="0"/>
                </a:moveTo>
                <a:lnTo>
                  <a:pt x="2032000" y="0"/>
                </a:lnTo>
                <a:lnTo>
                  <a:pt x="20320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D4A574"/>
          </a:solidFill>
          <a:ln/>
        </p:spPr>
      </p:sp>
      <p:sp>
        <p:nvSpPr>
          <p:cNvPr id="8" name="Text 5"/>
          <p:cNvSpPr/>
          <p:nvPr/>
        </p:nvSpPr>
        <p:spPr>
          <a:xfrm>
            <a:off x="4867606" y="6472238"/>
            <a:ext cx="6515100" cy="622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3000" dirty="0">
                <a:solidFill>
                  <a:srgbClr val="F8F6F2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الاستراتيجيات الأساسية لبناء الثقة والمصداقية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Personnalisé</PresentationFormat>
  <Paragraphs>0</Paragraphs>
  <Slides>25</Slides>
  <Notes>25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Custom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استراتيجيات الاتصال لدعم الاستدامة والمسؤولية الاجتماعية</dc:title>
  <dc:subject>استراتيجيات الاتصال لدعم الاستدامة والمسؤولية الاجتماعية</dc:subject>
  <dc:creator>Kimi</dc:creator>
  <cp:lastModifiedBy>nawalkerrouche02@gmail.com</cp:lastModifiedBy>
  <cp:revision>2</cp:revision>
  <dcterms:created xsi:type="dcterms:W3CDTF">2026-02-20T13:04:01Z</dcterms:created>
  <dcterms:modified xsi:type="dcterms:W3CDTF">2026-02-20T13:05:45Z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{"Label":"استراتيجيات الاتصال لدعم الاستدامة والمسؤولية الاجتماعية","ContentProducer":"001191110108MACG2KBH8F10000","ProduceID":"","ReservedCode1":"","ContentPropagator":"001191110108MACG2KBH8F20000","PropagateID":"","ReservedCode2":""}</vt:lpwstr>
  </property>
</Properties>
</file>