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4630400" cy="8229600"/>
  <p:notesSz cx="8229600" cy="14630400"/>
  <p:embeddedFontLst>
    <p:embeddedFont>
      <p:font typeface="Inter" panose="02000503000000020004" pitchFamily="2" charset="0"/>
      <p:regular r:id="rId11"/>
    </p:embeddedFont>
    <p:embeddedFont>
      <p:font typeface="Playfair Display Semi Bold" pitchFamily="2" charset="0"/>
      <p:regular r:id="rId1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presProps" Target="pres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font" Target="fonts/font2.fntdata" /><Relationship Id="rId2" Type="http://schemas.openxmlformats.org/officeDocument/2006/relationships/slide" Target="slides/slide1.xml" /><Relationship Id="rId16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font" Target="fonts/font1.fntdata" /><Relationship Id="rId5" Type="http://schemas.openxmlformats.org/officeDocument/2006/relationships/slide" Target="slides/slide4.xml" /><Relationship Id="rId15" Type="http://schemas.openxmlformats.org/officeDocument/2006/relationships/theme" Target="theme/theme1.xml" /><Relationship Id="rId10" Type="http://schemas.openxmlformats.org/officeDocument/2006/relationships/notesMaster" Target="notesMasters/notesMaster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CB0D0-5D59-644F-AA73-0CB62A8A2BA7}" type="datetimeFigureOut">
              <a:rPr lang="fr-FR" smtClean="0"/>
              <a:t>06/03/2026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F7291A-DE4C-3F4D-9FA3-0AAA4CD19B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0973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2.png" 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2.png" 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2.png" 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2.png" 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2.png" 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2.png" 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2.png" 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2.png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5" Type="http://schemas.openxmlformats.org/officeDocument/2006/relationships/slideLayout" Target="../slideLayouts/slideLayout5.xml" /><Relationship Id="rId10" Type="http://schemas.openxmlformats.org/officeDocument/2006/relationships/theme" Target="../theme/theme1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3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4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5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6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8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9.xml" /><Relationship Id="rId4" Type="http://schemas.openxmlformats.org/officeDocument/2006/relationships/hyperlink" Target="https://www.globalreporting.org" TargetMode="Externa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046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861448" y="2154198"/>
            <a:ext cx="8046720" cy="3921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10250"/>
              </a:lnSpc>
              <a:buNone/>
            </a:pPr>
            <a:r>
              <a:rPr lang="ar-DZ" sz="4000" dirty="0">
                <a:solidFill>
                  <a:srgbClr val="F5F5F5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مقياس الاتصال التنظيمي والتنمية المستدامة</a:t>
            </a:r>
          </a:p>
          <a:p>
            <a:pPr marL="0" indent="0" algn="r" rtl="1">
              <a:lnSpc>
                <a:spcPts val="10250"/>
              </a:lnSpc>
              <a:buNone/>
            </a:pPr>
            <a:r>
              <a:rPr lang="ar-DZ" sz="4000" dirty="0">
                <a:solidFill>
                  <a:srgbClr val="F5F5F5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الأستاذة كروش نوال  </a:t>
            </a:r>
          </a:p>
          <a:p>
            <a:pPr marL="0" indent="0" algn="r" rtl="1">
              <a:lnSpc>
                <a:spcPts val="10250"/>
              </a:lnSpc>
              <a:buNone/>
            </a:pPr>
            <a:r>
              <a:rPr lang="en-US" sz="8550" dirty="0">
                <a:solidFill>
                  <a:srgbClr val="F5F5F5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تقارير الاستدامة GRI</a:t>
            </a:r>
            <a:endParaRPr lang="en-US" sz="8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527369" y="724614"/>
            <a:ext cx="894398" cy="337185"/>
          </a:xfrm>
          <a:prstGeom prst="roundRect">
            <a:avLst>
              <a:gd name="adj" fmla="val 7345"/>
            </a:avLst>
          </a:prstGeom>
          <a:noFill/>
          <a:ln w="7620">
            <a:solidFill>
              <a:srgbClr val="FFBF00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7658814" y="794147"/>
            <a:ext cx="631508" cy="1981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550"/>
              </a:lnSpc>
              <a:buNone/>
            </a:pPr>
            <a:r>
              <a:rPr lang="en-US" sz="1300" dirty="0">
                <a:solidFill>
                  <a:srgbClr val="FFBF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نظرة عامة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2975610" y="1144310"/>
            <a:ext cx="5446157" cy="6534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100"/>
              </a:lnSpc>
              <a:buNone/>
            </a:pPr>
            <a:r>
              <a:rPr lang="en-US" sz="4250" dirty="0">
                <a:solidFill>
                  <a:srgbClr val="F5F5F5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م</a:t>
            </a:r>
            <a:r>
              <a:rPr lang="ar-DZ" sz="4250" dirty="0">
                <a:solidFill>
                  <a:srgbClr val="F5F5F5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دخل</a:t>
            </a:r>
            <a:endParaRPr lang="en-US" sz="4250" dirty="0"/>
          </a:p>
        </p:txBody>
      </p:sp>
      <p:sp>
        <p:nvSpPr>
          <p:cNvPr id="7" name="Text 4"/>
          <p:cNvSpPr/>
          <p:nvPr/>
        </p:nvSpPr>
        <p:spPr>
          <a:xfrm>
            <a:off x="722233" y="2516505"/>
            <a:ext cx="7699534" cy="4950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1950"/>
              </a:lnSpc>
              <a:buNone/>
            </a:pPr>
            <a:r>
              <a:rPr lang="en-US" sz="1600" dirty="0">
                <a:solidFill>
                  <a:srgbClr val="8E8E9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منذ ما يقارب 30 عامًا، توفّر مبادرة التقارير العالمية (GRI) اللغةَ العالمية المشتركة لتقييم الأثر البيئي والاجتماعي والاقتصادي للمنظمات والإفصاح عنه.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722233" y="3243739"/>
            <a:ext cx="7699534" cy="1305163"/>
          </a:xfrm>
          <a:prstGeom prst="roundRect">
            <a:avLst>
              <a:gd name="adj" fmla="val 2372"/>
            </a:avLst>
          </a:prstGeom>
          <a:solidFill>
            <a:srgbClr val="0D0D0D"/>
          </a:solidFill>
          <a:ln w="22860">
            <a:solidFill>
              <a:srgbClr val="F5F5F5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573447" y="3266599"/>
            <a:ext cx="825460" cy="1259443"/>
          </a:xfrm>
          <a:prstGeom prst="roundRect">
            <a:avLst>
              <a:gd name="adj" fmla="val 427"/>
            </a:avLst>
          </a:prstGeom>
          <a:solidFill>
            <a:srgbClr val="F5F5F5">
              <a:alpha val="50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7831455" y="3710583"/>
            <a:ext cx="309562" cy="371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1</a:t>
            </a:r>
            <a:endParaRPr lang="en-US" sz="2400" dirty="0"/>
          </a:p>
        </p:txBody>
      </p:sp>
      <p:sp>
        <p:nvSpPr>
          <p:cNvPr id="11" name="Text 8"/>
          <p:cNvSpPr/>
          <p:nvPr/>
        </p:nvSpPr>
        <p:spPr>
          <a:xfrm>
            <a:off x="4644033" y="3472934"/>
            <a:ext cx="2723078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100" dirty="0">
                <a:solidFill>
                  <a:srgbClr val="F5F5F5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ما هي GRI؟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951428" y="3923467"/>
            <a:ext cx="6415683" cy="396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1550"/>
              </a:lnSpc>
              <a:buNone/>
            </a:pPr>
            <a:r>
              <a:rPr lang="en-US" sz="1300" dirty="0">
                <a:solidFill>
                  <a:srgbClr val="8E8E9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منظمة دولية مستقلة لوضع المعايير تساعد الشركات والحكومات والمنظمات على فهم تأثيراتها والإفصاح عنها في قضايا مثل تغير المناخ وحقوق الإنسان.</a:t>
            </a:r>
            <a:endParaRPr lang="en-US" sz="1300" dirty="0"/>
          </a:p>
        </p:txBody>
      </p:sp>
      <p:sp>
        <p:nvSpPr>
          <p:cNvPr id="13" name="Shape 10"/>
          <p:cNvSpPr/>
          <p:nvPr/>
        </p:nvSpPr>
        <p:spPr>
          <a:xfrm>
            <a:off x="722233" y="4755237"/>
            <a:ext cx="7699534" cy="1238250"/>
          </a:xfrm>
          <a:prstGeom prst="roundRect">
            <a:avLst>
              <a:gd name="adj" fmla="val 2500"/>
            </a:avLst>
          </a:prstGeom>
          <a:solidFill>
            <a:srgbClr val="0D0D0D"/>
          </a:solidFill>
          <a:ln w="22860">
            <a:solidFill>
              <a:srgbClr val="8E8E93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7573447" y="4778097"/>
            <a:ext cx="825460" cy="1192530"/>
          </a:xfrm>
          <a:prstGeom prst="roundRect">
            <a:avLst>
              <a:gd name="adj" fmla="val 427"/>
            </a:avLst>
          </a:prstGeom>
          <a:solidFill>
            <a:srgbClr val="8E8E93">
              <a:alpha val="50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7831455" y="5188625"/>
            <a:ext cx="309562" cy="371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2</a:t>
            </a:r>
            <a:endParaRPr lang="en-US" sz="2400" dirty="0"/>
          </a:p>
        </p:txBody>
      </p:sp>
      <p:sp>
        <p:nvSpPr>
          <p:cNvPr id="16" name="Text 13"/>
          <p:cNvSpPr/>
          <p:nvPr/>
        </p:nvSpPr>
        <p:spPr>
          <a:xfrm>
            <a:off x="4644033" y="4984432"/>
            <a:ext cx="2723078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100" dirty="0">
                <a:solidFill>
                  <a:srgbClr val="F5F5F5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الانتشار العالمي</a:t>
            </a:r>
            <a:endParaRPr lang="en-US" sz="2100" dirty="0"/>
          </a:p>
        </p:txBody>
      </p:sp>
      <p:sp>
        <p:nvSpPr>
          <p:cNvPr id="17" name="Text 14"/>
          <p:cNvSpPr/>
          <p:nvPr/>
        </p:nvSpPr>
        <p:spPr>
          <a:xfrm>
            <a:off x="951428" y="5434965"/>
            <a:ext cx="6415683" cy="1981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550"/>
              </a:lnSpc>
              <a:buNone/>
            </a:pPr>
            <a:r>
              <a:rPr lang="en-US" sz="1300" dirty="0">
                <a:solidFill>
                  <a:srgbClr val="8E8E9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تُستخدم معايير GRI من قِبَل أكثر من 14,000 منظمة في أكثر من 100 دولة حول العالم.</a:t>
            </a:r>
            <a:endParaRPr lang="en-US" sz="1300" dirty="0"/>
          </a:p>
        </p:txBody>
      </p:sp>
      <p:sp>
        <p:nvSpPr>
          <p:cNvPr id="18" name="Shape 15"/>
          <p:cNvSpPr/>
          <p:nvPr/>
        </p:nvSpPr>
        <p:spPr>
          <a:xfrm>
            <a:off x="722233" y="6199823"/>
            <a:ext cx="7699534" cy="1305163"/>
          </a:xfrm>
          <a:prstGeom prst="roundRect">
            <a:avLst>
              <a:gd name="adj" fmla="val 2372"/>
            </a:avLst>
          </a:prstGeom>
          <a:solidFill>
            <a:srgbClr val="0D0D0D"/>
          </a:solidFill>
          <a:ln w="22860">
            <a:solidFill>
              <a:srgbClr val="FFBF00"/>
            </a:solidFill>
            <a:prstDash val="solid"/>
          </a:ln>
        </p:spPr>
      </p:sp>
      <p:sp>
        <p:nvSpPr>
          <p:cNvPr id="19" name="Shape 16"/>
          <p:cNvSpPr/>
          <p:nvPr/>
        </p:nvSpPr>
        <p:spPr>
          <a:xfrm>
            <a:off x="7573447" y="6222683"/>
            <a:ext cx="825460" cy="1259443"/>
          </a:xfrm>
          <a:prstGeom prst="roundRect">
            <a:avLst>
              <a:gd name="adj" fmla="val 427"/>
            </a:avLst>
          </a:prstGeom>
          <a:solidFill>
            <a:srgbClr val="FFBF00">
              <a:alpha val="50000"/>
            </a:srgbClr>
          </a:solidFill>
          <a:ln/>
        </p:spPr>
      </p:sp>
      <p:sp>
        <p:nvSpPr>
          <p:cNvPr id="20" name="Text 17"/>
          <p:cNvSpPr/>
          <p:nvPr/>
        </p:nvSpPr>
        <p:spPr>
          <a:xfrm>
            <a:off x="7831455" y="6666667"/>
            <a:ext cx="309562" cy="371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3</a:t>
            </a:r>
            <a:endParaRPr lang="en-US" sz="2400" dirty="0"/>
          </a:p>
        </p:txBody>
      </p:sp>
      <p:sp>
        <p:nvSpPr>
          <p:cNvPr id="21" name="Text 18"/>
          <p:cNvSpPr/>
          <p:nvPr/>
        </p:nvSpPr>
        <p:spPr>
          <a:xfrm>
            <a:off x="4644033" y="6429018"/>
            <a:ext cx="2723078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100" dirty="0">
                <a:solidFill>
                  <a:srgbClr val="F5F5F5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الأهمية الاستراتيجية</a:t>
            </a:r>
            <a:endParaRPr lang="en-US" sz="2100" dirty="0"/>
          </a:p>
        </p:txBody>
      </p:sp>
      <p:sp>
        <p:nvSpPr>
          <p:cNvPr id="22" name="Text 19"/>
          <p:cNvSpPr/>
          <p:nvPr/>
        </p:nvSpPr>
        <p:spPr>
          <a:xfrm>
            <a:off x="951428" y="6879550"/>
            <a:ext cx="6415683" cy="396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1550"/>
              </a:lnSpc>
              <a:buNone/>
            </a:pPr>
            <a:r>
              <a:rPr lang="en-US" sz="1300" dirty="0">
                <a:solidFill>
                  <a:srgbClr val="8E8E9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تساعد GRI الشركاتِ على تحسين تقارير الاستدامة، وتلبية توقعات الشفافية، والتنبؤ بالمخاطر والفرص، واتخاذ قرارات استراتيجية أفضل.</a:t>
            </a:r>
            <a:endParaRPr lang="en-US" sz="13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3504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12655987" y="1590675"/>
            <a:ext cx="1252180" cy="337185"/>
          </a:xfrm>
          <a:prstGeom prst="roundRect">
            <a:avLst>
              <a:gd name="adj" fmla="val 7345"/>
            </a:avLst>
          </a:prstGeom>
          <a:noFill/>
          <a:ln w="7620">
            <a:solidFill>
              <a:srgbClr val="FFBF00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2787432" y="1660208"/>
            <a:ext cx="989290" cy="1981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550"/>
              </a:lnSpc>
              <a:buNone/>
            </a:pPr>
            <a:r>
              <a:rPr lang="en-US" sz="1300" dirty="0">
                <a:solidFill>
                  <a:srgbClr val="FFBF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الخلفية والتاريخ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8462010" y="2010370"/>
            <a:ext cx="5446157" cy="6534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100"/>
              </a:lnSpc>
              <a:buNone/>
            </a:pPr>
            <a:r>
              <a:rPr lang="en-US" sz="4250" dirty="0">
                <a:solidFill>
                  <a:srgbClr val="F5F5F5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نشأة GRI وتطورها</a:t>
            </a:r>
            <a:endParaRPr lang="en-US" sz="4250" dirty="0"/>
          </a:p>
        </p:txBody>
      </p:sp>
      <p:sp>
        <p:nvSpPr>
          <p:cNvPr id="6" name="Shape 3"/>
          <p:cNvSpPr/>
          <p:nvPr/>
        </p:nvSpPr>
        <p:spPr>
          <a:xfrm>
            <a:off x="10161627" y="2973348"/>
            <a:ext cx="3746540" cy="2100858"/>
          </a:xfrm>
          <a:prstGeom prst="roundRect">
            <a:avLst>
              <a:gd name="adj" fmla="val 1474"/>
            </a:avLst>
          </a:prstGeom>
          <a:solidFill>
            <a:srgbClr val="F5F5F5">
              <a:alpha val="50000"/>
            </a:srgbClr>
          </a:solidFill>
          <a:ln/>
        </p:spPr>
      </p:sp>
      <p:sp>
        <p:nvSpPr>
          <p:cNvPr id="7" name="Text 4"/>
          <p:cNvSpPr/>
          <p:nvPr/>
        </p:nvSpPr>
        <p:spPr>
          <a:xfrm>
            <a:off x="10978753" y="3179683"/>
            <a:ext cx="2723078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100" dirty="0">
                <a:solidFill>
                  <a:srgbClr val="F5F5F5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التأسيس (1997)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10367963" y="3630216"/>
            <a:ext cx="3333869" cy="7425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1950"/>
              </a:lnSpc>
              <a:buNone/>
            </a:pPr>
            <a:r>
              <a:rPr lang="en-US" sz="1600" dirty="0">
                <a:solidFill>
                  <a:srgbClr val="F5F5F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أُسِّست مبادرة التقارير العالمية عام 1997 على يد منظمتَي Ceres ومعهد Tellus الأمريكيَّين غير الربحيَّين.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6208633" y="2973348"/>
            <a:ext cx="3746659" cy="2100858"/>
          </a:xfrm>
          <a:prstGeom prst="roundRect">
            <a:avLst>
              <a:gd name="adj" fmla="val 1474"/>
            </a:avLst>
          </a:prstGeom>
          <a:solidFill>
            <a:srgbClr val="8E8E93">
              <a:alpha val="50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7025878" y="3179683"/>
            <a:ext cx="2723078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100" dirty="0">
                <a:solidFill>
                  <a:srgbClr val="F5F5F5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أول إرشادات (1999)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6414968" y="3630216"/>
            <a:ext cx="3333988" cy="12376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1950"/>
              </a:lnSpc>
              <a:buNone/>
            </a:pPr>
            <a:r>
              <a:rPr lang="en-US" sz="1600" dirty="0">
                <a:solidFill>
                  <a:srgbClr val="F5F5F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منذ نشر أول مسودة لإرشاداتها في مارس 1999، اعتمد إطار GRI الطوعي للإبلاغ عن الاستدامة شركاتٌ متعددة الجنسيات وحكومات ومنشآت صغيرة ومتوسطة ومنظمات غير حكومية.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6208633" y="5280541"/>
            <a:ext cx="7699534" cy="1358265"/>
          </a:xfrm>
          <a:prstGeom prst="roundRect">
            <a:avLst>
              <a:gd name="adj" fmla="val 2279"/>
            </a:avLst>
          </a:prstGeom>
          <a:solidFill>
            <a:srgbClr val="FFBF00">
              <a:alpha val="50000"/>
            </a:srgbClr>
          </a:solidFill>
          <a:ln/>
        </p:spPr>
      </p:sp>
      <p:sp>
        <p:nvSpPr>
          <p:cNvPr id="13" name="Text 10"/>
          <p:cNvSpPr/>
          <p:nvPr/>
        </p:nvSpPr>
        <p:spPr>
          <a:xfrm>
            <a:off x="10978753" y="5486876"/>
            <a:ext cx="2723078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100" dirty="0">
                <a:solidFill>
                  <a:srgbClr val="F5F5F5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المعايير الشاملة (2021)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6414968" y="5937409"/>
            <a:ext cx="7286863" cy="4950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1950"/>
              </a:lnSpc>
              <a:buNone/>
            </a:pPr>
            <a:r>
              <a:rPr lang="en-US" sz="1600" dirty="0">
                <a:solidFill>
                  <a:srgbClr val="F5F5F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صدرت المعايير الشاملة المُنقَّحة في أكتوبر 2021، ودخلت حيّز التطبيق رسميًا في يناير 2023.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2832199" y="559713"/>
            <a:ext cx="1085850" cy="310872"/>
          </a:xfrm>
          <a:prstGeom prst="roundRect">
            <a:avLst>
              <a:gd name="adj" fmla="val 7464"/>
            </a:avLst>
          </a:prstGeom>
          <a:noFill/>
          <a:ln w="7620">
            <a:solidFill>
              <a:srgbClr val="FFBF00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12955786" y="625316"/>
            <a:ext cx="838676" cy="1796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400"/>
              </a:lnSpc>
              <a:buNone/>
            </a:pPr>
            <a:r>
              <a:rPr lang="en-US" sz="1200" dirty="0">
                <a:solidFill>
                  <a:srgbClr val="FFBF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هيكل المعايير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8815388" y="942975"/>
            <a:ext cx="5102662" cy="612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800"/>
              </a:lnSpc>
              <a:buNone/>
            </a:pPr>
            <a:r>
              <a:rPr lang="en-US" sz="4000" dirty="0">
                <a:solidFill>
                  <a:srgbClr val="F5F5F5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أنواع معايير GRI</a:t>
            </a:r>
            <a:endParaRPr lang="en-US" sz="40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418" y="2030730"/>
            <a:ext cx="5902404" cy="505253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4712082" y="3543461"/>
            <a:ext cx="2402645" cy="288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2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المعايير الشاملة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1978124" y="3371482"/>
            <a:ext cx="1982815" cy="288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2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معايير القطاعات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3222441" y="5738720"/>
            <a:ext cx="1719788" cy="2883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2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معايير المواضيع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712351" y="7286982"/>
            <a:ext cx="7734657" cy="224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750"/>
              </a:lnSpc>
              <a:buNone/>
            </a:pPr>
            <a:r>
              <a:rPr lang="en-US" sz="1500" dirty="0">
                <a:solidFill>
                  <a:srgbClr val="8E8E9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تعمل هذه المعايير الثلاثة بشكل متكامل لتوفير صورة شاملة عن استدامة المنظمة.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11374279" y="3347680"/>
            <a:ext cx="2551271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2000" dirty="0">
                <a:solidFill>
                  <a:srgbClr val="F5F5F5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تفاصيل المعايير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8926354" y="3834884"/>
            <a:ext cx="4999196" cy="24367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r" rtl="1">
              <a:lnSpc>
                <a:spcPts val="1750"/>
              </a:lnSpc>
              <a:buSzPct val="100000"/>
              <a:buChar char="•"/>
            </a:pPr>
            <a:r>
              <a:rPr lang="en-US" sz="1500" dirty="0">
                <a:solidFill>
                  <a:srgbClr val="8E8E9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المعايير الشاملة: تنطبق على جميع المنظمات وتغطي قضايا الاستدامة الجوهرية المتعلقة بالتأثير على الاقتصاد والمجتمع والبيئة.</a:t>
            </a:r>
            <a:endParaRPr lang="en-US" sz="1500" dirty="0"/>
          </a:p>
          <a:p>
            <a:pPr marL="342900" indent="-342900" algn="r" rtl="1">
              <a:lnSpc>
                <a:spcPts val="1750"/>
              </a:lnSpc>
              <a:buSzPct val="100000"/>
              <a:buChar char="•"/>
            </a:pPr>
            <a:r>
              <a:rPr lang="en-US" sz="1500" dirty="0">
                <a:solidFill>
                  <a:srgbClr val="8E8E9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معايير القطاعات: تنطبق على قطاعات بعينها، ولا سيما ذات الأثر البيئي الأعلى كالوقود الأحفوري.</a:t>
            </a:r>
            <a:endParaRPr lang="en-US" sz="1500" dirty="0"/>
          </a:p>
          <a:p>
            <a:pPr marL="342900" indent="-342900" algn="r" rtl="1">
              <a:lnSpc>
                <a:spcPts val="1750"/>
              </a:lnSpc>
              <a:buSzPct val="100000"/>
              <a:buChar char="•"/>
            </a:pPr>
            <a:r>
              <a:rPr lang="en-US" sz="1500" dirty="0">
                <a:solidFill>
                  <a:srgbClr val="8E8E9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معايير المواضيع: تتضمن الإفصاحات المتعلقة بمجال موضوعي محدد.</a:t>
            </a:r>
            <a:endParaRPr lang="en-US" sz="1500" dirty="0"/>
          </a:p>
          <a:p>
            <a:pPr marL="342900" indent="-342900" algn="r" rtl="1">
              <a:lnSpc>
                <a:spcPts val="1750"/>
              </a:lnSpc>
              <a:buSzPct val="100000"/>
              <a:buChar char="•"/>
            </a:pPr>
            <a:r>
              <a:rPr lang="en-US" sz="1500" dirty="0">
                <a:solidFill>
                  <a:srgbClr val="8E8E9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صُمِّمت المعايير كمجموعة وحدات سهلة الاستخدام، توفّر صورة شاملة عن المواضيع الجوهرية للمنظمة وتأثيراتها وأسلوب إدارتها.</a:t>
            </a:r>
            <a:endParaRPr lang="en-US" sz="1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2417147" y="2255520"/>
            <a:ext cx="1491020" cy="337185"/>
          </a:xfrm>
          <a:prstGeom prst="roundRect">
            <a:avLst>
              <a:gd name="adj" fmla="val 7345"/>
            </a:avLst>
          </a:prstGeom>
          <a:noFill/>
          <a:ln w="7620">
            <a:solidFill>
              <a:srgbClr val="FFBF00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12548592" y="2325052"/>
            <a:ext cx="1228130" cy="1981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550"/>
              </a:lnSpc>
              <a:buNone/>
            </a:pPr>
            <a:r>
              <a:rPr lang="en-US" sz="1300" dirty="0">
                <a:solidFill>
                  <a:srgbClr val="FFBF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النتائج والإحصاءات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8462010" y="2675215"/>
            <a:ext cx="5446157" cy="6534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100"/>
              </a:lnSpc>
              <a:buNone/>
            </a:pPr>
            <a:r>
              <a:rPr lang="en-US" sz="4250" dirty="0">
                <a:solidFill>
                  <a:srgbClr val="F5F5F5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الانتشار والتبنّي العالمي</a:t>
            </a:r>
            <a:endParaRPr lang="en-US" sz="4250" dirty="0"/>
          </a:p>
        </p:txBody>
      </p:sp>
      <p:sp>
        <p:nvSpPr>
          <p:cNvPr id="5" name="Shape 3"/>
          <p:cNvSpPr/>
          <p:nvPr/>
        </p:nvSpPr>
        <p:spPr>
          <a:xfrm>
            <a:off x="9650492" y="3638193"/>
            <a:ext cx="4257675" cy="2335887"/>
          </a:xfrm>
          <a:prstGeom prst="roundRect">
            <a:avLst>
              <a:gd name="adj" fmla="val 1325"/>
            </a:avLst>
          </a:prstGeom>
          <a:solidFill>
            <a:srgbClr val="0D0D0D"/>
          </a:solidFill>
          <a:ln w="22860">
            <a:solidFill>
              <a:srgbClr val="8E8E93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0411301" y="3867388"/>
            <a:ext cx="3267670" cy="3921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050"/>
              </a:lnSpc>
              <a:buNone/>
            </a:pPr>
            <a:r>
              <a:rPr lang="en-US" sz="2550" dirty="0">
                <a:solidFill>
                  <a:srgbClr val="F5F5F5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الانتشار العالمي</a:t>
            </a:r>
            <a:endParaRPr lang="en-US" sz="2550" dirty="0"/>
          </a:p>
        </p:txBody>
      </p:sp>
      <p:sp>
        <p:nvSpPr>
          <p:cNvPr id="7" name="Text 5"/>
          <p:cNvSpPr/>
          <p:nvPr/>
        </p:nvSpPr>
        <p:spPr>
          <a:xfrm>
            <a:off x="9879687" y="4383405"/>
            <a:ext cx="3799284" cy="4950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1950"/>
              </a:lnSpc>
              <a:buNone/>
            </a:pPr>
            <a:r>
              <a:rPr lang="en-US" sz="1600" b="1" dirty="0">
                <a:solidFill>
                  <a:srgbClr val="F5F5F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الحجم:</a:t>
            </a:r>
            <a:r>
              <a:rPr lang="en-US" sz="1600" b="1" dirty="0">
                <a:solidFill>
                  <a:srgbClr val="8E8E9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600" dirty="0">
                <a:solidFill>
                  <a:srgbClr val="8E8E9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أكثر من 10,000 شركة من أكثر من 100 دولة تستخدم GRI.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9879687" y="5002292"/>
            <a:ext cx="3799284" cy="7425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1950"/>
              </a:lnSpc>
              <a:buNone/>
            </a:pPr>
            <a:r>
              <a:rPr lang="en-US" sz="1600" b="1" dirty="0">
                <a:solidFill>
                  <a:srgbClr val="F5F5F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التصنيف:</a:t>
            </a:r>
            <a:r>
              <a:rPr lang="en-US" sz="1600" b="1" dirty="0">
                <a:solidFill>
                  <a:srgbClr val="8E8E9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600" dirty="0">
                <a:solidFill>
                  <a:srgbClr val="8E8E9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أكدت أبحاث KPMG لعام 2024 أن معايير GRI تبقى الأكثر استخدامًا في مجال التقارير الاستدامية على مستوى العالم.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5186363" y="3638193"/>
            <a:ext cx="4257794" cy="2335887"/>
          </a:xfrm>
          <a:prstGeom prst="roundRect">
            <a:avLst>
              <a:gd name="adj" fmla="val 1325"/>
            </a:avLst>
          </a:prstGeom>
          <a:solidFill>
            <a:srgbClr val="0D0D0D"/>
          </a:solidFill>
          <a:ln w="22860">
            <a:solidFill>
              <a:srgbClr val="8E8E93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5947291" y="3867388"/>
            <a:ext cx="3267670" cy="3921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050"/>
              </a:lnSpc>
              <a:buNone/>
            </a:pPr>
            <a:r>
              <a:rPr lang="en-US" sz="2550" dirty="0">
                <a:solidFill>
                  <a:srgbClr val="F5F5F5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كبرى الشركات العالمية</a:t>
            </a:r>
            <a:endParaRPr lang="en-US" sz="2550" dirty="0"/>
          </a:p>
        </p:txBody>
      </p:sp>
      <p:sp>
        <p:nvSpPr>
          <p:cNvPr id="11" name="Text 9"/>
          <p:cNvSpPr/>
          <p:nvPr/>
        </p:nvSpPr>
        <p:spPr>
          <a:xfrm>
            <a:off x="5415558" y="4383405"/>
            <a:ext cx="3799403" cy="7425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b="1" dirty="0">
                <a:solidFill>
                  <a:srgbClr val="F5F5F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G250:</a:t>
            </a:r>
            <a:r>
              <a:rPr lang="en-US" sz="1600" b="1" dirty="0">
                <a:solidFill>
                  <a:srgbClr val="8E8E9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600" dirty="0">
                <a:solidFill>
                  <a:srgbClr val="8E8E9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اعتمدت 78% من أكبر 250 شركة عالمية من حيث الإيرادات معاييرَ GRI للإبلاغ، وفقًا لمسح KPMG الصادر في أكتوبر 2022.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5415558" y="5249823"/>
            <a:ext cx="3799403" cy="4950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b="1" dirty="0">
                <a:solidFill>
                  <a:srgbClr val="F5F5F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N100:</a:t>
            </a:r>
            <a:r>
              <a:rPr lang="en-US" sz="1600" dirty="0">
                <a:solidFill>
                  <a:srgbClr val="8E8E9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68% من أكبر 100 شركة في 58 دولة تعتمد معايير GRI.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722352" y="3638193"/>
            <a:ext cx="4257675" cy="2335887"/>
          </a:xfrm>
          <a:prstGeom prst="roundRect">
            <a:avLst>
              <a:gd name="adj" fmla="val 1325"/>
            </a:avLst>
          </a:prstGeom>
          <a:solidFill>
            <a:srgbClr val="0D0D0D"/>
          </a:solidFill>
          <a:ln w="22860">
            <a:solidFill>
              <a:srgbClr val="8E8E93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1483162" y="3867388"/>
            <a:ext cx="3267670" cy="3921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050"/>
              </a:lnSpc>
              <a:buNone/>
            </a:pPr>
            <a:r>
              <a:rPr lang="en-US" sz="2550" dirty="0">
                <a:solidFill>
                  <a:srgbClr val="F5F5F5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الأثر على الحوكمة</a:t>
            </a:r>
            <a:endParaRPr lang="en-US" sz="2550" dirty="0"/>
          </a:p>
        </p:txBody>
      </p:sp>
      <p:sp>
        <p:nvSpPr>
          <p:cNvPr id="15" name="Text 13"/>
          <p:cNvSpPr/>
          <p:nvPr/>
        </p:nvSpPr>
        <p:spPr>
          <a:xfrm>
            <a:off x="951547" y="4383405"/>
            <a:ext cx="3799284" cy="990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1950"/>
              </a:lnSpc>
              <a:buNone/>
            </a:pPr>
            <a:r>
              <a:rPr lang="en-US" sz="1600" b="1" dirty="0">
                <a:solidFill>
                  <a:srgbClr val="F5F5F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الشفافية:</a:t>
            </a:r>
            <a:r>
              <a:rPr lang="en-US" sz="1600" b="1" dirty="0">
                <a:solidFill>
                  <a:srgbClr val="8E8E9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600" dirty="0">
                <a:solidFill>
                  <a:srgbClr val="8E8E9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تشير الأدلة إلى وجود ارتباط إيجابي بين نشر شركات لمؤشر محتوى GRI وتحقيقها درجات CSI أعلى بنسبة 47% على الأقل من نظيراتها.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7617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12612767" y="3411022"/>
            <a:ext cx="1295400" cy="337185"/>
          </a:xfrm>
          <a:prstGeom prst="roundRect">
            <a:avLst>
              <a:gd name="adj" fmla="val 7345"/>
            </a:avLst>
          </a:prstGeom>
          <a:noFill/>
          <a:ln w="7620">
            <a:solidFill>
              <a:srgbClr val="FFBF00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2744212" y="3480554"/>
            <a:ext cx="1032510" cy="1981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550"/>
              </a:lnSpc>
              <a:buNone/>
            </a:pPr>
            <a:r>
              <a:rPr lang="en-US" sz="1300" dirty="0">
                <a:solidFill>
                  <a:srgbClr val="FFBF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أحدث التطورات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7028021" y="3830717"/>
            <a:ext cx="6880146" cy="6534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100"/>
              </a:lnSpc>
              <a:buNone/>
            </a:pPr>
            <a:r>
              <a:rPr lang="en-US" sz="4250" dirty="0">
                <a:solidFill>
                  <a:srgbClr val="F5F5F5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معايير GRI الجديدة 2024–2027</a:t>
            </a:r>
            <a:endParaRPr lang="en-US" sz="4250" dirty="0"/>
          </a:p>
        </p:txBody>
      </p:sp>
      <p:sp>
        <p:nvSpPr>
          <p:cNvPr id="6" name="Text 3"/>
          <p:cNvSpPr/>
          <p:nvPr/>
        </p:nvSpPr>
        <p:spPr>
          <a:xfrm>
            <a:off x="11185088" y="4566642"/>
            <a:ext cx="2723078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100" dirty="0">
                <a:solidFill>
                  <a:srgbClr val="F5F5F5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تحديثات جوهرية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722233" y="5202912"/>
            <a:ext cx="13185934" cy="2475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950"/>
              </a:lnSpc>
              <a:buNone/>
            </a:pPr>
            <a:r>
              <a:rPr lang="en-US" sz="1600" dirty="0">
                <a:solidFill>
                  <a:srgbClr val="8E8E9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أصدرت GRI تحديثات على تقارير الاستدامة، مُقدِّمةً ثلاثة معايير جديدة ستُشكِّل الإفصاح المؤسسي في السنوات القادمة.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722233" y="5914787"/>
            <a:ext cx="13185934" cy="22860"/>
          </a:xfrm>
          <a:prstGeom prst="roundRect">
            <a:avLst>
              <a:gd name="adj" fmla="val 135423"/>
            </a:avLst>
          </a:prstGeom>
          <a:solidFill>
            <a:srgbClr val="FFFFFF">
              <a:alpha val="24000"/>
            </a:srgbClr>
          </a:solidFill>
          <a:ln/>
        </p:spPr>
      </p:sp>
      <p:sp>
        <p:nvSpPr>
          <p:cNvPr id="9" name="Shape 6"/>
          <p:cNvSpPr/>
          <p:nvPr/>
        </p:nvSpPr>
        <p:spPr>
          <a:xfrm>
            <a:off x="2601754" y="5682615"/>
            <a:ext cx="464344" cy="464344"/>
          </a:xfrm>
          <a:prstGeom prst="roundRect">
            <a:avLst>
              <a:gd name="adj" fmla="val 6667"/>
            </a:avLst>
          </a:prstGeom>
          <a:solidFill>
            <a:srgbClr val="F5F5F5">
              <a:alpha val="50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2670572" y="5718750"/>
            <a:ext cx="326707" cy="392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1</a:t>
            </a:r>
            <a:endParaRPr lang="en-US" sz="2550" dirty="0"/>
          </a:p>
        </p:txBody>
      </p:sp>
      <p:sp>
        <p:nvSpPr>
          <p:cNvPr id="11" name="Text 8"/>
          <p:cNvSpPr/>
          <p:nvPr/>
        </p:nvSpPr>
        <p:spPr>
          <a:xfrm>
            <a:off x="1133951" y="6353294"/>
            <a:ext cx="3399949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100" dirty="0">
                <a:solidFill>
                  <a:srgbClr val="F5F5F5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GRI 101: التنوع البيولوجي 2024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928568" y="6803827"/>
            <a:ext cx="3810714" cy="396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1550"/>
              </a:lnSpc>
              <a:buNone/>
            </a:pPr>
            <a:r>
              <a:rPr lang="en-US" sz="1300" dirty="0">
                <a:solidFill>
                  <a:srgbClr val="8E8E9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يسري اعتبارًا من 1 يناير 2026، مع التوافق مع توصيات إطار TNFD للإفصاح.</a:t>
            </a:r>
            <a:endParaRPr lang="en-US" sz="1300" dirty="0"/>
          </a:p>
        </p:txBody>
      </p:sp>
      <p:sp>
        <p:nvSpPr>
          <p:cNvPr id="13" name="Shape 10"/>
          <p:cNvSpPr/>
          <p:nvPr/>
        </p:nvSpPr>
        <p:spPr>
          <a:xfrm>
            <a:off x="7083028" y="5682615"/>
            <a:ext cx="464344" cy="464344"/>
          </a:xfrm>
          <a:prstGeom prst="roundRect">
            <a:avLst>
              <a:gd name="adj" fmla="val 6667"/>
            </a:avLst>
          </a:prstGeom>
          <a:solidFill>
            <a:srgbClr val="8E8E93">
              <a:alpha val="50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7151846" y="5718750"/>
            <a:ext cx="326707" cy="392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2</a:t>
            </a:r>
            <a:endParaRPr lang="en-US" sz="2550" dirty="0"/>
          </a:p>
        </p:txBody>
      </p:sp>
      <p:sp>
        <p:nvSpPr>
          <p:cNvPr id="15" name="Text 12"/>
          <p:cNvSpPr/>
          <p:nvPr/>
        </p:nvSpPr>
        <p:spPr>
          <a:xfrm>
            <a:off x="5879068" y="6353294"/>
            <a:ext cx="2872145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100" dirty="0">
                <a:solidFill>
                  <a:srgbClr val="F5F5F5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GRI 102: تغير المناخ 2025</a:t>
            </a:r>
            <a:endParaRPr lang="en-US" sz="2100" dirty="0"/>
          </a:p>
        </p:txBody>
      </p:sp>
      <p:sp>
        <p:nvSpPr>
          <p:cNvPr id="16" name="Text 13"/>
          <p:cNvSpPr/>
          <p:nvPr/>
        </p:nvSpPr>
        <p:spPr>
          <a:xfrm>
            <a:off x="5409843" y="6803827"/>
            <a:ext cx="3810714" cy="396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1550"/>
              </a:lnSpc>
              <a:buNone/>
            </a:pPr>
            <a:r>
              <a:rPr lang="en-US" sz="1300" dirty="0">
                <a:solidFill>
                  <a:srgbClr val="8E8E9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يعترف معيار تغير المناخ بتقارير IFRS S2 كمعادل للإبلاغ عن انبعاثات النطاقات 1 و2 و3. يسري من 1 يناير 2027.</a:t>
            </a:r>
            <a:endParaRPr lang="en-US" sz="1300" dirty="0"/>
          </a:p>
        </p:txBody>
      </p:sp>
      <p:sp>
        <p:nvSpPr>
          <p:cNvPr id="17" name="Shape 14"/>
          <p:cNvSpPr/>
          <p:nvPr/>
        </p:nvSpPr>
        <p:spPr>
          <a:xfrm>
            <a:off x="11564303" y="5682615"/>
            <a:ext cx="464344" cy="464344"/>
          </a:xfrm>
          <a:prstGeom prst="roundRect">
            <a:avLst>
              <a:gd name="adj" fmla="val 6667"/>
            </a:avLst>
          </a:prstGeom>
          <a:solidFill>
            <a:srgbClr val="FFBF00">
              <a:alpha val="50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11633121" y="5718750"/>
            <a:ext cx="326707" cy="392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3</a:t>
            </a:r>
            <a:endParaRPr lang="en-US" sz="2550" dirty="0"/>
          </a:p>
        </p:txBody>
      </p:sp>
      <p:sp>
        <p:nvSpPr>
          <p:cNvPr id="19" name="Text 16"/>
          <p:cNvSpPr/>
          <p:nvPr/>
        </p:nvSpPr>
        <p:spPr>
          <a:xfrm>
            <a:off x="10434876" y="6353294"/>
            <a:ext cx="2723078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100" dirty="0">
                <a:solidFill>
                  <a:srgbClr val="F5F5F5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GRI الطاقة 2025</a:t>
            </a:r>
            <a:endParaRPr lang="en-US" sz="2100" dirty="0"/>
          </a:p>
        </p:txBody>
      </p:sp>
      <p:sp>
        <p:nvSpPr>
          <p:cNvPr id="20" name="Text 17"/>
          <p:cNvSpPr/>
          <p:nvPr/>
        </p:nvSpPr>
        <p:spPr>
          <a:xfrm>
            <a:off x="9891117" y="6803827"/>
            <a:ext cx="3810714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1550"/>
              </a:lnSpc>
              <a:buNone/>
            </a:pPr>
            <a:r>
              <a:rPr lang="en-US" sz="1300" dirty="0">
                <a:solidFill>
                  <a:srgbClr val="8E8E9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يركّز على سياسات الطاقة واستهلاكها وكفاءتها وتدابير الحد منها، بما يشمل الإبلاغ عن استخدام الطاقة ونسب الكثافة والتخفيضات المحققة.</a:t>
            </a:r>
            <a:endParaRPr lang="en-US" sz="13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236262" y="932140"/>
            <a:ext cx="1185505" cy="337185"/>
          </a:xfrm>
          <a:prstGeom prst="roundRect">
            <a:avLst>
              <a:gd name="adj" fmla="val 7345"/>
            </a:avLst>
          </a:prstGeom>
          <a:noFill/>
          <a:ln w="7620">
            <a:solidFill>
              <a:srgbClr val="FFBF00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7367707" y="1001673"/>
            <a:ext cx="922615" cy="1981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550"/>
              </a:lnSpc>
              <a:buNone/>
            </a:pPr>
            <a:r>
              <a:rPr lang="en-US" sz="1300" dirty="0">
                <a:solidFill>
                  <a:srgbClr val="FFBF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التوافق الدولي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722233" y="1351836"/>
            <a:ext cx="5446157" cy="6534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100"/>
              </a:lnSpc>
              <a:buNone/>
            </a:pPr>
            <a:r>
              <a:rPr lang="en-US" sz="4250" dirty="0">
                <a:solidFill>
                  <a:srgbClr val="F5F5F5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GRI والأطر الدولية الأخرى</a:t>
            </a:r>
            <a:endParaRPr lang="en-US" sz="4250" dirty="0"/>
          </a:p>
        </p:txBody>
      </p:sp>
      <p:sp>
        <p:nvSpPr>
          <p:cNvPr id="6" name="Shape 3"/>
          <p:cNvSpPr/>
          <p:nvPr/>
        </p:nvSpPr>
        <p:spPr>
          <a:xfrm>
            <a:off x="722233" y="2314813"/>
            <a:ext cx="206335" cy="1605796"/>
          </a:xfrm>
          <a:prstGeom prst="roundRect">
            <a:avLst>
              <a:gd name="adj" fmla="val 15004"/>
            </a:avLst>
          </a:prstGeom>
          <a:solidFill>
            <a:srgbClr val="F5F5F5">
              <a:alpha val="50000"/>
            </a:srgbClr>
          </a:solidFill>
          <a:ln/>
        </p:spPr>
      </p:sp>
      <p:sp>
        <p:nvSpPr>
          <p:cNvPr id="7" name="Text 4"/>
          <p:cNvSpPr/>
          <p:nvPr/>
        </p:nvSpPr>
        <p:spPr>
          <a:xfrm>
            <a:off x="1134904" y="2521148"/>
            <a:ext cx="2723078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100" dirty="0">
                <a:solidFill>
                  <a:srgbClr val="F5F5F5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GRI و ISSB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1134904" y="2971681"/>
            <a:ext cx="7286863" cy="7425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1950"/>
              </a:lnSpc>
              <a:buNone/>
            </a:pPr>
            <a:r>
              <a:rPr lang="en-US" sz="1600" dirty="0">
                <a:solidFill>
                  <a:srgbClr val="8E8E9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توفّر مبادرة GRI ومعايير IFRS للاستدامة ركيزتين للإبلاغ الدولي: الأولى تمثّل معايير أسواق رأس المال الموجّهة للمستثمرين (ISSB)، والثانية تمثّل متطلبات GRI للإبلاغ عن الاستدامة.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1031796" y="4126944"/>
            <a:ext cx="206335" cy="1605796"/>
          </a:xfrm>
          <a:prstGeom prst="roundRect">
            <a:avLst>
              <a:gd name="adj" fmla="val 15004"/>
            </a:avLst>
          </a:prstGeom>
          <a:solidFill>
            <a:srgbClr val="8E8E93">
              <a:alpha val="50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1444466" y="4333280"/>
            <a:ext cx="3132892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100" dirty="0">
                <a:solidFill>
                  <a:srgbClr val="F5F5F5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GRI والتوجيه الأوروبي CSRD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1444466" y="4783812"/>
            <a:ext cx="6977301" cy="7425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1950"/>
              </a:lnSpc>
              <a:buNone/>
            </a:pPr>
            <a:r>
              <a:rPr lang="en-US" sz="1600" dirty="0">
                <a:solidFill>
                  <a:srgbClr val="8E8E9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بدأت GRI والمجموعة الاستشارية الأوروبية للتقارير المالية (EFRAG) تعاونهما عام 2021 لبناء معايير الإبلاغ الأوروبية للاستدامة (ESRS) التي تُحدد متطلبات الإفصاح الإلزامي بموجب توجيه CSRD لنحو 50,000 شركة.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1341358" y="5939076"/>
            <a:ext cx="206335" cy="1358265"/>
          </a:xfrm>
          <a:prstGeom prst="roundRect">
            <a:avLst>
              <a:gd name="adj" fmla="val 15004"/>
            </a:avLst>
          </a:prstGeom>
          <a:solidFill>
            <a:srgbClr val="FFBF00">
              <a:alpha val="50000"/>
            </a:srgbClr>
          </a:solidFill>
          <a:ln/>
        </p:spPr>
      </p:sp>
      <p:sp>
        <p:nvSpPr>
          <p:cNvPr id="13" name="Text 10"/>
          <p:cNvSpPr/>
          <p:nvPr/>
        </p:nvSpPr>
        <p:spPr>
          <a:xfrm>
            <a:off x="1754029" y="6145411"/>
            <a:ext cx="2856428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100" dirty="0">
                <a:solidFill>
                  <a:srgbClr val="F5F5F5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GRI ومنظمة العمل الدولية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1754029" y="6595943"/>
            <a:ext cx="6667738" cy="4950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1950"/>
              </a:lnSpc>
              <a:buNone/>
            </a:pPr>
            <a:r>
              <a:rPr lang="en-US" sz="1600" dirty="0">
                <a:solidFill>
                  <a:srgbClr val="8E8E9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وُضعت معايير تقييم وإبلاغ GRI بناءً على مبادئ مبادئ منظمة OECD للشركات متعددة الجنسيات ومبادئ الأمم المتحدة التوجيهية.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D">
              <a:alpha val="9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822287" y="1965127"/>
            <a:ext cx="6085880" cy="6534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100"/>
              </a:lnSpc>
              <a:buNone/>
            </a:pPr>
            <a:r>
              <a:rPr lang="en-US" sz="4250" dirty="0">
                <a:solidFill>
                  <a:srgbClr val="F5F5F5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الخلاصة والأهمية المستقبلية</a:t>
            </a:r>
            <a:endParaRPr lang="en-US" sz="4250" dirty="0"/>
          </a:p>
        </p:txBody>
      </p:sp>
      <p:sp>
        <p:nvSpPr>
          <p:cNvPr id="5" name="Text 2"/>
          <p:cNvSpPr/>
          <p:nvPr/>
        </p:nvSpPr>
        <p:spPr>
          <a:xfrm>
            <a:off x="11185088" y="2701052"/>
            <a:ext cx="2723078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100" dirty="0">
                <a:solidFill>
                  <a:srgbClr val="F5F5F5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نحو مستقبل أكثر شفافية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722233" y="3337322"/>
            <a:ext cx="13185934" cy="2475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950"/>
              </a:lnSpc>
              <a:buNone/>
            </a:pPr>
            <a:r>
              <a:rPr lang="en-US" sz="1600" dirty="0">
                <a:solidFill>
                  <a:srgbClr val="8E8E9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تعكس المعايير الجديدة توسّعًا في الإبلاغ المتعلق بالمناخ والطبيعة، مما يُرسّخ نهجًا أكثر شمولية يدمج أبعاد المناخ وحقوق الإنسان والتنوع البيولوجي في الإفصاحات.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22233" y="4049197"/>
            <a:ext cx="12876371" cy="2475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950"/>
              </a:lnSpc>
              <a:buNone/>
            </a:pPr>
            <a:r>
              <a:rPr lang="en-US" sz="1600" dirty="0">
                <a:solidFill>
                  <a:srgbClr val="8E8E9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"معايير GRI هي الأكثر استخدامًا في مجال الإبلاغ عن الاستدامة على مستوى العالم." — KPMG 2024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13885307" y="3817025"/>
            <a:ext cx="22860" cy="711875"/>
          </a:xfrm>
          <a:prstGeom prst="rect">
            <a:avLst/>
          </a:prstGeom>
          <a:solidFill>
            <a:srgbClr val="FFBF00"/>
          </a:solidFill>
          <a:ln/>
        </p:spPr>
      </p:sp>
      <p:sp>
        <p:nvSpPr>
          <p:cNvPr id="9" name="Shape 6"/>
          <p:cNvSpPr/>
          <p:nvPr/>
        </p:nvSpPr>
        <p:spPr>
          <a:xfrm>
            <a:off x="9650492" y="4761071"/>
            <a:ext cx="4257675" cy="1503283"/>
          </a:xfrm>
          <a:prstGeom prst="roundRect">
            <a:avLst>
              <a:gd name="adj" fmla="val 2059"/>
            </a:avLst>
          </a:prstGeom>
          <a:solidFill>
            <a:srgbClr val="0D0D0D"/>
          </a:solidFill>
          <a:ln w="22860">
            <a:solidFill>
              <a:srgbClr val="8E8E93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0955893" y="4990267"/>
            <a:ext cx="2723078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100" dirty="0">
                <a:solidFill>
                  <a:srgbClr val="F5F5F5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الشفافية والمساءلة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9879687" y="5440799"/>
            <a:ext cx="3799284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1550"/>
              </a:lnSpc>
              <a:buNone/>
            </a:pPr>
            <a:r>
              <a:rPr lang="en-US" sz="1300" dirty="0">
                <a:solidFill>
                  <a:srgbClr val="8E8E9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أُنشئ نظام GRI بهدف توحيد ممارسات الإبلاغ غير المالي وتمكين أصحاب المصلحة من الوصول إلى معلومات بيئية موحّدة وقابلة للمقارنة.</a:t>
            </a:r>
            <a:endParaRPr lang="en-US" sz="1300" dirty="0"/>
          </a:p>
        </p:txBody>
      </p:sp>
      <p:sp>
        <p:nvSpPr>
          <p:cNvPr id="12" name="Shape 9"/>
          <p:cNvSpPr/>
          <p:nvPr/>
        </p:nvSpPr>
        <p:spPr>
          <a:xfrm>
            <a:off x="5186363" y="4761071"/>
            <a:ext cx="4257794" cy="1503283"/>
          </a:xfrm>
          <a:prstGeom prst="roundRect">
            <a:avLst>
              <a:gd name="adj" fmla="val 2059"/>
            </a:avLst>
          </a:prstGeom>
          <a:solidFill>
            <a:srgbClr val="0D0D0D"/>
          </a:solidFill>
          <a:ln w="22860">
            <a:solidFill>
              <a:srgbClr val="8E8E93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491883" y="4990267"/>
            <a:ext cx="2723078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100" dirty="0">
                <a:solidFill>
                  <a:srgbClr val="F5F5F5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التطوير المستمر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5415558" y="5440799"/>
            <a:ext cx="3799403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1550"/>
              </a:lnSpc>
              <a:buNone/>
            </a:pPr>
            <a:r>
              <a:rPr lang="en-US" sz="1300" dirty="0">
                <a:solidFill>
                  <a:srgbClr val="8E8E9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تُراجَع معايير وآليات الإبلاغ في GRI كل ثلاث سنوات من قِبَل مجلس معايير الاستدامة العالمية (GSSB)، وهو هيئة مستقلة أنشأتها GRI.</a:t>
            </a:r>
            <a:endParaRPr lang="en-US" sz="1300" dirty="0"/>
          </a:p>
        </p:txBody>
      </p:sp>
      <p:sp>
        <p:nvSpPr>
          <p:cNvPr id="15" name="Shape 12"/>
          <p:cNvSpPr/>
          <p:nvPr/>
        </p:nvSpPr>
        <p:spPr>
          <a:xfrm>
            <a:off x="722352" y="4761071"/>
            <a:ext cx="4257675" cy="1503283"/>
          </a:xfrm>
          <a:prstGeom prst="roundRect">
            <a:avLst>
              <a:gd name="adj" fmla="val 2059"/>
            </a:avLst>
          </a:prstGeom>
          <a:solidFill>
            <a:srgbClr val="0D0D0D"/>
          </a:solidFill>
          <a:ln w="22860">
            <a:solidFill>
              <a:srgbClr val="8E8E93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2027753" y="4990267"/>
            <a:ext cx="2723078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100" dirty="0">
                <a:solidFill>
                  <a:srgbClr val="F5F5F5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مصادر إضافية</a:t>
            </a:r>
            <a:endParaRPr lang="en-US" sz="2100" dirty="0"/>
          </a:p>
        </p:txBody>
      </p:sp>
      <p:sp>
        <p:nvSpPr>
          <p:cNvPr id="17" name="Text 14"/>
          <p:cNvSpPr/>
          <p:nvPr/>
        </p:nvSpPr>
        <p:spPr>
          <a:xfrm>
            <a:off x="951547" y="5440799"/>
            <a:ext cx="3799284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1550"/>
              </a:lnSpc>
              <a:buNone/>
            </a:pPr>
            <a:r>
              <a:rPr lang="en-US" sz="1300" dirty="0">
                <a:solidFill>
                  <a:srgbClr val="8E8E9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للاطلاع على جميع معايير GRI المحدَّثة والإرشادات التفصيلية، تفضّل بزيارة الموقع الرسمي: </a:t>
            </a:r>
            <a:r>
              <a:rPr lang="en-US" sz="1300" u="sng" dirty="0">
                <a:solidFill>
                  <a:srgbClr val="F5F5F5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globalreporting.org</a:t>
            </a:r>
            <a:endParaRPr lang="en-US" sz="13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Personnalisé</PresentationFormat>
  <Paragraphs>0</Paragraphs>
  <Slides>8</Slides>
  <Notes>8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9" baseType="lpstr"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/>
  <cp:lastModifiedBy>nawalkerrouche02@gmail.com</cp:lastModifiedBy>
  <cp:revision>2</cp:revision>
  <dcterms:created xsi:type="dcterms:W3CDTF">2026-03-06T20:13:38Z</dcterms:created>
  <dcterms:modified xsi:type="dcterms:W3CDTF">2026-03-06T20:18:25Z</dcterms:modified>
</cp:coreProperties>
</file>