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tif" ContentType="image/tif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8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</p:sldIdLst>
  <p:sldSz cx="13004800" cy="97536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800" b="0" i="0" u="none" strike="noStrike" cap="none" spc="0" normalizeH="0" baseline="0">
        <a:ln>
          <a:noFill/>
        </a:ln>
        <a:solidFill>
          <a:srgbClr val="FF0000"/>
        </a:solidFill>
        <a:effectLst/>
        <a:uFillTx/>
        <a:latin typeface="Helvetica Light"/>
        <a:ea typeface="Helvetica Light"/>
        <a:cs typeface="Helvetica Light"/>
        <a:sym typeface="Helvetica Light"/>
      </a:defRPr>
    </a:lvl1pPr>
    <a:lvl2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800" b="0" i="0" u="none" strike="noStrike" cap="none" spc="0" normalizeH="0" baseline="0">
        <a:ln>
          <a:noFill/>
        </a:ln>
        <a:solidFill>
          <a:srgbClr val="FF0000"/>
        </a:solidFill>
        <a:effectLst/>
        <a:uFillTx/>
        <a:latin typeface="Helvetica Light"/>
        <a:ea typeface="Helvetica Light"/>
        <a:cs typeface="Helvetica Light"/>
        <a:sym typeface="Helvetica Light"/>
      </a:defRPr>
    </a:lvl2pPr>
    <a:lvl3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800" b="0" i="0" u="none" strike="noStrike" cap="none" spc="0" normalizeH="0" baseline="0">
        <a:ln>
          <a:noFill/>
        </a:ln>
        <a:solidFill>
          <a:srgbClr val="FF0000"/>
        </a:solidFill>
        <a:effectLst/>
        <a:uFillTx/>
        <a:latin typeface="Helvetica Light"/>
        <a:ea typeface="Helvetica Light"/>
        <a:cs typeface="Helvetica Light"/>
        <a:sym typeface="Helvetica Light"/>
      </a:defRPr>
    </a:lvl3pPr>
    <a:lvl4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800" b="0" i="0" u="none" strike="noStrike" cap="none" spc="0" normalizeH="0" baseline="0">
        <a:ln>
          <a:noFill/>
        </a:ln>
        <a:solidFill>
          <a:srgbClr val="FF0000"/>
        </a:solidFill>
        <a:effectLst/>
        <a:uFillTx/>
        <a:latin typeface="Helvetica Light"/>
        <a:ea typeface="Helvetica Light"/>
        <a:cs typeface="Helvetica Light"/>
        <a:sym typeface="Helvetica Light"/>
      </a:defRPr>
    </a:lvl4pPr>
    <a:lvl5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800" b="0" i="0" u="none" strike="noStrike" cap="none" spc="0" normalizeH="0" baseline="0">
        <a:ln>
          <a:noFill/>
        </a:ln>
        <a:solidFill>
          <a:srgbClr val="FF0000"/>
        </a:solidFill>
        <a:effectLst/>
        <a:uFillTx/>
        <a:latin typeface="Helvetica Light"/>
        <a:ea typeface="Helvetica Light"/>
        <a:cs typeface="Helvetica Light"/>
        <a:sym typeface="Helvetica Light"/>
      </a:defRPr>
    </a:lvl5pPr>
    <a:lvl6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800" b="0" i="0" u="none" strike="noStrike" cap="none" spc="0" normalizeH="0" baseline="0">
        <a:ln>
          <a:noFill/>
        </a:ln>
        <a:solidFill>
          <a:srgbClr val="FF0000"/>
        </a:solidFill>
        <a:effectLst/>
        <a:uFillTx/>
        <a:latin typeface="Helvetica Light"/>
        <a:ea typeface="Helvetica Light"/>
        <a:cs typeface="Helvetica Light"/>
        <a:sym typeface="Helvetica Light"/>
      </a:defRPr>
    </a:lvl6pPr>
    <a:lvl7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800" b="0" i="0" u="none" strike="noStrike" cap="none" spc="0" normalizeH="0" baseline="0">
        <a:ln>
          <a:noFill/>
        </a:ln>
        <a:solidFill>
          <a:srgbClr val="FF0000"/>
        </a:solidFill>
        <a:effectLst/>
        <a:uFillTx/>
        <a:latin typeface="Helvetica Light"/>
        <a:ea typeface="Helvetica Light"/>
        <a:cs typeface="Helvetica Light"/>
        <a:sym typeface="Helvetica Light"/>
      </a:defRPr>
    </a:lvl7pPr>
    <a:lvl8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800" b="0" i="0" u="none" strike="noStrike" cap="none" spc="0" normalizeH="0" baseline="0">
        <a:ln>
          <a:noFill/>
        </a:ln>
        <a:solidFill>
          <a:srgbClr val="FF0000"/>
        </a:solidFill>
        <a:effectLst/>
        <a:uFillTx/>
        <a:latin typeface="Helvetica Light"/>
        <a:ea typeface="Helvetica Light"/>
        <a:cs typeface="Helvetica Light"/>
        <a:sym typeface="Helvetica Light"/>
      </a:defRPr>
    </a:lvl8pPr>
    <a:lvl9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800" b="0" i="0" u="none" strike="noStrike" cap="none" spc="0" normalizeH="0" baseline="0">
        <a:ln>
          <a:noFill/>
        </a:ln>
        <a:solidFill>
          <a:srgbClr val="FF0000"/>
        </a:solidFill>
        <a:effectLst/>
        <a:uFillTx/>
        <a:latin typeface="Helvetica Light"/>
        <a:ea typeface="Helvetica Light"/>
        <a:cs typeface="Helvetica Light"/>
        <a:sym typeface="Helvetica Light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>
          <a:latin typeface="Helvetica Light"/>
          <a:ea typeface="Helvetica Light"/>
          <a:cs typeface="Helvetica Light"/>
        </a:font>
        <a:srgbClr val="FF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D2E9"/>
          </a:solidFill>
        </a:fill>
      </a:tcStyle>
    </a:wholeTbl>
    <a:band2H>
      <a:tcTxStyle/>
      <a:tcStyle>
        <a:tcBdr/>
        <a:fill>
          <a:solidFill>
            <a:srgbClr val="E6EAF4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Helvetica Light"/>
          <a:ea typeface="Helvetica Light"/>
          <a:cs typeface="Helvetica Light"/>
        </a:font>
        <a:srgbClr val="FF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DADB"/>
          </a:solidFill>
        </a:fill>
      </a:tcStyle>
    </a:wholeTbl>
    <a:band2H>
      <a:tcTxStyle/>
      <a:tcStyle>
        <a:tcBdr/>
        <a:fill>
          <a:solidFill>
            <a:srgbClr val="E6EDEE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Helvetica Light"/>
          <a:ea typeface="Helvetica Light"/>
          <a:cs typeface="Helvetica Light"/>
        </a:font>
        <a:srgbClr val="FF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E7D7CB"/>
          </a:solidFill>
        </a:fill>
      </a:tcStyle>
    </a:wholeTbl>
    <a:band2H>
      <a:tcTxStyle/>
      <a:tcStyle>
        <a:tcBdr/>
        <a:fill>
          <a:solidFill>
            <a:srgbClr val="F3ECE7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Helvetica Light"/>
          <a:ea typeface="Helvetica Light"/>
          <a:cs typeface="Helvetica Light"/>
        </a:font>
        <a:srgbClr val="FF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FF0000"/>
        </a:fontRef>
        <a:srgbClr val="FF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FF0000"/>
              </a:solidFill>
              <a:prstDash val="solid"/>
              <a:round/>
            </a:ln>
          </a:top>
          <a:bottom>
            <a:ln w="25400" cap="flat">
              <a:solidFill>
                <a:srgbClr val="FF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FF0000"/>
              </a:solidFill>
              <a:prstDash val="solid"/>
              <a:round/>
            </a:ln>
          </a:top>
          <a:bottom>
            <a:ln w="25400" cap="flat">
              <a:solidFill>
                <a:srgbClr val="FF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Helvetica Light"/>
          <a:ea typeface="Helvetica Light"/>
          <a:cs typeface="Helvetica Light"/>
        </a:font>
        <a:srgbClr val="FF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FCACA"/>
          </a:solidFill>
        </a:fill>
      </a:tcStyle>
    </a:wholeTbl>
    <a:band2H>
      <a:tcTxStyle/>
      <a:tcStyle>
        <a:tcBdr/>
        <a:fill>
          <a:solidFill>
            <a:srgbClr val="FFE6E6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F0000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F0000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F0000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Helvetica Light"/>
          <a:ea typeface="Helvetica Light"/>
          <a:cs typeface="Helvetica Light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FFFFF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FFFFF">
              <a:alpha val="20000"/>
            </a:srgbClr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508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254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51" d="100"/>
          <a:sy n="151" d="100"/>
        </p:scale>
        <p:origin x="-104" y="-624"/>
      </p:cViewPr>
      <p:guideLst>
        <p:guide orient="horz" pos="3072"/>
        <p:guide pos="4096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50" Type="http://schemas.openxmlformats.org/officeDocument/2006/relationships/presProps" Target="presProps.xml"/><Relationship Id="rId51" Type="http://schemas.openxmlformats.org/officeDocument/2006/relationships/viewProps" Target="viewProps.xml"/><Relationship Id="rId52" Type="http://schemas.openxmlformats.org/officeDocument/2006/relationships/theme" Target="theme/theme1.xml"/><Relationship Id="rId53" Type="http://schemas.openxmlformats.org/officeDocument/2006/relationships/tableStyles" Target="tableStyles.xml"/><Relationship Id="rId40" Type="http://schemas.openxmlformats.org/officeDocument/2006/relationships/slide" Target="slides/slide39.xml"/><Relationship Id="rId41" Type="http://schemas.openxmlformats.org/officeDocument/2006/relationships/slide" Target="slides/slide40.xml"/><Relationship Id="rId42" Type="http://schemas.openxmlformats.org/officeDocument/2006/relationships/slide" Target="slides/slide41.xml"/><Relationship Id="rId43" Type="http://schemas.openxmlformats.org/officeDocument/2006/relationships/slide" Target="slides/slide42.xml"/><Relationship Id="rId44" Type="http://schemas.openxmlformats.org/officeDocument/2006/relationships/slide" Target="slides/slide43.xml"/><Relationship Id="rId45" Type="http://schemas.openxmlformats.org/officeDocument/2006/relationships/slide" Target="slides/slide44.xml"/><Relationship Id="rId46" Type="http://schemas.openxmlformats.org/officeDocument/2006/relationships/slide" Target="slides/slide45.xml"/><Relationship Id="rId47" Type="http://schemas.openxmlformats.org/officeDocument/2006/relationships/slide" Target="slides/slide46.xml"/><Relationship Id="rId48" Type="http://schemas.openxmlformats.org/officeDocument/2006/relationships/notesMaster" Target="notesMasters/notesMaster1.xml"/><Relationship Id="rId49" Type="http://schemas.openxmlformats.org/officeDocument/2006/relationships/printerSettings" Target="printerSettings/printerSettings1.bin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Shape 146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47" name="Shape 147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247712556"/>
      </p:ext>
    </p:extLst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1pPr>
    <a:lvl2pPr indent="2286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2pPr>
    <a:lvl3pPr indent="4572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3pPr>
    <a:lvl4pPr indent="6858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4pPr>
    <a:lvl5pPr indent="9144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5pPr>
    <a:lvl6pPr indent="11430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6pPr>
    <a:lvl7pPr indent="13716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7pPr>
    <a:lvl8pPr indent="16002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8pPr>
    <a:lvl9pPr indent="18288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&amp;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hape 11"/>
          <p:cNvSpPr>
            <a:spLocks noGrp="1"/>
          </p:cNvSpPr>
          <p:nvPr>
            <p:ph type="title"/>
          </p:nvPr>
        </p:nvSpPr>
        <p:spPr>
          <a:xfrm>
            <a:off x="1270000" y="1638300"/>
            <a:ext cx="10464800" cy="3302000"/>
          </a:xfrm>
          <a:prstGeom prst="rect">
            <a:avLst/>
          </a:prstGeom>
        </p:spPr>
        <p:txBody>
          <a:bodyPr anchor="b"/>
          <a:lstStyle/>
          <a:p>
            <a:r>
              <a:t>Title Text</a:t>
            </a:r>
          </a:p>
        </p:txBody>
      </p:sp>
      <p:sp>
        <p:nvSpPr>
          <p:cNvPr id="12" name="Shape 12"/>
          <p:cNvSpPr>
            <a:spLocks noGrp="1"/>
          </p:cNvSpPr>
          <p:nvPr>
            <p:ph type="body" sz="quarter" idx="1"/>
          </p:nvPr>
        </p:nvSpPr>
        <p:spPr>
          <a:xfrm>
            <a:off x="1270000" y="5029200"/>
            <a:ext cx="10464800" cy="11303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200"/>
            </a:lvl1pPr>
            <a:lvl2pPr marL="0" indent="0" algn="ctr">
              <a:spcBef>
                <a:spcPts val="0"/>
              </a:spcBef>
              <a:buSzTx/>
              <a:buNone/>
              <a:defRPr sz="3200"/>
            </a:lvl2pPr>
            <a:lvl3pPr marL="0" indent="0" algn="ctr">
              <a:spcBef>
                <a:spcPts val="0"/>
              </a:spcBef>
              <a:buSzTx/>
              <a:buNone/>
              <a:defRPr sz="3200"/>
            </a:lvl3pPr>
            <a:lvl4pPr marL="0" indent="0" algn="ctr">
              <a:spcBef>
                <a:spcPts val="0"/>
              </a:spcBef>
              <a:buSzTx/>
              <a:buNone/>
              <a:defRPr sz="3200"/>
            </a:lvl4pPr>
            <a:lvl5pPr marL="0" indent="0" algn="ctr">
              <a:spcBef>
                <a:spcPts val="0"/>
              </a:spcBef>
              <a:buSzTx/>
              <a:buNone/>
              <a:defRPr sz="32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3" name="Shape 13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xmlns:p14="http://schemas.microsoft.com/office/powerpoint/2010/main"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Shape 93"/>
          <p:cNvSpPr>
            <a:spLocks noGrp="1"/>
          </p:cNvSpPr>
          <p:nvPr>
            <p:ph type="body" sz="quarter" idx="1"/>
          </p:nvPr>
        </p:nvSpPr>
        <p:spPr>
          <a:xfrm>
            <a:off x="1270000" y="6362700"/>
            <a:ext cx="10464800" cy="5334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2800" b="1">
                <a:latin typeface="+mn-lt"/>
                <a:ea typeface="+mn-ea"/>
                <a:cs typeface="+mn-cs"/>
                <a:sym typeface="Helvetica"/>
              </a:defRPr>
            </a:lvl1pPr>
            <a:lvl2pPr marL="794084" indent="-336884" algn="ctr">
              <a:spcBef>
                <a:spcPts val="0"/>
              </a:spcBef>
              <a:defRPr sz="2800" b="1">
                <a:latin typeface="+mn-lt"/>
                <a:ea typeface="+mn-ea"/>
                <a:cs typeface="+mn-cs"/>
                <a:sym typeface="Helvetica"/>
              </a:defRPr>
            </a:lvl2pPr>
            <a:lvl3pPr marL="1251284" indent="-336884" algn="ctr">
              <a:spcBef>
                <a:spcPts val="0"/>
              </a:spcBef>
              <a:defRPr sz="2800" b="1">
                <a:latin typeface="+mn-lt"/>
                <a:ea typeface="+mn-ea"/>
                <a:cs typeface="+mn-cs"/>
                <a:sym typeface="Helvetica"/>
              </a:defRPr>
            </a:lvl3pPr>
            <a:lvl4pPr marL="1708484" indent="-336884" algn="ctr">
              <a:spcBef>
                <a:spcPts val="0"/>
              </a:spcBef>
              <a:defRPr sz="2800" b="1">
                <a:latin typeface="+mn-lt"/>
                <a:ea typeface="+mn-ea"/>
                <a:cs typeface="+mn-cs"/>
                <a:sym typeface="Helvetica"/>
              </a:defRPr>
            </a:lvl4pPr>
            <a:lvl5pPr marL="2165684" indent="-336884" algn="ctr">
              <a:spcBef>
                <a:spcPts val="0"/>
              </a:spcBef>
              <a:defRPr sz="2800" b="1">
                <a:latin typeface="+mn-lt"/>
                <a:ea typeface="+mn-ea"/>
                <a:cs typeface="+mn-cs"/>
                <a:sym typeface="Helvetica"/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94" name="Shape 94"/>
          <p:cNvSpPr>
            <a:spLocks noGrp="1"/>
          </p:cNvSpPr>
          <p:nvPr>
            <p:ph type="body" sz="quarter" idx="13"/>
          </p:nvPr>
        </p:nvSpPr>
        <p:spPr>
          <a:xfrm>
            <a:off x="1270000" y="4254500"/>
            <a:ext cx="10464800" cy="711200"/>
          </a:xfrm>
          <a:prstGeom prst="rect">
            <a:avLst/>
          </a:prstGeom>
        </p:spPr>
        <p:txBody>
          <a:bodyPr/>
          <a:lstStyle/>
          <a:p>
            <a:pPr marL="0" indent="0" algn="ctr">
              <a:spcBef>
                <a:spcPts val="2400"/>
              </a:spcBef>
              <a:buSzTx/>
              <a:buNone/>
              <a:defRPr sz="4000"/>
            </a:pPr>
            <a:endParaRPr/>
          </a:p>
        </p:txBody>
      </p:sp>
      <p:sp>
        <p:nvSpPr>
          <p:cNvPr id="95" name="Shape 95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xmlns:p14="http://schemas.microsoft.com/office/powerpoint/2010/main"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Shape 102"/>
          <p:cNvSpPr>
            <a:spLocks noGrp="1"/>
          </p:cNvSpPr>
          <p:nvPr>
            <p:ph type="pic" idx="13"/>
          </p:nvPr>
        </p:nvSpPr>
        <p:spPr>
          <a:xfrm>
            <a:off x="0" y="0"/>
            <a:ext cx="13004800" cy="97536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03" name="Shape 103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xmlns:p14="http://schemas.microsoft.com/office/powerpoint/2010/main"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Shape 110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xmlns:p14="http://schemas.microsoft.com/office/powerpoint/2010/main"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elfolie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Shape 117"/>
          <p:cNvSpPr/>
          <p:nvPr/>
        </p:nvSpPr>
        <p:spPr>
          <a:xfrm rot="5400000">
            <a:off x="-147368" y="4333311"/>
            <a:ext cx="691280" cy="396548"/>
          </a:xfrm>
          <a:prstGeom prst="triangle">
            <a:avLst/>
          </a:prstGeom>
          <a:solidFill>
            <a:srgbClr val="59A731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2177276">
              <a:defRPr sz="30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118" name="Shape 118"/>
          <p:cNvSpPr>
            <a:spLocks noGrp="1"/>
          </p:cNvSpPr>
          <p:nvPr>
            <p:ph type="title"/>
          </p:nvPr>
        </p:nvSpPr>
        <p:spPr>
          <a:xfrm>
            <a:off x="2508779" y="3878712"/>
            <a:ext cx="9063409" cy="652876"/>
          </a:xfrm>
          <a:prstGeom prst="rect">
            <a:avLst/>
          </a:prstGeom>
        </p:spPr>
        <p:txBody>
          <a:bodyPr lIns="24383" tIns="24383" rIns="24383" bIns="24383" anchor="t"/>
          <a:lstStyle>
            <a:lvl1pPr algn="l" defTabSz="2177276">
              <a:defRPr sz="5600" b="1">
                <a:solidFill>
                  <a:srgbClr val="59A731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Title Text</a:t>
            </a:r>
          </a:p>
        </p:txBody>
      </p:sp>
      <p:sp>
        <p:nvSpPr>
          <p:cNvPr id="119" name="Shape 119"/>
          <p:cNvSpPr>
            <a:spLocks noGrp="1"/>
          </p:cNvSpPr>
          <p:nvPr>
            <p:ph type="body" sz="quarter" idx="1"/>
          </p:nvPr>
        </p:nvSpPr>
        <p:spPr>
          <a:xfrm>
            <a:off x="2508923" y="4496220"/>
            <a:ext cx="9063265" cy="652876"/>
          </a:xfrm>
          <a:prstGeom prst="rect">
            <a:avLst/>
          </a:prstGeom>
        </p:spPr>
        <p:txBody>
          <a:bodyPr lIns="24383" tIns="24383" rIns="24383" bIns="24383" anchor="t"/>
          <a:lstStyle>
            <a:lvl1pPr marL="816479" indent="-816479" defTabSz="2177276">
              <a:spcBef>
                <a:spcPts val="1600"/>
              </a:spcBef>
              <a:buSzTx/>
              <a:buNone/>
              <a:defRPr sz="4800">
                <a:solidFill>
                  <a:srgbClr val="2D2D2D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816479" indent="0" defTabSz="2177276">
              <a:spcBef>
                <a:spcPts val="1600"/>
              </a:spcBef>
              <a:buSzTx/>
              <a:buNone/>
              <a:defRPr sz="4800">
                <a:solidFill>
                  <a:srgbClr val="2D2D2D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2635649" indent="-458372" defTabSz="2177276">
              <a:spcBef>
                <a:spcPts val="1600"/>
              </a:spcBef>
              <a:buSzPct val="100000"/>
              <a:defRPr sz="4800">
                <a:solidFill>
                  <a:srgbClr val="2D2D2D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3810234" indent="-544317" defTabSz="2177276">
              <a:spcBef>
                <a:spcPts val="1600"/>
              </a:spcBef>
              <a:buSzPct val="100000"/>
              <a:buChar char="–"/>
              <a:defRPr sz="4800">
                <a:solidFill>
                  <a:srgbClr val="2D2D2D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816479" indent="0" defTabSz="2177276">
              <a:spcBef>
                <a:spcPts val="1600"/>
              </a:spcBef>
              <a:buSzTx/>
              <a:buNone/>
              <a:defRPr sz="4800">
                <a:solidFill>
                  <a:srgbClr val="2D2D2D"/>
                </a:solidFill>
                <a:latin typeface="Calibri"/>
                <a:ea typeface="Calibri"/>
                <a:cs typeface="Calibri"/>
                <a:sym typeface="Calibri"/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20" name="Shape 120"/>
          <p:cNvSpPr>
            <a:spLocks noGrp="1"/>
          </p:cNvSpPr>
          <p:nvPr>
            <p:ph type="sldNum" sz="quarter" idx="2"/>
          </p:nvPr>
        </p:nvSpPr>
        <p:spPr>
          <a:xfrm>
            <a:off x="12003377" y="8049852"/>
            <a:ext cx="267445" cy="290067"/>
          </a:xfrm>
          <a:prstGeom prst="rect">
            <a:avLst/>
          </a:prstGeom>
        </p:spPr>
        <p:txBody>
          <a:bodyPr lIns="24383" tIns="24383" rIns="24383" bIns="24383" anchor="ctr"/>
          <a:lstStyle>
            <a:lvl1pPr algn="r" defTabSz="2177276">
              <a:defRPr sz="1600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xmlns:p14="http://schemas.microsoft.com/office/powerpoint/2010/main" spd="med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Überschrift + Textfeld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Shape 127"/>
          <p:cNvSpPr/>
          <p:nvPr/>
        </p:nvSpPr>
        <p:spPr>
          <a:xfrm rot="5400000">
            <a:off x="-122854" y="1908194"/>
            <a:ext cx="576288" cy="330584"/>
          </a:xfrm>
          <a:prstGeom prst="triangle">
            <a:avLst/>
          </a:prstGeom>
          <a:solidFill>
            <a:srgbClr val="59A731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2177276">
              <a:defRPr sz="30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128" name="Shape 128"/>
          <p:cNvSpPr>
            <a:spLocks noGrp="1"/>
          </p:cNvSpPr>
          <p:nvPr>
            <p:ph type="body" idx="1"/>
          </p:nvPr>
        </p:nvSpPr>
        <p:spPr>
          <a:xfrm>
            <a:off x="741679" y="2572966"/>
            <a:ext cx="11529143" cy="5961435"/>
          </a:xfrm>
          <a:prstGeom prst="rect">
            <a:avLst/>
          </a:prstGeom>
        </p:spPr>
        <p:txBody>
          <a:bodyPr lIns="24383" tIns="24383" rIns="24383" bIns="24383" anchor="t"/>
          <a:lstStyle>
            <a:lvl1pPr marL="0" indent="0" defTabSz="2177276">
              <a:spcBef>
                <a:spcPts val="900"/>
              </a:spcBef>
              <a:buSzTx/>
              <a:buNone/>
              <a:defRPr sz="2800">
                <a:solidFill>
                  <a:srgbClr val="2D2D2D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indent="0" defTabSz="2177276">
              <a:spcBef>
                <a:spcPts val="900"/>
              </a:spcBef>
              <a:buSzTx/>
              <a:buNone/>
              <a:defRPr sz="2800">
                <a:solidFill>
                  <a:srgbClr val="2D2D2D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2444662" indent="-267384" defTabSz="2177276">
              <a:spcBef>
                <a:spcPts val="900"/>
              </a:spcBef>
              <a:buSzPct val="100000"/>
              <a:defRPr sz="2800">
                <a:solidFill>
                  <a:srgbClr val="2D2D2D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3583435" indent="-317517" defTabSz="2177276">
              <a:spcBef>
                <a:spcPts val="900"/>
              </a:spcBef>
              <a:buSzPct val="100000"/>
              <a:buChar char="–"/>
              <a:defRPr sz="2800">
                <a:solidFill>
                  <a:srgbClr val="2D2D2D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indent="0" defTabSz="2177276">
              <a:spcBef>
                <a:spcPts val="900"/>
              </a:spcBef>
              <a:buSzTx/>
              <a:buNone/>
              <a:defRPr sz="2800">
                <a:solidFill>
                  <a:srgbClr val="2D2D2D"/>
                </a:solidFill>
                <a:latin typeface="Calibri"/>
                <a:ea typeface="Calibri"/>
                <a:cs typeface="Calibri"/>
                <a:sym typeface="Calibri"/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29" name="Shape 129"/>
          <p:cNvSpPr>
            <a:spLocks noGrp="1"/>
          </p:cNvSpPr>
          <p:nvPr>
            <p:ph type="title"/>
          </p:nvPr>
        </p:nvSpPr>
        <p:spPr>
          <a:xfrm>
            <a:off x="741679" y="1638699"/>
            <a:ext cx="11529143" cy="934270"/>
          </a:xfrm>
          <a:prstGeom prst="rect">
            <a:avLst/>
          </a:prstGeom>
        </p:spPr>
        <p:txBody>
          <a:bodyPr lIns="24383" tIns="24383" rIns="24383" bIns="24383" anchor="t"/>
          <a:lstStyle>
            <a:lvl1pPr algn="l" defTabSz="2177276">
              <a:defRPr sz="3400" b="1">
                <a:solidFill>
                  <a:srgbClr val="59A731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Title Text</a:t>
            </a:r>
          </a:p>
        </p:txBody>
      </p:sp>
      <p:sp>
        <p:nvSpPr>
          <p:cNvPr id="130" name="Shape 130"/>
          <p:cNvSpPr>
            <a:spLocks noGrp="1"/>
          </p:cNvSpPr>
          <p:nvPr>
            <p:ph type="sldNum" sz="quarter" idx="2"/>
          </p:nvPr>
        </p:nvSpPr>
        <p:spPr>
          <a:xfrm>
            <a:off x="12087116" y="8895108"/>
            <a:ext cx="267445" cy="290067"/>
          </a:xfrm>
          <a:prstGeom prst="rect">
            <a:avLst/>
          </a:prstGeom>
        </p:spPr>
        <p:txBody>
          <a:bodyPr lIns="24383" tIns="24383" rIns="24383" bIns="24383" anchor="ctr"/>
          <a:lstStyle>
            <a:lvl1pPr algn="r" defTabSz="2177276">
              <a:defRPr sz="1600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xmlns:p14="http://schemas.microsoft.com/office/powerpoint/2010/main" spd="med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Überschrift + Textfeld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Shape 137"/>
          <p:cNvSpPr/>
          <p:nvPr/>
        </p:nvSpPr>
        <p:spPr>
          <a:xfrm rot="5400000">
            <a:off x="-122854" y="1908195"/>
            <a:ext cx="576287" cy="330583"/>
          </a:xfrm>
          <a:prstGeom prst="triangle">
            <a:avLst/>
          </a:prstGeom>
          <a:solidFill>
            <a:srgbClr val="59A731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2177276">
              <a:defRPr sz="30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138" name="Shape 138"/>
          <p:cNvSpPr>
            <a:spLocks noGrp="1"/>
          </p:cNvSpPr>
          <p:nvPr>
            <p:ph type="body" idx="1"/>
          </p:nvPr>
        </p:nvSpPr>
        <p:spPr>
          <a:xfrm>
            <a:off x="741679" y="2572966"/>
            <a:ext cx="11529142" cy="5961434"/>
          </a:xfrm>
          <a:prstGeom prst="rect">
            <a:avLst/>
          </a:prstGeom>
        </p:spPr>
        <p:txBody>
          <a:bodyPr lIns="24383" tIns="24383" rIns="24383" bIns="24383" anchor="t"/>
          <a:lstStyle>
            <a:lvl1pPr marL="0" indent="0" defTabSz="2177276">
              <a:spcBef>
                <a:spcPts val="900"/>
              </a:spcBef>
              <a:buSzTx/>
              <a:buNone/>
              <a:defRPr sz="2800">
                <a:solidFill>
                  <a:srgbClr val="2D2D2D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indent="0" defTabSz="2177276">
              <a:spcBef>
                <a:spcPts val="900"/>
              </a:spcBef>
              <a:buSzTx/>
              <a:buNone/>
              <a:defRPr sz="2800">
                <a:solidFill>
                  <a:srgbClr val="2D2D2D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2444662" indent="-267384" defTabSz="2177276">
              <a:spcBef>
                <a:spcPts val="900"/>
              </a:spcBef>
              <a:buSzPct val="100000"/>
              <a:defRPr sz="2800">
                <a:solidFill>
                  <a:srgbClr val="2D2D2D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3583435" indent="-317518" defTabSz="2177276">
              <a:spcBef>
                <a:spcPts val="900"/>
              </a:spcBef>
              <a:buSzPct val="100000"/>
              <a:buChar char="–"/>
              <a:defRPr sz="2800">
                <a:solidFill>
                  <a:srgbClr val="2D2D2D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indent="0" defTabSz="2177276">
              <a:spcBef>
                <a:spcPts val="900"/>
              </a:spcBef>
              <a:buSzTx/>
              <a:buNone/>
              <a:defRPr sz="2800">
                <a:solidFill>
                  <a:srgbClr val="2D2D2D"/>
                </a:solidFill>
                <a:latin typeface="Calibri"/>
                <a:ea typeface="Calibri"/>
                <a:cs typeface="Calibri"/>
                <a:sym typeface="Calibri"/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39" name="Shape 139"/>
          <p:cNvSpPr>
            <a:spLocks noGrp="1"/>
          </p:cNvSpPr>
          <p:nvPr>
            <p:ph type="title"/>
          </p:nvPr>
        </p:nvSpPr>
        <p:spPr>
          <a:xfrm>
            <a:off x="741679" y="1638699"/>
            <a:ext cx="11529142" cy="934269"/>
          </a:xfrm>
          <a:prstGeom prst="rect">
            <a:avLst/>
          </a:prstGeom>
        </p:spPr>
        <p:txBody>
          <a:bodyPr lIns="24383" tIns="24383" rIns="24383" bIns="24383" anchor="t"/>
          <a:lstStyle>
            <a:lvl1pPr algn="l" defTabSz="2177276">
              <a:defRPr sz="3400" b="1">
                <a:solidFill>
                  <a:srgbClr val="59A731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Title Text</a:t>
            </a:r>
          </a:p>
        </p:txBody>
      </p:sp>
      <p:sp>
        <p:nvSpPr>
          <p:cNvPr id="140" name="Shape 140"/>
          <p:cNvSpPr>
            <a:spLocks noGrp="1"/>
          </p:cNvSpPr>
          <p:nvPr>
            <p:ph type="sldNum" sz="quarter" idx="2"/>
          </p:nvPr>
        </p:nvSpPr>
        <p:spPr>
          <a:xfrm>
            <a:off x="12087116" y="7854274"/>
            <a:ext cx="267445" cy="290067"/>
          </a:xfrm>
          <a:prstGeom prst="rect">
            <a:avLst/>
          </a:prstGeom>
        </p:spPr>
        <p:txBody>
          <a:bodyPr lIns="24383" tIns="24383" rIns="24383" bIns="24383" anchor="ctr"/>
          <a:lstStyle>
            <a:lvl1pPr algn="r" defTabSz="2177276">
              <a:defRPr sz="1600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xmlns:p14="http://schemas.microsoft.com/office/powerpoint/2010/main"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Shape 20"/>
          <p:cNvSpPr>
            <a:spLocks noGrp="1"/>
          </p:cNvSpPr>
          <p:nvPr>
            <p:ph type="pic" idx="13"/>
          </p:nvPr>
        </p:nvSpPr>
        <p:spPr>
          <a:xfrm>
            <a:off x="1600200" y="635000"/>
            <a:ext cx="9779000" cy="59182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21" name="Shape 21"/>
          <p:cNvSpPr>
            <a:spLocks noGrp="1"/>
          </p:cNvSpPr>
          <p:nvPr>
            <p:ph type="title"/>
          </p:nvPr>
        </p:nvSpPr>
        <p:spPr>
          <a:xfrm>
            <a:off x="1270000" y="6718300"/>
            <a:ext cx="10464800" cy="1422400"/>
          </a:xfrm>
          <a:prstGeom prst="rect">
            <a:avLst/>
          </a:prstGeom>
        </p:spPr>
        <p:txBody>
          <a:bodyPr anchor="b"/>
          <a:lstStyle/>
          <a:p>
            <a:r>
              <a:t>Title Text</a:t>
            </a:r>
          </a:p>
        </p:txBody>
      </p:sp>
      <p:sp>
        <p:nvSpPr>
          <p:cNvPr id="22" name="Shape 22"/>
          <p:cNvSpPr>
            <a:spLocks noGrp="1"/>
          </p:cNvSpPr>
          <p:nvPr>
            <p:ph type="body" sz="quarter" idx="1"/>
          </p:nvPr>
        </p:nvSpPr>
        <p:spPr>
          <a:xfrm>
            <a:off x="1270000" y="8191500"/>
            <a:ext cx="10464800" cy="12192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200"/>
            </a:lvl1pPr>
            <a:lvl2pPr marL="0" indent="0" algn="ctr">
              <a:spcBef>
                <a:spcPts val="0"/>
              </a:spcBef>
              <a:buSzTx/>
              <a:buNone/>
              <a:defRPr sz="3200"/>
            </a:lvl2pPr>
            <a:lvl3pPr marL="0" indent="0" algn="ctr">
              <a:spcBef>
                <a:spcPts val="0"/>
              </a:spcBef>
              <a:buSzTx/>
              <a:buNone/>
              <a:defRPr sz="3200"/>
            </a:lvl3pPr>
            <a:lvl4pPr marL="0" indent="0" algn="ctr">
              <a:spcBef>
                <a:spcPts val="0"/>
              </a:spcBef>
              <a:buSzTx/>
              <a:buNone/>
              <a:defRPr sz="3200"/>
            </a:lvl4pPr>
            <a:lvl5pPr marL="0" indent="0" algn="ctr">
              <a:spcBef>
                <a:spcPts val="0"/>
              </a:spcBef>
              <a:buSzTx/>
              <a:buNone/>
              <a:defRPr sz="32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3" name="Shape 23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xmlns:p14="http://schemas.microsoft.com/office/powerpoint/2010/main"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- Cen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Shape 30"/>
          <p:cNvSpPr>
            <a:spLocks noGrp="1"/>
          </p:cNvSpPr>
          <p:nvPr>
            <p:ph type="title"/>
          </p:nvPr>
        </p:nvSpPr>
        <p:spPr>
          <a:xfrm>
            <a:off x="1270000" y="3225800"/>
            <a:ext cx="10464800" cy="3302000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31" name="Shape 31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xmlns:p14="http://schemas.microsoft.com/office/powerpoint/2010/main"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Shape 38"/>
          <p:cNvSpPr>
            <a:spLocks noGrp="1"/>
          </p:cNvSpPr>
          <p:nvPr>
            <p:ph type="pic" sz="half" idx="13"/>
          </p:nvPr>
        </p:nvSpPr>
        <p:spPr>
          <a:xfrm>
            <a:off x="6718300" y="762000"/>
            <a:ext cx="5334000" cy="82423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39" name="Shape 39"/>
          <p:cNvSpPr>
            <a:spLocks noGrp="1"/>
          </p:cNvSpPr>
          <p:nvPr>
            <p:ph type="title"/>
          </p:nvPr>
        </p:nvSpPr>
        <p:spPr>
          <a:xfrm>
            <a:off x="952500" y="762000"/>
            <a:ext cx="5334000" cy="4000500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t>Title Text</a:t>
            </a:r>
          </a:p>
        </p:txBody>
      </p:sp>
      <p:sp>
        <p:nvSpPr>
          <p:cNvPr id="40" name="Shape 40"/>
          <p:cNvSpPr>
            <a:spLocks noGrp="1"/>
          </p:cNvSpPr>
          <p:nvPr>
            <p:ph type="body" sz="quarter" idx="1"/>
          </p:nvPr>
        </p:nvSpPr>
        <p:spPr>
          <a:xfrm>
            <a:off x="952500" y="5003800"/>
            <a:ext cx="5334000" cy="40005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200"/>
            </a:lvl1pPr>
            <a:lvl2pPr marL="0" indent="0" algn="ctr">
              <a:spcBef>
                <a:spcPts val="0"/>
              </a:spcBef>
              <a:buSzTx/>
              <a:buNone/>
              <a:defRPr sz="3200"/>
            </a:lvl2pPr>
            <a:lvl3pPr marL="0" indent="0" algn="ctr">
              <a:spcBef>
                <a:spcPts val="0"/>
              </a:spcBef>
              <a:buSzTx/>
              <a:buNone/>
              <a:defRPr sz="3200"/>
            </a:lvl3pPr>
            <a:lvl4pPr marL="0" indent="0" algn="ctr">
              <a:spcBef>
                <a:spcPts val="0"/>
              </a:spcBef>
              <a:buSzTx/>
              <a:buNone/>
              <a:defRPr sz="3200"/>
            </a:lvl4pPr>
            <a:lvl5pPr marL="0" indent="0" algn="ctr">
              <a:spcBef>
                <a:spcPts val="0"/>
              </a:spcBef>
              <a:buSzTx/>
              <a:buNone/>
              <a:defRPr sz="32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1" name="Shape 41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xmlns:p14="http://schemas.microsoft.com/office/powerpoint/2010/main"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-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Shape 48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49" name="Shape 49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xmlns:p14="http://schemas.microsoft.com/office/powerpoint/2010/main"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Shape 56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57" name="Shape 57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8" name="Shape 58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xmlns:p14="http://schemas.microsoft.com/office/powerpoint/2010/main"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, Bullets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Shape 65"/>
          <p:cNvSpPr>
            <a:spLocks noGrp="1"/>
          </p:cNvSpPr>
          <p:nvPr>
            <p:ph type="pic" sz="half" idx="13"/>
          </p:nvPr>
        </p:nvSpPr>
        <p:spPr>
          <a:xfrm>
            <a:off x="6718300" y="2590800"/>
            <a:ext cx="5334000" cy="62865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66" name="Shape 66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67" name="Shape 67"/>
          <p:cNvSpPr>
            <a:spLocks noGrp="1"/>
          </p:cNvSpPr>
          <p:nvPr>
            <p:ph type="body" sz="half" idx="1"/>
          </p:nvPr>
        </p:nvSpPr>
        <p:spPr>
          <a:xfrm>
            <a:off x="952500" y="2590800"/>
            <a:ext cx="5334000" cy="6286500"/>
          </a:xfrm>
          <a:prstGeom prst="rect">
            <a:avLst/>
          </a:prstGeom>
        </p:spPr>
        <p:txBody>
          <a:bodyPr/>
          <a:lstStyle>
            <a:lvl1pPr marL="381000" indent="-381000">
              <a:spcBef>
                <a:spcPts val="3800"/>
              </a:spcBef>
              <a:defRPr sz="2800"/>
            </a:lvl1pPr>
            <a:lvl2pPr marL="762000" indent="-381000">
              <a:spcBef>
                <a:spcPts val="3800"/>
              </a:spcBef>
              <a:defRPr sz="2800"/>
            </a:lvl2pPr>
            <a:lvl3pPr marL="1143000" indent="-381000">
              <a:spcBef>
                <a:spcPts val="3800"/>
              </a:spcBef>
              <a:defRPr sz="2800"/>
            </a:lvl3pPr>
            <a:lvl4pPr marL="1524000" indent="-381000">
              <a:spcBef>
                <a:spcPts val="3800"/>
              </a:spcBef>
              <a:defRPr sz="2800"/>
            </a:lvl4pPr>
            <a:lvl5pPr marL="1905000" indent="-381000">
              <a:spcBef>
                <a:spcPts val="3800"/>
              </a:spcBef>
              <a:defRPr sz="28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68" name="Shape 68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xmlns:p14="http://schemas.microsoft.com/office/powerpoint/2010/main"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Shape 75"/>
          <p:cNvSpPr>
            <a:spLocks noGrp="1"/>
          </p:cNvSpPr>
          <p:nvPr>
            <p:ph type="body" idx="1"/>
          </p:nvPr>
        </p:nvSpPr>
        <p:spPr>
          <a:xfrm>
            <a:off x="952500" y="1270000"/>
            <a:ext cx="11099800" cy="7213600"/>
          </a:xfrm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6" name="Shape 76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xmlns:p14="http://schemas.microsoft.com/office/powerpoint/2010/main"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3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Shape 83"/>
          <p:cNvSpPr>
            <a:spLocks noGrp="1"/>
          </p:cNvSpPr>
          <p:nvPr>
            <p:ph type="pic" sz="quarter" idx="13"/>
          </p:nvPr>
        </p:nvSpPr>
        <p:spPr>
          <a:xfrm>
            <a:off x="6718300" y="5092700"/>
            <a:ext cx="5334000" cy="38989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4" name="Shape 84"/>
          <p:cNvSpPr>
            <a:spLocks noGrp="1"/>
          </p:cNvSpPr>
          <p:nvPr>
            <p:ph type="pic" sz="quarter" idx="14"/>
          </p:nvPr>
        </p:nvSpPr>
        <p:spPr>
          <a:xfrm>
            <a:off x="6718300" y="762000"/>
            <a:ext cx="5334000" cy="38989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5" name="Shape 85"/>
          <p:cNvSpPr>
            <a:spLocks noGrp="1"/>
          </p:cNvSpPr>
          <p:nvPr>
            <p:ph type="pic" sz="half" idx="15"/>
          </p:nvPr>
        </p:nvSpPr>
        <p:spPr>
          <a:xfrm>
            <a:off x="952500" y="762884"/>
            <a:ext cx="5334000" cy="8229601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6" name="Shape 86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xmlns:p14="http://schemas.microsoft.com/office/powerpoint/2010/main" spd="med"/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slideLayout" Target="../slideLayouts/slideLayout15.xml"/><Relationship Id="rId16" Type="http://schemas.openxmlformats.org/officeDocument/2006/relationships/theme" Target="../theme/theme1.xml"/><Relationship Id="rId17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7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>
            <a:spLocks noGrp="1"/>
          </p:cNvSpPr>
          <p:nvPr>
            <p:ph type="title"/>
          </p:nvPr>
        </p:nvSpPr>
        <p:spPr>
          <a:xfrm>
            <a:off x="952500" y="406400"/>
            <a:ext cx="11099800" cy="21209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r>
              <a:t>Title Text</a:t>
            </a:r>
          </a:p>
        </p:txBody>
      </p:sp>
      <p:sp>
        <p:nvSpPr>
          <p:cNvPr id="3" name="Shape 3"/>
          <p:cNvSpPr>
            <a:spLocks noGrp="1"/>
          </p:cNvSpPr>
          <p:nvPr>
            <p:ph type="body" idx="1"/>
          </p:nvPr>
        </p:nvSpPr>
        <p:spPr>
          <a:xfrm>
            <a:off x="952500" y="2590800"/>
            <a:ext cx="11099800" cy="62865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" name="Shape 4"/>
          <p:cNvSpPr>
            <a:spLocks noGrp="1"/>
          </p:cNvSpPr>
          <p:nvPr>
            <p:ph type="sldNum" sz="quarter" idx="2"/>
          </p:nvPr>
        </p:nvSpPr>
        <p:spPr>
          <a:xfrm>
            <a:off x="6269431" y="9245600"/>
            <a:ext cx="453238" cy="469900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lvl1pPr>
              <a:defRPr sz="2400"/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</p:sldLayoutIdLst>
  <p:transition xmlns:p14="http://schemas.microsoft.com/office/powerpoint/2010/main" spd="med"/>
  <p:txStyles>
    <p:title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FFFFFF"/>
          </a:solidFill>
          <a:uFillTx/>
          <a:latin typeface="Helvetica Light"/>
          <a:ea typeface="Helvetica Light"/>
          <a:cs typeface="Helvetica Light"/>
          <a:sym typeface="Helvetica Light"/>
        </a:defRPr>
      </a:lvl1pPr>
      <a:lvl2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FFFFFF"/>
          </a:solidFill>
          <a:uFillTx/>
          <a:latin typeface="Helvetica Light"/>
          <a:ea typeface="Helvetica Light"/>
          <a:cs typeface="Helvetica Light"/>
          <a:sym typeface="Helvetica Light"/>
        </a:defRPr>
      </a:lvl2pPr>
      <a:lvl3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FFFFFF"/>
          </a:solidFill>
          <a:uFillTx/>
          <a:latin typeface="Helvetica Light"/>
          <a:ea typeface="Helvetica Light"/>
          <a:cs typeface="Helvetica Light"/>
          <a:sym typeface="Helvetica Light"/>
        </a:defRPr>
      </a:lvl3pPr>
      <a:lvl4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FFFFFF"/>
          </a:solidFill>
          <a:uFillTx/>
          <a:latin typeface="Helvetica Light"/>
          <a:ea typeface="Helvetica Light"/>
          <a:cs typeface="Helvetica Light"/>
          <a:sym typeface="Helvetica Light"/>
        </a:defRPr>
      </a:lvl4pPr>
      <a:lvl5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FFFFFF"/>
          </a:solidFill>
          <a:uFillTx/>
          <a:latin typeface="Helvetica Light"/>
          <a:ea typeface="Helvetica Light"/>
          <a:cs typeface="Helvetica Light"/>
          <a:sym typeface="Helvetica Light"/>
        </a:defRPr>
      </a:lvl5pPr>
      <a:lvl6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FFFFFF"/>
          </a:solidFill>
          <a:uFillTx/>
          <a:latin typeface="Helvetica Light"/>
          <a:ea typeface="Helvetica Light"/>
          <a:cs typeface="Helvetica Light"/>
          <a:sym typeface="Helvetica Light"/>
        </a:defRPr>
      </a:lvl6pPr>
      <a:lvl7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FFFFFF"/>
          </a:solidFill>
          <a:uFillTx/>
          <a:latin typeface="Helvetica Light"/>
          <a:ea typeface="Helvetica Light"/>
          <a:cs typeface="Helvetica Light"/>
          <a:sym typeface="Helvetica Light"/>
        </a:defRPr>
      </a:lvl7pPr>
      <a:lvl8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FFFFFF"/>
          </a:solidFill>
          <a:uFillTx/>
          <a:latin typeface="Helvetica Light"/>
          <a:ea typeface="Helvetica Light"/>
          <a:cs typeface="Helvetica Light"/>
          <a:sym typeface="Helvetica Light"/>
        </a:defRPr>
      </a:lvl8pPr>
      <a:lvl9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FFFFFF"/>
          </a:solidFill>
          <a:uFillTx/>
          <a:latin typeface="Helvetica Light"/>
          <a:ea typeface="Helvetica Light"/>
          <a:cs typeface="Helvetica Light"/>
          <a:sym typeface="Helvetica Light"/>
        </a:defRPr>
      </a:lvl9pPr>
    </p:titleStyle>
    <p:bodyStyle>
      <a:lvl1pPr marL="457200" marR="0" indent="-4572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sz="3800" b="0" i="0" u="none" strike="noStrike" cap="none" spc="0" baseline="0">
          <a:ln>
            <a:noFill/>
          </a:ln>
          <a:solidFill>
            <a:srgbClr val="FFFFFF"/>
          </a:solidFill>
          <a:uFillTx/>
          <a:latin typeface="Helvetica Light"/>
          <a:ea typeface="Helvetica Light"/>
          <a:cs typeface="Helvetica Light"/>
          <a:sym typeface="Helvetica Light"/>
        </a:defRPr>
      </a:lvl1pPr>
      <a:lvl2pPr marL="914400" marR="0" indent="-4572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sz="3800" b="0" i="0" u="none" strike="noStrike" cap="none" spc="0" baseline="0">
          <a:ln>
            <a:noFill/>
          </a:ln>
          <a:solidFill>
            <a:srgbClr val="FFFFFF"/>
          </a:solidFill>
          <a:uFillTx/>
          <a:latin typeface="Helvetica Light"/>
          <a:ea typeface="Helvetica Light"/>
          <a:cs typeface="Helvetica Light"/>
          <a:sym typeface="Helvetica Light"/>
        </a:defRPr>
      </a:lvl2pPr>
      <a:lvl3pPr marL="1371600" marR="0" indent="-4572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sz="3800" b="0" i="0" u="none" strike="noStrike" cap="none" spc="0" baseline="0">
          <a:ln>
            <a:noFill/>
          </a:ln>
          <a:solidFill>
            <a:srgbClr val="FFFFFF"/>
          </a:solidFill>
          <a:uFillTx/>
          <a:latin typeface="Helvetica Light"/>
          <a:ea typeface="Helvetica Light"/>
          <a:cs typeface="Helvetica Light"/>
          <a:sym typeface="Helvetica Light"/>
        </a:defRPr>
      </a:lvl3pPr>
      <a:lvl4pPr marL="1828800" marR="0" indent="-4572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sz="3800" b="0" i="0" u="none" strike="noStrike" cap="none" spc="0" baseline="0">
          <a:ln>
            <a:noFill/>
          </a:ln>
          <a:solidFill>
            <a:srgbClr val="FFFFFF"/>
          </a:solidFill>
          <a:uFillTx/>
          <a:latin typeface="Helvetica Light"/>
          <a:ea typeface="Helvetica Light"/>
          <a:cs typeface="Helvetica Light"/>
          <a:sym typeface="Helvetica Light"/>
        </a:defRPr>
      </a:lvl4pPr>
      <a:lvl5pPr marL="2286000" marR="0" indent="-4572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sz="3800" b="0" i="0" u="none" strike="noStrike" cap="none" spc="0" baseline="0">
          <a:ln>
            <a:noFill/>
          </a:ln>
          <a:solidFill>
            <a:srgbClr val="FFFFFF"/>
          </a:solidFill>
          <a:uFillTx/>
          <a:latin typeface="Helvetica Light"/>
          <a:ea typeface="Helvetica Light"/>
          <a:cs typeface="Helvetica Light"/>
          <a:sym typeface="Helvetica Light"/>
        </a:defRPr>
      </a:lvl5pPr>
      <a:lvl6pPr marL="2743200" marR="0" indent="-4572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sz="3800" b="0" i="0" u="none" strike="noStrike" cap="none" spc="0" baseline="0">
          <a:ln>
            <a:noFill/>
          </a:ln>
          <a:solidFill>
            <a:srgbClr val="FFFFFF"/>
          </a:solidFill>
          <a:uFillTx/>
          <a:latin typeface="Helvetica Light"/>
          <a:ea typeface="Helvetica Light"/>
          <a:cs typeface="Helvetica Light"/>
          <a:sym typeface="Helvetica Light"/>
        </a:defRPr>
      </a:lvl6pPr>
      <a:lvl7pPr marL="3200400" marR="0" indent="-4572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sz="3800" b="0" i="0" u="none" strike="noStrike" cap="none" spc="0" baseline="0">
          <a:ln>
            <a:noFill/>
          </a:ln>
          <a:solidFill>
            <a:srgbClr val="FFFFFF"/>
          </a:solidFill>
          <a:uFillTx/>
          <a:latin typeface="Helvetica Light"/>
          <a:ea typeface="Helvetica Light"/>
          <a:cs typeface="Helvetica Light"/>
          <a:sym typeface="Helvetica Light"/>
        </a:defRPr>
      </a:lvl7pPr>
      <a:lvl8pPr marL="3657600" marR="0" indent="-4572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sz="3800" b="0" i="0" u="none" strike="noStrike" cap="none" spc="0" baseline="0">
          <a:ln>
            <a:noFill/>
          </a:ln>
          <a:solidFill>
            <a:srgbClr val="FFFFFF"/>
          </a:solidFill>
          <a:uFillTx/>
          <a:latin typeface="Helvetica Light"/>
          <a:ea typeface="Helvetica Light"/>
          <a:cs typeface="Helvetica Light"/>
          <a:sym typeface="Helvetica Light"/>
        </a:defRPr>
      </a:lvl8pPr>
      <a:lvl9pPr marL="4114800" marR="0" indent="-4572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sz="3800" b="0" i="0" u="none" strike="noStrike" cap="none" spc="0" baseline="0">
          <a:ln>
            <a:noFill/>
          </a:ln>
          <a:solidFill>
            <a:srgbClr val="FFFFFF"/>
          </a:solidFill>
          <a:uFillTx/>
          <a:latin typeface="Helvetica Light"/>
          <a:ea typeface="Helvetica Light"/>
          <a:cs typeface="Helvetica Light"/>
          <a:sym typeface="Helvetica Light"/>
        </a:defRPr>
      </a:lvl9pPr>
    </p:bodyStyle>
    <p:other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1pPr>
      <a:lvl2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2pPr>
      <a:lvl3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3pPr>
      <a:lvl4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4pPr>
      <a:lvl5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5pPr>
      <a:lvl6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6pPr>
      <a:lvl7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7pPr>
      <a:lvl8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8pPr>
      <a:lvl9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11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12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13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14.jpe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15.jpe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16.jpe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17.jpe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18.jpe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19.jpe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20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2.jpe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21.jpeg"/><Relationship Id="rId3" Type="http://schemas.openxmlformats.org/officeDocument/2006/relationships/image" Target="../media/image22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23.jpe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24.jpe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25.jpeg"/><Relationship Id="rId3" Type="http://schemas.openxmlformats.org/officeDocument/2006/relationships/image" Target="../media/image15.jpe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26.jpe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27.jpe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28.jpe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15.jpe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29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3.jpe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30.jpe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31.jpeg"/><Relationship Id="rId3" Type="http://schemas.openxmlformats.org/officeDocument/2006/relationships/image" Target="../media/image32.jpeg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33.jpeg"/><Relationship Id="rId3" Type="http://schemas.openxmlformats.org/officeDocument/2006/relationships/image" Target="../media/image34.tif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35.jpeg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36.jpeg"/><Relationship Id="rId3" Type="http://schemas.openxmlformats.org/officeDocument/2006/relationships/image" Target="../media/image37.jpeg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38.jpeg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12.jpeg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39.jpeg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40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4.jpeg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41.jpeg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42.jpeg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43.jpeg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44.jpeg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45.jpeg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46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6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7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8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9.jpeg"/><Relationship Id="rId3" Type="http://schemas.openxmlformats.org/officeDocument/2006/relationships/image" Target="../media/image1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Shape 149"/>
          <p:cNvSpPr>
            <a:spLocks noGrp="1"/>
          </p:cNvSpPr>
          <p:nvPr>
            <p:ph type="title"/>
          </p:nvPr>
        </p:nvSpPr>
        <p:spPr>
          <a:xfrm>
            <a:off x="2496079" y="3490540"/>
            <a:ext cx="9498385" cy="2082089"/>
          </a:xfrm>
          <a:prstGeom prst="rect">
            <a:avLst/>
          </a:prstGeom>
        </p:spPr>
        <p:txBody>
          <a:bodyPr lIns="0" tIns="0" rIns="0" bIns="0"/>
          <a:lstStyle/>
          <a:p>
            <a:pPr algn="ctr" defTabSz="651091">
              <a:defRPr sz="4984"/>
            </a:pPr>
            <a:r>
              <a:t>Electron Transport &amp;</a:t>
            </a:r>
          </a:p>
          <a:p>
            <a:pPr algn="ctr" defTabSz="651091">
              <a:defRPr sz="4984"/>
            </a:pPr>
            <a:r>
              <a:t>Oxidative Phosphorylation</a:t>
            </a:r>
          </a:p>
        </p:txBody>
      </p:sp>
      <p:sp>
        <p:nvSpPr>
          <p:cNvPr id="150" name="Shape 150"/>
          <p:cNvSpPr>
            <a:spLocks noGrp="1"/>
          </p:cNvSpPr>
          <p:nvPr>
            <p:ph type="body" sz="quarter" idx="1"/>
          </p:nvPr>
        </p:nvSpPr>
        <p:spPr>
          <a:xfrm>
            <a:off x="2585587" y="5798925"/>
            <a:ext cx="9063265" cy="652876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 sz="3600"/>
            </a:lvl1pPr>
          </a:lstStyle>
          <a:p>
            <a:r>
              <a:rPr lang="en-US" dirty="0"/>
              <a:t>Biochemistry Free For All</a:t>
            </a:r>
            <a:endParaRPr lang="en-US" dirty="0"/>
          </a:p>
        </p:txBody>
      </p:sp>
    </p:spTree>
  </p:cSld>
  <p:clrMapOvr>
    <a:masterClrMapping/>
  </p:clrMapOvr>
  <p:transition xmlns:p14="http://schemas.microsoft.com/office/powerpoint/2010/main"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3" name="Screen Shot 2017-01-09 at 10.02.33 PM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445646" y="-378867"/>
            <a:ext cx="11977281" cy="975360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5" name="Screen Shot 2017-01-09 at 12.10.36 PM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747215" y="449460"/>
            <a:ext cx="7536862" cy="7036397"/>
          </a:xfrm>
          <a:prstGeom prst="rect">
            <a:avLst/>
          </a:prstGeom>
          <a:ln w="12700">
            <a:miter lim="400000"/>
          </a:ln>
        </p:spPr>
      </p:pic>
      <p:sp>
        <p:nvSpPr>
          <p:cNvPr id="186" name="Shape 186"/>
          <p:cNvSpPr/>
          <p:nvPr/>
        </p:nvSpPr>
        <p:spPr>
          <a:xfrm>
            <a:off x="5626100" y="1155700"/>
            <a:ext cx="3761334" cy="2147640"/>
          </a:xfrm>
          <a:prstGeom prst="roundRect">
            <a:avLst>
              <a:gd name="adj" fmla="val 15000"/>
            </a:avLst>
          </a:prstGeom>
          <a:ln w="76200">
            <a:solidFill>
              <a:srgbClr val="E92B1B"/>
            </a:solidFill>
          </a:ln>
        </p:spPr>
        <p:txBody>
          <a:bodyPr lIns="50800" tIns="50800" rIns="50800" bIns="50800" anchor="ctr"/>
          <a:lstStyle/>
          <a:p>
            <a:pPr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87" name="Shape 187"/>
          <p:cNvSpPr/>
          <p:nvPr/>
        </p:nvSpPr>
        <p:spPr>
          <a:xfrm>
            <a:off x="3759200" y="4381500"/>
            <a:ext cx="3761334" cy="2147640"/>
          </a:xfrm>
          <a:prstGeom prst="roundRect">
            <a:avLst>
              <a:gd name="adj" fmla="val 15000"/>
            </a:avLst>
          </a:prstGeom>
          <a:ln w="76200">
            <a:solidFill>
              <a:srgbClr val="E92B1B"/>
            </a:solidFill>
          </a:ln>
        </p:spPr>
        <p:txBody>
          <a:bodyPr lIns="50800" tIns="50800" rIns="50800" bIns="50800" anchor="ctr"/>
          <a:lstStyle/>
          <a:p>
            <a:pPr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88" name="Shape 188"/>
          <p:cNvSpPr/>
          <p:nvPr/>
        </p:nvSpPr>
        <p:spPr>
          <a:xfrm>
            <a:off x="10396042" y="3441700"/>
            <a:ext cx="2144116" cy="1270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r>
              <a:t>Electron </a:t>
            </a:r>
          </a:p>
          <a:p>
            <a:r>
              <a:t>Transport</a:t>
            </a:r>
          </a:p>
        </p:txBody>
      </p:sp>
      <p:sp>
        <p:nvSpPr>
          <p:cNvPr id="189" name="Shape 189"/>
          <p:cNvSpPr/>
          <p:nvPr/>
        </p:nvSpPr>
        <p:spPr>
          <a:xfrm flipH="1" flipV="1">
            <a:off x="8998595" y="3041153"/>
            <a:ext cx="1435894" cy="736254"/>
          </a:xfrm>
          <a:prstGeom prst="line">
            <a:avLst/>
          </a:prstGeom>
          <a:ln w="50800">
            <a:solidFill>
              <a:srgbClr val="E92B1B"/>
            </a:solidFill>
            <a:tailEnd type="triangle"/>
          </a:ln>
        </p:spPr>
        <p:txBody>
          <a:bodyPr lIns="45718" tIns="45718" rIns="45718" bIns="45718"/>
          <a:lstStyle/>
          <a:p>
            <a:pPr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90" name="Shape 190"/>
          <p:cNvSpPr/>
          <p:nvPr/>
        </p:nvSpPr>
        <p:spPr>
          <a:xfrm flipH="1">
            <a:off x="7244109" y="4424213"/>
            <a:ext cx="3133875" cy="1586063"/>
          </a:xfrm>
          <a:prstGeom prst="line">
            <a:avLst/>
          </a:prstGeom>
          <a:ln w="50800">
            <a:solidFill>
              <a:srgbClr val="E92B1B"/>
            </a:solidFill>
            <a:tailEnd type="triangle"/>
          </a:ln>
        </p:spPr>
        <p:txBody>
          <a:bodyPr lIns="45718" tIns="45718" rIns="45718" bIns="45718"/>
          <a:lstStyle/>
          <a:p>
            <a:pPr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91" name="Shape 191"/>
          <p:cNvSpPr/>
          <p:nvPr/>
        </p:nvSpPr>
        <p:spPr>
          <a:xfrm flipV="1">
            <a:off x="1956891" y="3327400"/>
            <a:ext cx="1091109" cy="1535014"/>
          </a:xfrm>
          <a:prstGeom prst="line">
            <a:avLst/>
          </a:prstGeom>
          <a:ln w="50800">
            <a:solidFill>
              <a:schemeClr val="accent2"/>
            </a:solidFill>
            <a:tailEnd type="triangle"/>
          </a:ln>
        </p:spPr>
        <p:txBody>
          <a:bodyPr lIns="45718" tIns="45718" rIns="45718" bIns="45718"/>
          <a:lstStyle/>
          <a:p>
            <a:pPr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92" name="Shape 192"/>
          <p:cNvSpPr/>
          <p:nvPr/>
        </p:nvSpPr>
        <p:spPr>
          <a:xfrm>
            <a:off x="319278" y="4838699"/>
            <a:ext cx="2688845" cy="1549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sz="3200">
                <a:solidFill>
                  <a:schemeClr val="accent2"/>
                </a:solidFill>
              </a:defRPr>
            </a:pPr>
            <a:r>
              <a:t>Inner</a:t>
            </a:r>
          </a:p>
          <a:p>
            <a:pPr>
              <a:defRPr sz="3200">
                <a:solidFill>
                  <a:schemeClr val="accent2"/>
                </a:solidFill>
              </a:defRPr>
            </a:pPr>
            <a:r>
              <a:t>Mitochondrial</a:t>
            </a:r>
          </a:p>
          <a:p>
            <a:pPr>
              <a:defRPr sz="3200">
                <a:solidFill>
                  <a:schemeClr val="accent2"/>
                </a:solidFill>
              </a:defRPr>
            </a:pPr>
            <a:r>
              <a:t>Membrane</a:t>
            </a:r>
          </a:p>
        </p:txBody>
      </p:sp>
    </p:spTree>
  </p:cSld>
  <p:clrMapOvr>
    <a:masterClrMapping/>
  </p:clrMapOvr>
  <p:transition xmlns:p14="http://schemas.microsoft.com/office/powerpoint/2010/main"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" name="Screen Shot 2017-01-09 at 10.28.27 AM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491906" y="-25897"/>
            <a:ext cx="12936083" cy="975360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6" name="Screen Shot 2017-01-09 at 8.49.25 PM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661969" y="22175"/>
            <a:ext cx="12025945" cy="975360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8" name="Screen Shot 2017-01-09 at 12.22.52 PM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92075" y="1484379"/>
            <a:ext cx="13004800" cy="6040205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0" name="Screen Shot 2017-01-09 at 12.25.44 PM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831532" y="261441"/>
            <a:ext cx="10348457" cy="975360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2" name="Screen Shot 2017-01-09 at 12.33.14 PM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978373" y="485675"/>
            <a:ext cx="7663409" cy="7761239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" name="Screen Shot 2017-01-09 at 12.30.15 PM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176544" y="1677112"/>
            <a:ext cx="10881899" cy="4977323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6" name="Screen Shot 2017-01-09 at 12.34.59 PM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504059" y="259853"/>
            <a:ext cx="7973366" cy="8084345"/>
          </a:xfrm>
          <a:prstGeom prst="rect">
            <a:avLst/>
          </a:prstGeom>
          <a:ln w="12700">
            <a:miter lim="400000"/>
          </a:ln>
        </p:spPr>
      </p:pic>
      <p:sp>
        <p:nvSpPr>
          <p:cNvPr id="207" name="Shape 207"/>
          <p:cNvSpPr/>
          <p:nvPr/>
        </p:nvSpPr>
        <p:spPr>
          <a:xfrm>
            <a:off x="5228005" y="8623299"/>
            <a:ext cx="2447190" cy="685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r>
              <a:t>Complex II</a:t>
            </a:r>
          </a:p>
        </p:txBody>
      </p:sp>
    </p:spTree>
  </p:cSld>
  <p:clrMapOvr>
    <a:masterClrMapping/>
  </p:clrMapOvr>
  <p:transition xmlns:p14="http://schemas.microsoft.com/office/powerpoint/2010/main" spd="med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" name="Screen Shot 2017-01-03 at 9.27.47 PM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121521" y="609600"/>
            <a:ext cx="8492181" cy="7927827"/>
          </a:xfrm>
          <a:prstGeom prst="rect">
            <a:avLst/>
          </a:prstGeom>
          <a:ln w="12700">
            <a:miter lim="400000"/>
          </a:ln>
        </p:spPr>
      </p:pic>
      <p:sp>
        <p:nvSpPr>
          <p:cNvPr id="210" name="Shape 210"/>
          <p:cNvSpPr/>
          <p:nvPr/>
        </p:nvSpPr>
        <p:spPr>
          <a:xfrm flipV="1">
            <a:off x="3665587" y="7981950"/>
            <a:ext cx="1357264" cy="592287"/>
          </a:xfrm>
          <a:prstGeom prst="line">
            <a:avLst/>
          </a:prstGeom>
          <a:ln w="38100">
            <a:solidFill>
              <a:srgbClr val="E92B1B"/>
            </a:solidFill>
            <a:tailEnd type="triangle"/>
          </a:ln>
        </p:spPr>
        <p:txBody>
          <a:bodyPr lIns="45718" tIns="45718" rIns="45718" bIns="45718"/>
          <a:lstStyle/>
          <a:p>
            <a:pPr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211" name="Shape 211"/>
          <p:cNvSpPr/>
          <p:nvPr/>
        </p:nvSpPr>
        <p:spPr>
          <a:xfrm>
            <a:off x="2476588" y="8820149"/>
            <a:ext cx="2019124" cy="685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r>
              <a:t>Reaction</a:t>
            </a:r>
          </a:p>
        </p:txBody>
      </p:sp>
      <p:sp>
        <p:nvSpPr>
          <p:cNvPr id="212" name="Shape 212"/>
          <p:cNvSpPr/>
          <p:nvPr/>
        </p:nvSpPr>
        <p:spPr>
          <a:xfrm flipV="1">
            <a:off x="5540081" y="4027884"/>
            <a:ext cx="2187572" cy="2187572"/>
          </a:xfrm>
          <a:prstGeom prst="line">
            <a:avLst/>
          </a:prstGeom>
          <a:ln w="88900">
            <a:solidFill>
              <a:schemeClr val="accent2">
                <a:lumOff val="-7019"/>
              </a:schemeClr>
            </a:solidFill>
            <a:tailEnd type="triangle"/>
          </a:ln>
        </p:spPr>
        <p:txBody>
          <a:bodyPr lIns="45718" tIns="45718" rIns="45718" bIns="45718"/>
          <a:lstStyle/>
          <a:p>
            <a:pPr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213" name="Shape 213"/>
          <p:cNvSpPr/>
          <p:nvPr/>
        </p:nvSpPr>
        <p:spPr>
          <a:xfrm>
            <a:off x="1354785" y="6064249"/>
            <a:ext cx="4262730" cy="685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>
                <a:solidFill>
                  <a:schemeClr val="accent2">
                    <a:lumOff val="-7019"/>
                  </a:schemeClr>
                </a:solidFill>
              </a:defRPr>
            </a:lvl1pPr>
          </a:lstStyle>
          <a:p>
            <a:r>
              <a:t>Electron Movement</a:t>
            </a:r>
          </a:p>
        </p:txBody>
      </p:sp>
    </p:spTree>
  </p:cSld>
  <p:clrMapOvr>
    <a:masterClrMapping/>
  </p:clrMapOvr>
  <p:transition xmlns:p14="http://schemas.microsoft.com/office/powerpoint/2010/main"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Shape 152"/>
          <p:cNvSpPr/>
          <p:nvPr/>
        </p:nvSpPr>
        <p:spPr>
          <a:xfrm>
            <a:off x="4440364" y="736599"/>
            <a:ext cx="3895472" cy="685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r>
              <a:t>Biological Energy</a:t>
            </a:r>
          </a:p>
        </p:txBody>
      </p:sp>
      <p:sp>
        <p:nvSpPr>
          <p:cNvPr id="153" name="Shape 153"/>
          <p:cNvSpPr/>
          <p:nvPr/>
        </p:nvSpPr>
        <p:spPr>
          <a:xfrm>
            <a:off x="2339327" y="2235199"/>
            <a:ext cx="2179346" cy="685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r>
              <a:t>Oxidation</a:t>
            </a:r>
          </a:p>
        </p:txBody>
      </p:sp>
      <p:pic>
        <p:nvPicPr>
          <p:cNvPr id="154" name="Screen Shot 2017-01-09 at 10.06.27 AM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810666" y="4367190"/>
            <a:ext cx="10207380" cy="4577204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7" name="Group 217"/>
          <p:cNvGrpSpPr/>
          <p:nvPr/>
        </p:nvGrpSpPr>
        <p:grpSpPr>
          <a:xfrm>
            <a:off x="3373752" y="310355"/>
            <a:ext cx="6426166" cy="4134645"/>
            <a:chOff x="0" y="0"/>
            <a:chExt cx="6426165" cy="4134644"/>
          </a:xfrm>
        </p:grpSpPr>
        <p:pic>
          <p:nvPicPr>
            <p:cNvPr id="215" name="Screen Shot 2017-01-09 at 12.47.23 PM.jpg"/>
            <p:cNvPicPr>
              <a:picLocks noChangeAspect="1"/>
            </p:cNvPicPr>
            <p:nvPr/>
          </p:nvPicPr>
          <p:blipFill>
            <a:blip r:embed="rId2">
              <a:extLst/>
            </a:blip>
            <a:stretch>
              <a:fillRect/>
            </a:stretch>
          </p:blipFill>
          <p:spPr>
            <a:xfrm>
              <a:off x="0" y="0"/>
              <a:ext cx="6426166" cy="3245001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216" name="Shape 216"/>
            <p:cNvSpPr/>
            <p:nvPr/>
          </p:nvSpPr>
          <p:spPr>
            <a:xfrm>
              <a:off x="1908894" y="3448844"/>
              <a:ext cx="2608378" cy="6858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/>
            <a:p>
              <a:r>
                <a:t>Ubiquinone</a:t>
              </a:r>
            </a:p>
          </p:txBody>
        </p:sp>
      </p:grpSp>
      <p:grpSp>
        <p:nvGrpSpPr>
          <p:cNvPr id="220" name="Group 220"/>
          <p:cNvGrpSpPr/>
          <p:nvPr/>
        </p:nvGrpSpPr>
        <p:grpSpPr>
          <a:xfrm>
            <a:off x="3753648" y="5681255"/>
            <a:ext cx="5666374" cy="3919945"/>
            <a:chOff x="0" y="0"/>
            <a:chExt cx="5666373" cy="3919944"/>
          </a:xfrm>
        </p:grpSpPr>
        <p:pic>
          <p:nvPicPr>
            <p:cNvPr id="218" name="Ubiquinol_structure.png"/>
            <p:cNvPicPr>
              <a:picLocks noChangeAspect="1"/>
            </p:cNvPicPr>
            <p:nvPr/>
          </p:nvPicPr>
          <p:blipFill>
            <a:blip r:embed="rId3">
              <a:extLst/>
            </a:blip>
            <a:stretch>
              <a:fillRect/>
            </a:stretch>
          </p:blipFill>
          <p:spPr>
            <a:xfrm>
              <a:off x="0" y="0"/>
              <a:ext cx="5666374" cy="3054668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219" name="Shape 219"/>
            <p:cNvSpPr/>
            <p:nvPr/>
          </p:nvSpPr>
          <p:spPr>
            <a:xfrm>
              <a:off x="1743755" y="3234144"/>
              <a:ext cx="2178863" cy="6858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/>
            <a:p>
              <a:r>
                <a:t>Ubiquinol</a:t>
              </a:r>
            </a:p>
          </p:txBody>
        </p:sp>
      </p:grpSp>
      <p:sp>
        <p:nvSpPr>
          <p:cNvPr id="221" name="Shape 221"/>
          <p:cNvSpPr/>
          <p:nvPr/>
        </p:nvSpPr>
        <p:spPr>
          <a:xfrm>
            <a:off x="6381750" y="4559299"/>
            <a:ext cx="1" cy="980494"/>
          </a:xfrm>
          <a:prstGeom prst="line">
            <a:avLst/>
          </a:prstGeom>
          <a:ln w="50800">
            <a:solidFill>
              <a:schemeClr val="accent5"/>
            </a:solidFill>
            <a:tailEnd type="triangle"/>
          </a:ln>
        </p:spPr>
        <p:txBody>
          <a:bodyPr lIns="45718" tIns="45718" rIns="45718" bIns="45718"/>
          <a:lstStyle/>
          <a:p>
            <a:pPr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222" name="Shape 222"/>
          <p:cNvSpPr/>
          <p:nvPr/>
        </p:nvSpPr>
        <p:spPr>
          <a:xfrm flipH="1">
            <a:off x="6381749" y="4930980"/>
            <a:ext cx="367514" cy="367513"/>
          </a:xfrm>
          <a:prstGeom prst="line">
            <a:avLst/>
          </a:prstGeom>
          <a:ln w="50800">
            <a:solidFill>
              <a:schemeClr val="accent5"/>
            </a:solidFill>
            <a:tailEnd type="triangle"/>
          </a:ln>
        </p:spPr>
        <p:txBody>
          <a:bodyPr lIns="45718" tIns="45718" rIns="45718" bIns="45718"/>
          <a:lstStyle/>
          <a:p>
            <a:pPr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223" name="Shape 223"/>
          <p:cNvSpPr/>
          <p:nvPr/>
        </p:nvSpPr>
        <p:spPr>
          <a:xfrm>
            <a:off x="6730746" y="4584700"/>
            <a:ext cx="1740409" cy="558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sz="3000"/>
            </a:pPr>
            <a:r>
              <a:t>2e</a:t>
            </a:r>
            <a:r>
              <a:rPr baseline="31999"/>
              <a:t>-</a:t>
            </a:r>
            <a:r>
              <a:t> + 2H</a:t>
            </a:r>
            <a:r>
              <a:rPr baseline="31999"/>
              <a:t>+</a:t>
            </a:r>
          </a:p>
        </p:txBody>
      </p:sp>
      <p:sp>
        <p:nvSpPr>
          <p:cNvPr id="224" name="Shape 224"/>
          <p:cNvSpPr/>
          <p:nvPr/>
        </p:nvSpPr>
        <p:spPr>
          <a:xfrm>
            <a:off x="2158184" y="1898650"/>
            <a:ext cx="3563166" cy="0"/>
          </a:xfrm>
          <a:prstGeom prst="line">
            <a:avLst/>
          </a:prstGeom>
          <a:ln w="50800">
            <a:solidFill>
              <a:schemeClr val="accent5"/>
            </a:solidFill>
            <a:tailEnd type="triangle"/>
          </a:ln>
        </p:spPr>
        <p:txBody>
          <a:bodyPr lIns="45718" tIns="45718" rIns="45718" bIns="45718"/>
          <a:lstStyle/>
          <a:p>
            <a:pPr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225" name="Shape 225"/>
          <p:cNvSpPr/>
          <p:nvPr/>
        </p:nvSpPr>
        <p:spPr>
          <a:xfrm>
            <a:off x="2081984" y="7283450"/>
            <a:ext cx="3563166" cy="0"/>
          </a:xfrm>
          <a:prstGeom prst="line">
            <a:avLst/>
          </a:prstGeom>
          <a:ln w="50800">
            <a:solidFill>
              <a:schemeClr val="accent5"/>
            </a:solidFill>
            <a:tailEnd type="triangle"/>
          </a:ln>
        </p:spPr>
        <p:txBody>
          <a:bodyPr lIns="45718" tIns="45718" rIns="45718" bIns="45718"/>
          <a:lstStyle/>
          <a:p>
            <a:pPr>
              <a:defRPr>
                <a:solidFill>
                  <a:srgbClr val="FFFFFF"/>
                </a:solidFill>
              </a:defRPr>
            </a:pPr>
            <a:endParaRPr/>
          </a:p>
        </p:txBody>
      </p:sp>
    </p:spTree>
  </p:cSld>
  <p:clrMapOvr>
    <a:masterClrMapping/>
  </p:clrMapOvr>
  <p:transition xmlns:p14="http://schemas.microsoft.com/office/powerpoint/2010/main" spd="med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7" name="Screen Shot 2017-01-09 at 1.22.20 PM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180974" y="135532"/>
            <a:ext cx="6686409" cy="7853612"/>
          </a:xfrm>
          <a:prstGeom prst="rect">
            <a:avLst/>
          </a:prstGeom>
          <a:ln w="12700">
            <a:miter lim="400000"/>
          </a:ln>
        </p:spPr>
      </p:pic>
      <p:sp>
        <p:nvSpPr>
          <p:cNvPr id="228" name="Shape 228"/>
          <p:cNvSpPr/>
          <p:nvPr/>
        </p:nvSpPr>
        <p:spPr>
          <a:xfrm>
            <a:off x="5179974" y="8464549"/>
            <a:ext cx="2581352" cy="685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r>
              <a:t>Complex III</a:t>
            </a:r>
          </a:p>
        </p:txBody>
      </p:sp>
    </p:spTree>
  </p:cSld>
  <p:clrMapOvr>
    <a:masterClrMapping/>
  </p:clrMapOvr>
  <p:transition xmlns:p14="http://schemas.microsoft.com/office/powerpoint/2010/main" spd="med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0" name="21Qcycle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985402" y="0"/>
            <a:ext cx="11033996" cy="97536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2" name="Screen Shot 2017-01-09 at 2.52.29 PM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9309358" y="70243"/>
            <a:ext cx="3221167" cy="2927159"/>
          </a:xfrm>
          <a:prstGeom prst="rect">
            <a:avLst/>
          </a:prstGeom>
          <a:ln w="12700">
            <a:miter lim="400000"/>
          </a:ln>
        </p:spPr>
      </p:pic>
      <p:pic>
        <p:nvPicPr>
          <p:cNvPr id="233" name="Screen Shot 2017-01-09 at 12.22.52 PM.jp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-73025" y="3452879"/>
            <a:ext cx="13004800" cy="6040205"/>
          </a:xfrm>
          <a:prstGeom prst="rect">
            <a:avLst/>
          </a:prstGeom>
          <a:ln w="12700">
            <a:miter lim="400000"/>
          </a:ln>
        </p:spPr>
      </p:pic>
      <p:sp>
        <p:nvSpPr>
          <p:cNvPr id="234" name="Shape 234"/>
          <p:cNvSpPr/>
          <p:nvPr/>
        </p:nvSpPr>
        <p:spPr>
          <a:xfrm flipH="1">
            <a:off x="8863012" y="2901751"/>
            <a:ext cx="1654672" cy="2647653"/>
          </a:xfrm>
          <a:prstGeom prst="line">
            <a:avLst/>
          </a:prstGeom>
          <a:ln w="50800">
            <a:solidFill>
              <a:schemeClr val="accent2"/>
            </a:solidFill>
            <a:tailEnd type="triangle"/>
          </a:ln>
        </p:spPr>
        <p:txBody>
          <a:bodyPr lIns="45718" tIns="45718" rIns="45718" bIns="45718"/>
          <a:lstStyle/>
          <a:p>
            <a:pPr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235" name="Shape 235"/>
          <p:cNvSpPr/>
          <p:nvPr/>
        </p:nvSpPr>
        <p:spPr>
          <a:xfrm>
            <a:off x="4367123" y="133349"/>
            <a:ext cx="3216454" cy="685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r>
              <a:t>Cytochrome C</a:t>
            </a:r>
          </a:p>
        </p:txBody>
      </p:sp>
      <p:sp>
        <p:nvSpPr>
          <p:cNvPr id="236" name="Shape 236"/>
          <p:cNvSpPr/>
          <p:nvPr/>
        </p:nvSpPr>
        <p:spPr>
          <a:xfrm>
            <a:off x="321589" y="1301749"/>
            <a:ext cx="7302425" cy="1676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algn="l">
              <a:defRPr sz="2600"/>
            </a:pPr>
            <a:r>
              <a:t>Small, mobile peripheral protein</a:t>
            </a:r>
          </a:p>
          <a:p>
            <a:pPr algn="l">
              <a:defRPr sz="2600"/>
            </a:pPr>
            <a:r>
              <a:t>Inner mitochondrial membrane</a:t>
            </a:r>
          </a:p>
          <a:p>
            <a:pPr algn="l">
              <a:defRPr sz="2600"/>
            </a:pPr>
            <a:r>
              <a:t>Shuttles electrons between complexes III and IV</a:t>
            </a:r>
          </a:p>
          <a:p>
            <a:pPr algn="l">
              <a:defRPr sz="2600"/>
            </a:pPr>
            <a:r>
              <a:t>Very conserved across all living systems</a:t>
            </a:r>
          </a:p>
        </p:txBody>
      </p:sp>
    </p:spTree>
  </p:cSld>
  <p:clrMapOvr>
    <a:masterClrMapping/>
  </p:clrMapOvr>
  <p:transition xmlns:p14="http://schemas.microsoft.com/office/powerpoint/2010/main" spd="med"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8" name="Screen Shot 2017-01-09 at 8.48.40 PM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004869" y="244623"/>
            <a:ext cx="8714669" cy="8544670"/>
          </a:xfrm>
          <a:prstGeom prst="rect">
            <a:avLst/>
          </a:prstGeom>
          <a:ln w="12700">
            <a:miter lim="400000"/>
          </a:ln>
        </p:spPr>
      </p:pic>
      <p:sp>
        <p:nvSpPr>
          <p:cNvPr id="239" name="Shape 239"/>
          <p:cNvSpPr/>
          <p:nvPr/>
        </p:nvSpPr>
        <p:spPr>
          <a:xfrm flipV="1">
            <a:off x="3388270" y="7086599"/>
            <a:ext cx="1336131" cy="1336131"/>
          </a:xfrm>
          <a:prstGeom prst="line">
            <a:avLst/>
          </a:prstGeom>
          <a:ln w="63500">
            <a:solidFill>
              <a:srgbClr val="E92B1B"/>
            </a:solidFill>
            <a:tailEnd type="triangle"/>
          </a:ln>
        </p:spPr>
        <p:txBody>
          <a:bodyPr lIns="45718" tIns="45718" rIns="45718" bIns="45718"/>
          <a:lstStyle/>
          <a:p>
            <a:pPr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240" name="Shape 240"/>
          <p:cNvSpPr/>
          <p:nvPr/>
        </p:nvSpPr>
        <p:spPr>
          <a:xfrm>
            <a:off x="2379624" y="8458199"/>
            <a:ext cx="1133552" cy="685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r>
              <a:t>Note</a:t>
            </a:r>
          </a:p>
        </p:txBody>
      </p:sp>
      <p:sp>
        <p:nvSpPr>
          <p:cNvPr id="241" name="Shape 241"/>
          <p:cNvSpPr/>
          <p:nvPr/>
        </p:nvSpPr>
        <p:spPr>
          <a:xfrm>
            <a:off x="1283146" y="2048619"/>
            <a:ext cx="1129855" cy="732681"/>
          </a:xfrm>
          <a:prstGeom prst="line">
            <a:avLst/>
          </a:prstGeom>
          <a:ln w="63500">
            <a:solidFill>
              <a:srgbClr val="E92B1B"/>
            </a:solidFill>
            <a:tailEnd type="triangle"/>
          </a:ln>
        </p:spPr>
        <p:txBody>
          <a:bodyPr lIns="45718" tIns="45718" rIns="45718" bIns="45718"/>
          <a:lstStyle/>
          <a:p>
            <a:pPr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242" name="Shape 242"/>
          <p:cNvSpPr/>
          <p:nvPr/>
        </p:nvSpPr>
        <p:spPr>
          <a:xfrm>
            <a:off x="563524" y="1320799"/>
            <a:ext cx="1133552" cy="685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r>
              <a:t>Note</a:t>
            </a:r>
          </a:p>
        </p:txBody>
      </p:sp>
      <p:sp>
        <p:nvSpPr>
          <p:cNvPr id="243" name="Shape 243"/>
          <p:cNvSpPr/>
          <p:nvPr/>
        </p:nvSpPr>
        <p:spPr>
          <a:xfrm>
            <a:off x="9212224" y="1092199"/>
            <a:ext cx="1133552" cy="685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r>
              <a:t>Note</a:t>
            </a:r>
          </a:p>
        </p:txBody>
      </p:sp>
      <p:sp>
        <p:nvSpPr>
          <p:cNvPr id="244" name="Shape 244"/>
          <p:cNvSpPr/>
          <p:nvPr/>
        </p:nvSpPr>
        <p:spPr>
          <a:xfrm flipH="1">
            <a:off x="7545337" y="1539329"/>
            <a:ext cx="1583334" cy="228799"/>
          </a:xfrm>
          <a:prstGeom prst="line">
            <a:avLst/>
          </a:prstGeom>
          <a:ln w="63500">
            <a:solidFill>
              <a:srgbClr val="E92B1B"/>
            </a:solidFill>
            <a:tailEnd type="triangle"/>
          </a:ln>
        </p:spPr>
        <p:txBody>
          <a:bodyPr lIns="45718" tIns="45718" rIns="45718" bIns="45718"/>
          <a:lstStyle/>
          <a:p>
            <a:pPr>
              <a:defRPr>
                <a:solidFill>
                  <a:srgbClr val="FFFFFF"/>
                </a:solidFill>
              </a:defRPr>
            </a:pPr>
            <a:endParaRPr/>
          </a:p>
        </p:txBody>
      </p:sp>
    </p:spTree>
  </p:cSld>
  <p:clrMapOvr>
    <a:masterClrMapping/>
  </p:clrMapOvr>
  <p:transition xmlns:p14="http://schemas.microsoft.com/office/powerpoint/2010/main" spd="med"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6" name="Screen Shot 2017-01-14 at 4.50.01 PM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982943" y="1953510"/>
            <a:ext cx="8331187" cy="3131261"/>
          </a:xfrm>
          <a:prstGeom prst="rect">
            <a:avLst/>
          </a:prstGeom>
          <a:ln w="12700">
            <a:miter lim="400000"/>
          </a:ln>
        </p:spPr>
      </p:pic>
      <p:sp>
        <p:nvSpPr>
          <p:cNvPr id="247" name="Shape 247"/>
          <p:cNvSpPr/>
          <p:nvPr/>
        </p:nvSpPr>
        <p:spPr>
          <a:xfrm>
            <a:off x="2122030" y="5137150"/>
            <a:ext cx="8544840" cy="1270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r>
              <a:t>Alternative Oxidase Pathway of Plants,</a:t>
            </a:r>
          </a:p>
          <a:p>
            <a:r>
              <a:t>Fungi, Protozoa</a:t>
            </a:r>
          </a:p>
        </p:txBody>
      </p:sp>
      <p:sp>
        <p:nvSpPr>
          <p:cNvPr id="248" name="Shape 248"/>
          <p:cNvSpPr/>
          <p:nvPr/>
        </p:nvSpPr>
        <p:spPr>
          <a:xfrm flipH="1">
            <a:off x="5738465" y="1568450"/>
            <a:ext cx="605186" cy="1227684"/>
          </a:xfrm>
          <a:prstGeom prst="line">
            <a:avLst/>
          </a:prstGeom>
          <a:ln w="50800">
            <a:solidFill>
              <a:srgbClr val="E92B1B"/>
            </a:solidFill>
            <a:tailEnd type="triangle"/>
          </a:ln>
        </p:spPr>
        <p:txBody>
          <a:bodyPr lIns="45718" tIns="45718" rIns="45718" bIns="45718"/>
          <a:lstStyle/>
          <a:p>
            <a:pPr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249" name="Shape 249"/>
          <p:cNvSpPr/>
          <p:nvPr/>
        </p:nvSpPr>
        <p:spPr>
          <a:xfrm>
            <a:off x="5708980" y="819149"/>
            <a:ext cx="4672940" cy="685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r>
              <a:t>Short-circuits System</a:t>
            </a:r>
          </a:p>
        </p:txBody>
      </p:sp>
    </p:spTree>
  </p:cSld>
  <p:clrMapOvr>
    <a:masterClrMapping/>
  </p:clrMapOvr>
  <p:transition xmlns:p14="http://schemas.microsoft.com/office/powerpoint/2010/main" spd="med"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Shape 251"/>
          <p:cNvSpPr/>
          <p:nvPr/>
        </p:nvSpPr>
        <p:spPr>
          <a:xfrm>
            <a:off x="2150389" y="634999"/>
            <a:ext cx="7865822" cy="685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r>
              <a:t>Requirements for Electron Transport</a:t>
            </a:r>
          </a:p>
        </p:txBody>
      </p:sp>
      <p:sp>
        <p:nvSpPr>
          <p:cNvPr id="252" name="Shape 252"/>
          <p:cNvSpPr/>
          <p:nvPr/>
        </p:nvSpPr>
        <p:spPr>
          <a:xfrm>
            <a:off x="1213459" y="1828800"/>
            <a:ext cx="6701232" cy="1066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algn="l">
              <a:defRPr sz="3200"/>
            </a:pPr>
            <a:r>
              <a:t>1.  Electron carriers (NADH/FADH2)</a:t>
            </a:r>
          </a:p>
          <a:p>
            <a:pPr algn="l">
              <a:defRPr sz="3200"/>
            </a:pPr>
            <a:r>
              <a:t>2.  Oxygen</a:t>
            </a:r>
          </a:p>
        </p:txBody>
      </p:sp>
    </p:spTree>
  </p:cSld>
  <p:clrMapOvr>
    <a:masterClrMapping/>
  </p:clrMapOvr>
  <p:transition xmlns:p14="http://schemas.microsoft.com/office/powerpoint/2010/main" spd="med"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Shape 254"/>
          <p:cNvSpPr/>
          <p:nvPr/>
        </p:nvSpPr>
        <p:spPr>
          <a:xfrm>
            <a:off x="3232950" y="609599"/>
            <a:ext cx="6157900" cy="685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r>
              <a:t>Electron Transport Inhibitors</a:t>
            </a:r>
          </a:p>
        </p:txBody>
      </p:sp>
      <p:pic>
        <p:nvPicPr>
          <p:cNvPr id="255" name="Screen Shot 2017-01-14 at 9.32.43 AM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20324" y="1868029"/>
            <a:ext cx="12538441" cy="3521198"/>
          </a:xfrm>
          <a:prstGeom prst="rect">
            <a:avLst/>
          </a:prstGeom>
          <a:ln w="12700">
            <a:miter lim="400000"/>
          </a:ln>
        </p:spPr>
      </p:pic>
      <p:sp>
        <p:nvSpPr>
          <p:cNvPr id="256" name="Shape 256"/>
          <p:cNvSpPr/>
          <p:nvPr/>
        </p:nvSpPr>
        <p:spPr>
          <a:xfrm>
            <a:off x="1460423" y="6242049"/>
            <a:ext cx="1676554" cy="508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2700"/>
            </a:lvl1pPr>
          </a:lstStyle>
          <a:p>
            <a:r>
              <a:t>Complex I</a:t>
            </a:r>
          </a:p>
        </p:txBody>
      </p:sp>
      <p:sp>
        <p:nvSpPr>
          <p:cNvPr id="257" name="Shape 257"/>
          <p:cNvSpPr/>
          <p:nvPr/>
        </p:nvSpPr>
        <p:spPr>
          <a:xfrm>
            <a:off x="5213273" y="6242049"/>
            <a:ext cx="1676554" cy="508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2700"/>
            </a:lvl1pPr>
          </a:lstStyle>
          <a:p>
            <a:r>
              <a:t>Complex I</a:t>
            </a:r>
          </a:p>
        </p:txBody>
      </p:sp>
      <p:sp>
        <p:nvSpPr>
          <p:cNvPr id="258" name="Shape 258"/>
          <p:cNvSpPr/>
          <p:nvPr/>
        </p:nvSpPr>
        <p:spPr>
          <a:xfrm>
            <a:off x="8870797" y="6242049"/>
            <a:ext cx="1867206" cy="508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2700"/>
            </a:lvl1pPr>
          </a:lstStyle>
          <a:p>
            <a:r>
              <a:t>Complex III</a:t>
            </a:r>
          </a:p>
        </p:txBody>
      </p:sp>
    </p:spTree>
  </p:cSld>
  <p:clrMapOvr>
    <a:masterClrMapping/>
  </p:clrMapOvr>
  <p:transition xmlns:p14="http://schemas.microsoft.com/office/powerpoint/2010/main" spd="med"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0" name="Screen Shot 2017-01-09 at 12.22.52 PM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34925" y="-52321"/>
            <a:ext cx="13004800" cy="6040205"/>
          </a:xfrm>
          <a:prstGeom prst="rect">
            <a:avLst/>
          </a:prstGeom>
          <a:ln w="12700">
            <a:miter lim="400000"/>
          </a:ln>
        </p:spPr>
      </p:pic>
      <p:sp>
        <p:nvSpPr>
          <p:cNvPr id="261" name="Shape 261"/>
          <p:cNvSpPr/>
          <p:nvPr/>
        </p:nvSpPr>
        <p:spPr>
          <a:xfrm>
            <a:off x="1840909" y="6819899"/>
            <a:ext cx="1677582" cy="914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sz="2700"/>
            </a:pPr>
            <a:r>
              <a:t>Rotenone</a:t>
            </a:r>
          </a:p>
          <a:p>
            <a:pPr>
              <a:defRPr sz="2700"/>
            </a:pPr>
            <a:r>
              <a:t>Amytal</a:t>
            </a:r>
          </a:p>
        </p:txBody>
      </p:sp>
      <p:sp>
        <p:nvSpPr>
          <p:cNvPr id="262" name="Shape 262"/>
          <p:cNvSpPr/>
          <p:nvPr/>
        </p:nvSpPr>
        <p:spPr>
          <a:xfrm>
            <a:off x="6076664" y="7023099"/>
            <a:ext cx="1943672" cy="508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2700"/>
            </a:lvl1pPr>
          </a:lstStyle>
          <a:p>
            <a:r>
              <a:t>Antimycin A</a:t>
            </a:r>
          </a:p>
        </p:txBody>
      </p:sp>
      <p:sp>
        <p:nvSpPr>
          <p:cNvPr id="263" name="Shape 263"/>
          <p:cNvSpPr/>
          <p:nvPr/>
        </p:nvSpPr>
        <p:spPr>
          <a:xfrm>
            <a:off x="8873744" y="6616700"/>
            <a:ext cx="2953513" cy="1320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sz="2700"/>
            </a:pPr>
            <a:r>
              <a:t>Cyanide</a:t>
            </a:r>
          </a:p>
          <a:p>
            <a:pPr>
              <a:defRPr sz="2700"/>
            </a:pPr>
            <a:r>
              <a:t>Carbon Monoxide</a:t>
            </a:r>
          </a:p>
          <a:p>
            <a:pPr>
              <a:defRPr sz="2700"/>
            </a:pPr>
            <a:r>
              <a:t>Azide</a:t>
            </a:r>
          </a:p>
        </p:txBody>
      </p:sp>
      <p:sp>
        <p:nvSpPr>
          <p:cNvPr id="264" name="Shape 264"/>
          <p:cNvSpPr/>
          <p:nvPr/>
        </p:nvSpPr>
        <p:spPr>
          <a:xfrm flipV="1">
            <a:off x="2667000" y="4611086"/>
            <a:ext cx="0" cy="1942114"/>
          </a:xfrm>
          <a:prstGeom prst="line">
            <a:avLst/>
          </a:prstGeom>
          <a:ln w="76200">
            <a:solidFill>
              <a:srgbClr val="E92B1B"/>
            </a:solidFill>
            <a:tailEnd type="triangle"/>
          </a:ln>
        </p:spPr>
        <p:txBody>
          <a:bodyPr lIns="45718" tIns="45718" rIns="45718" bIns="45718"/>
          <a:lstStyle/>
          <a:p>
            <a:pPr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265" name="Shape 265"/>
          <p:cNvSpPr/>
          <p:nvPr/>
        </p:nvSpPr>
        <p:spPr>
          <a:xfrm flipV="1">
            <a:off x="7035800" y="4611086"/>
            <a:ext cx="0" cy="1942114"/>
          </a:xfrm>
          <a:prstGeom prst="line">
            <a:avLst/>
          </a:prstGeom>
          <a:ln w="76200">
            <a:solidFill>
              <a:srgbClr val="E92B1B"/>
            </a:solidFill>
            <a:tailEnd type="triangle"/>
          </a:ln>
        </p:spPr>
        <p:txBody>
          <a:bodyPr lIns="45718" tIns="45718" rIns="45718" bIns="45718"/>
          <a:lstStyle/>
          <a:p>
            <a:pPr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266" name="Shape 266"/>
          <p:cNvSpPr/>
          <p:nvPr/>
        </p:nvSpPr>
        <p:spPr>
          <a:xfrm flipV="1">
            <a:off x="10286999" y="4611086"/>
            <a:ext cx="1" cy="1942114"/>
          </a:xfrm>
          <a:prstGeom prst="line">
            <a:avLst/>
          </a:prstGeom>
          <a:ln w="76200">
            <a:solidFill>
              <a:srgbClr val="E92B1B"/>
            </a:solidFill>
            <a:tailEnd type="triangle"/>
          </a:ln>
        </p:spPr>
        <p:txBody>
          <a:bodyPr lIns="45718" tIns="45718" rIns="45718" bIns="45718"/>
          <a:lstStyle/>
          <a:p>
            <a:pPr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267" name="Shape 267"/>
          <p:cNvSpPr/>
          <p:nvPr/>
        </p:nvSpPr>
        <p:spPr>
          <a:xfrm>
            <a:off x="2724323" y="5638800"/>
            <a:ext cx="1180754" cy="533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2800" b="1">
                <a:solidFill>
                  <a:schemeClr val="accent1">
                    <a:lumOff val="-7568"/>
                  </a:schemeClr>
                </a:solidFill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r>
              <a:t>Inhibit</a:t>
            </a:r>
          </a:p>
        </p:txBody>
      </p:sp>
      <p:sp>
        <p:nvSpPr>
          <p:cNvPr id="268" name="Shape 268"/>
          <p:cNvSpPr/>
          <p:nvPr/>
        </p:nvSpPr>
        <p:spPr>
          <a:xfrm>
            <a:off x="7067723" y="5651500"/>
            <a:ext cx="1180754" cy="533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2800" b="1">
                <a:solidFill>
                  <a:schemeClr val="accent1">
                    <a:lumOff val="-7568"/>
                  </a:schemeClr>
                </a:solidFill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r>
              <a:t>Inhibit</a:t>
            </a:r>
          </a:p>
        </p:txBody>
      </p:sp>
      <p:sp>
        <p:nvSpPr>
          <p:cNvPr id="269" name="Shape 269"/>
          <p:cNvSpPr/>
          <p:nvPr/>
        </p:nvSpPr>
        <p:spPr>
          <a:xfrm>
            <a:off x="10357023" y="5600700"/>
            <a:ext cx="1180754" cy="533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2800" b="1">
                <a:solidFill>
                  <a:schemeClr val="accent1">
                    <a:lumOff val="-7568"/>
                  </a:schemeClr>
                </a:solidFill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r>
              <a:t>Inhibit</a:t>
            </a:r>
          </a:p>
        </p:txBody>
      </p:sp>
    </p:spTree>
  </p:cSld>
  <p:clrMapOvr>
    <a:masterClrMapping/>
  </p:clrMapOvr>
  <p:transition xmlns:p14="http://schemas.microsoft.com/office/powerpoint/2010/main" spd="med"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" name="Shape 271"/>
          <p:cNvSpPr/>
          <p:nvPr/>
        </p:nvSpPr>
        <p:spPr>
          <a:xfrm>
            <a:off x="3541521" y="838199"/>
            <a:ext cx="5693157" cy="685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r>
              <a:t>Reactive Oxygen Species</a:t>
            </a:r>
          </a:p>
        </p:txBody>
      </p:sp>
      <p:pic>
        <p:nvPicPr>
          <p:cNvPr id="272" name="Screen Shot 2017-01-14 at 6.43.28 PM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091329" y="1791558"/>
            <a:ext cx="9460118" cy="6236762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6" name="Screen Shot 2017-01-09 at 10.08.41 AM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902284" y="3833887"/>
            <a:ext cx="9573691" cy="3744069"/>
          </a:xfrm>
          <a:prstGeom prst="rect">
            <a:avLst/>
          </a:prstGeom>
          <a:ln w="12700">
            <a:miter lim="400000"/>
          </a:ln>
        </p:spPr>
      </p:pic>
      <p:sp>
        <p:nvSpPr>
          <p:cNvPr id="157" name="Shape 157"/>
          <p:cNvSpPr/>
          <p:nvPr/>
        </p:nvSpPr>
        <p:spPr>
          <a:xfrm>
            <a:off x="743788" y="7099300"/>
            <a:ext cx="11593424" cy="1270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r>
              <a:t>Reaction Catalyzed by Glyceraldehyde-3-phosphate Dehydrogenase</a:t>
            </a:r>
          </a:p>
        </p:txBody>
      </p:sp>
      <p:sp>
        <p:nvSpPr>
          <p:cNvPr id="162" name="Shape 162"/>
          <p:cNvSpPr/>
          <p:nvPr/>
        </p:nvSpPr>
        <p:spPr>
          <a:xfrm>
            <a:off x="2875442" y="2737817"/>
            <a:ext cx="5321697" cy="199430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16267" extrusionOk="0">
                <a:moveTo>
                  <a:pt x="0" y="12353"/>
                </a:moveTo>
                <a:cubicBezTo>
                  <a:pt x="7213" y="-5333"/>
                  <a:pt x="14413" y="-4028"/>
                  <a:pt x="21600" y="16267"/>
                </a:cubicBezTo>
              </a:path>
            </a:pathLst>
          </a:custGeom>
          <a:ln w="25400">
            <a:solidFill>
              <a:srgbClr val="E92B1B"/>
            </a:solidFill>
            <a:tailEnd type="triangle"/>
          </a:ln>
        </p:spPr>
        <p:txBody>
          <a:bodyPr/>
          <a:lstStyle/>
          <a:p>
            <a:endParaRPr/>
          </a:p>
        </p:txBody>
      </p:sp>
      <p:sp>
        <p:nvSpPr>
          <p:cNvPr id="163" name="Shape 163"/>
          <p:cNvSpPr/>
          <p:nvPr/>
        </p:nvSpPr>
        <p:spPr>
          <a:xfrm>
            <a:off x="4470135" y="3080220"/>
            <a:ext cx="5548760" cy="196801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16210" extrusionOk="0">
                <a:moveTo>
                  <a:pt x="0" y="14604"/>
                </a:moveTo>
                <a:cubicBezTo>
                  <a:pt x="7549" y="-5390"/>
                  <a:pt x="14749" y="-4855"/>
                  <a:pt x="21600" y="16210"/>
                </a:cubicBezTo>
              </a:path>
            </a:pathLst>
          </a:custGeom>
          <a:ln w="25400">
            <a:solidFill>
              <a:schemeClr val="accent1"/>
            </a:solidFill>
            <a:tailEnd type="triangle"/>
          </a:ln>
        </p:spPr>
        <p:txBody>
          <a:bodyPr/>
          <a:lstStyle/>
          <a:p>
            <a:endParaRPr/>
          </a:p>
        </p:txBody>
      </p:sp>
      <p:sp>
        <p:nvSpPr>
          <p:cNvPr id="160" name="Shape 160"/>
          <p:cNvSpPr/>
          <p:nvPr/>
        </p:nvSpPr>
        <p:spPr>
          <a:xfrm>
            <a:off x="4565650" y="2127249"/>
            <a:ext cx="1587500" cy="5461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2900"/>
            </a:lvl1pPr>
          </a:lstStyle>
          <a:p>
            <a:r>
              <a:t>Oxidized</a:t>
            </a:r>
          </a:p>
        </p:txBody>
      </p:sp>
      <p:sp>
        <p:nvSpPr>
          <p:cNvPr id="161" name="Shape 161"/>
          <p:cNvSpPr/>
          <p:nvPr/>
        </p:nvSpPr>
        <p:spPr>
          <a:xfrm>
            <a:off x="6653041" y="2432049"/>
            <a:ext cx="1629118" cy="5461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2900">
                <a:solidFill>
                  <a:schemeClr val="accent1"/>
                </a:solidFill>
              </a:defRPr>
            </a:lvl1pPr>
          </a:lstStyle>
          <a:p>
            <a:r>
              <a:t>Reduced</a:t>
            </a:r>
          </a:p>
        </p:txBody>
      </p:sp>
    </p:spTree>
  </p:cSld>
  <p:clrMapOvr>
    <a:masterClrMapping/>
  </p:clrMapOvr>
  <p:transition xmlns:p14="http://schemas.microsoft.com/office/powerpoint/2010/main" spd="med"/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Shape 274"/>
          <p:cNvSpPr/>
          <p:nvPr/>
        </p:nvSpPr>
        <p:spPr>
          <a:xfrm>
            <a:off x="3406954" y="838199"/>
            <a:ext cx="5962292" cy="685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b="1">
                <a:solidFill>
                  <a:srgbClr val="000000"/>
                </a:solidFill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r>
              <a:t>Reactive Oxygen Species</a:t>
            </a:r>
          </a:p>
        </p:txBody>
      </p:sp>
      <p:sp>
        <p:nvSpPr>
          <p:cNvPr id="275" name="Shape 275"/>
          <p:cNvSpPr/>
          <p:nvPr/>
        </p:nvSpPr>
        <p:spPr>
          <a:xfrm>
            <a:off x="1015314" y="2362200"/>
            <a:ext cx="6274690" cy="1270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algn="l"/>
            <a:r>
              <a:t>1.  Non-enzymatic reactions</a:t>
            </a:r>
          </a:p>
          <a:p>
            <a:pPr algn="l"/>
            <a:r>
              <a:t>2.  Damaging to cells</a:t>
            </a:r>
          </a:p>
        </p:txBody>
      </p:sp>
      <p:pic>
        <p:nvPicPr>
          <p:cNvPr id="276" name="Screen Shot 2017-01-14 at 7.09.34 PM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9895289" y="4492858"/>
            <a:ext cx="2851835" cy="1184305"/>
          </a:xfrm>
          <a:prstGeom prst="rect">
            <a:avLst/>
          </a:prstGeom>
          <a:ln w="12700">
            <a:miter lim="400000"/>
          </a:ln>
        </p:spPr>
      </p:pic>
      <p:sp>
        <p:nvSpPr>
          <p:cNvPr id="277" name="Shape 277"/>
          <p:cNvSpPr/>
          <p:nvPr/>
        </p:nvSpPr>
        <p:spPr>
          <a:xfrm>
            <a:off x="1012367" y="6108699"/>
            <a:ext cx="2572666" cy="685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r>
              <a:t>Superoxide</a:t>
            </a:r>
          </a:p>
        </p:txBody>
      </p:sp>
      <p:sp>
        <p:nvSpPr>
          <p:cNvPr id="278" name="Shape 278"/>
          <p:cNvSpPr/>
          <p:nvPr/>
        </p:nvSpPr>
        <p:spPr>
          <a:xfrm>
            <a:off x="4439284" y="6146799"/>
            <a:ext cx="3516631" cy="685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r>
              <a:t>+    Nitric Oxide</a:t>
            </a:r>
          </a:p>
        </p:txBody>
      </p:sp>
      <p:sp>
        <p:nvSpPr>
          <p:cNvPr id="279" name="Shape 279"/>
          <p:cNvSpPr/>
          <p:nvPr/>
        </p:nvSpPr>
        <p:spPr>
          <a:xfrm>
            <a:off x="8496300" y="6510019"/>
            <a:ext cx="1029452" cy="1"/>
          </a:xfrm>
          <a:prstGeom prst="line">
            <a:avLst/>
          </a:prstGeom>
          <a:ln w="50800">
            <a:solidFill>
              <a:schemeClr val="accent1"/>
            </a:solidFill>
            <a:tailEnd type="triangle"/>
          </a:ln>
        </p:spPr>
        <p:txBody>
          <a:bodyPr lIns="45718" tIns="45718" rIns="45718" bIns="45718"/>
          <a:lstStyle/>
          <a:p>
            <a:pPr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280" name="Shape 280"/>
          <p:cNvSpPr/>
          <p:nvPr/>
        </p:nvSpPr>
        <p:spPr>
          <a:xfrm>
            <a:off x="9884702" y="6108699"/>
            <a:ext cx="2760396" cy="685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r>
              <a:t>Peroxynitrite</a:t>
            </a:r>
          </a:p>
        </p:txBody>
      </p:sp>
      <p:sp>
        <p:nvSpPr>
          <p:cNvPr id="281" name="Shape 281"/>
          <p:cNvSpPr/>
          <p:nvPr/>
        </p:nvSpPr>
        <p:spPr>
          <a:xfrm>
            <a:off x="6134099" y="4940299"/>
            <a:ext cx="838201" cy="685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r>
              <a:t>NO</a:t>
            </a:r>
          </a:p>
        </p:txBody>
      </p:sp>
      <p:sp>
        <p:nvSpPr>
          <p:cNvPr id="282" name="Shape 282"/>
          <p:cNvSpPr/>
          <p:nvPr/>
        </p:nvSpPr>
        <p:spPr>
          <a:xfrm>
            <a:off x="1699302" y="4902199"/>
            <a:ext cx="1097196" cy="685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>
                <a:solidFill>
                  <a:srgbClr val="000000"/>
                </a:solidFill>
              </a:defRPr>
            </a:pPr>
            <a:r>
              <a:t>(O</a:t>
            </a:r>
            <a:r>
              <a:rPr baseline="-5999"/>
              <a:t>2</a:t>
            </a:r>
            <a:r>
              <a:rPr baseline="31999"/>
              <a:t>-</a:t>
            </a:r>
            <a:r>
              <a:t>)</a:t>
            </a:r>
          </a:p>
        </p:txBody>
      </p:sp>
    </p:spTree>
  </p:cSld>
  <p:clrMapOvr>
    <a:masterClrMapping/>
  </p:clrMapOvr>
  <p:transition xmlns:p14="http://schemas.microsoft.com/office/powerpoint/2010/main" spd="med"/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" name="Shape 284"/>
          <p:cNvSpPr/>
          <p:nvPr/>
        </p:nvSpPr>
        <p:spPr>
          <a:xfrm>
            <a:off x="1047210" y="838199"/>
            <a:ext cx="10681780" cy="685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b="1">
                <a:solidFill>
                  <a:srgbClr val="000000"/>
                </a:solidFill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r>
              <a:t>Reactive Oxygen Species - Cellular Protection</a:t>
            </a:r>
          </a:p>
        </p:txBody>
      </p:sp>
      <p:sp>
        <p:nvSpPr>
          <p:cNvPr id="285" name="Shape 285"/>
          <p:cNvSpPr/>
          <p:nvPr/>
        </p:nvSpPr>
        <p:spPr>
          <a:xfrm>
            <a:off x="1193114" y="1943100"/>
            <a:ext cx="6488482" cy="4191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algn="l"/>
            <a:r>
              <a:t>1.  Antioxidants</a:t>
            </a:r>
          </a:p>
          <a:p>
            <a:pPr lvl="1" algn="l"/>
            <a:r>
              <a:t>      a.  Glutathione</a:t>
            </a:r>
          </a:p>
          <a:p>
            <a:pPr lvl="2" algn="l"/>
            <a:r>
              <a:t>      b.  Vitamins A, C, E</a:t>
            </a:r>
          </a:p>
          <a:p>
            <a:pPr lvl="3" algn="l"/>
            <a:r>
              <a:t>      c.  Uric acid</a:t>
            </a:r>
          </a:p>
          <a:p>
            <a:pPr algn="l"/>
            <a:r>
              <a:t>2.  Enzymes</a:t>
            </a:r>
          </a:p>
          <a:p>
            <a:pPr lvl="1" algn="l"/>
            <a:r>
              <a:t>      a.  Catalase</a:t>
            </a:r>
          </a:p>
          <a:p>
            <a:pPr algn="l"/>
            <a:r>
              <a:t>      b.  Superoxide Dismutase</a:t>
            </a:r>
          </a:p>
        </p:txBody>
      </p:sp>
    </p:spTree>
  </p:cSld>
  <p:clrMapOvr>
    <a:masterClrMapping/>
  </p:clrMapOvr>
  <p:transition xmlns:p14="http://schemas.microsoft.com/office/powerpoint/2010/main" spd="med"/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7" name="Screen Shot 2017-01-14 at 6.56.40 PM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406005" y="1267073"/>
            <a:ext cx="8026401" cy="3276601"/>
          </a:xfrm>
          <a:prstGeom prst="rect">
            <a:avLst/>
          </a:prstGeom>
          <a:ln w="12700">
            <a:miter lim="400000"/>
          </a:ln>
        </p:spPr>
      </p:pic>
      <p:pic>
        <p:nvPicPr>
          <p:cNvPr id="288" name="Screen Shot 2017-01-14 at 6.51.43 PM.jp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3947368" y="6908204"/>
            <a:ext cx="5207001" cy="1041401"/>
          </a:xfrm>
          <a:prstGeom prst="rect">
            <a:avLst/>
          </a:prstGeom>
          <a:ln w="12700">
            <a:miter lim="400000"/>
          </a:ln>
        </p:spPr>
      </p:pic>
      <p:sp>
        <p:nvSpPr>
          <p:cNvPr id="289" name="Shape 289"/>
          <p:cNvSpPr/>
          <p:nvPr/>
        </p:nvSpPr>
        <p:spPr>
          <a:xfrm>
            <a:off x="5391480" y="5867399"/>
            <a:ext cx="2018640" cy="685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r>
              <a:t>Catalase</a:t>
            </a:r>
          </a:p>
        </p:txBody>
      </p:sp>
    </p:spTree>
  </p:cSld>
  <p:clrMapOvr>
    <a:masterClrMapping/>
  </p:clrMapOvr>
  <p:transition xmlns:p14="http://schemas.microsoft.com/office/powerpoint/2010/main" spd="med"/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Shape 291"/>
          <p:cNvSpPr/>
          <p:nvPr/>
        </p:nvSpPr>
        <p:spPr>
          <a:xfrm>
            <a:off x="4876186" y="825499"/>
            <a:ext cx="2795228" cy="685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b="1">
                <a:solidFill>
                  <a:srgbClr val="000000"/>
                </a:solidFill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r>
              <a:t>Glutathione</a:t>
            </a:r>
          </a:p>
        </p:txBody>
      </p:sp>
      <p:pic>
        <p:nvPicPr>
          <p:cNvPr id="292" name="Screen Shot 2017-01-14 at 7.05.34 PM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6869164" y="2332502"/>
            <a:ext cx="5412578" cy="3972534"/>
          </a:xfrm>
          <a:prstGeom prst="rect">
            <a:avLst/>
          </a:prstGeom>
          <a:ln w="12700">
            <a:miter lim="400000"/>
          </a:ln>
        </p:spPr>
      </p:pic>
      <p:pic>
        <p:nvPicPr>
          <p:cNvPr id="293" name="pasted-image.tiff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144433" y="4291072"/>
            <a:ext cx="5254934" cy="1756301"/>
          </a:xfrm>
          <a:prstGeom prst="rect">
            <a:avLst/>
          </a:prstGeom>
          <a:ln w="12700">
            <a:miter lim="400000"/>
          </a:ln>
        </p:spPr>
      </p:pic>
      <p:sp>
        <p:nvSpPr>
          <p:cNvPr id="294" name="Shape 294"/>
          <p:cNvSpPr/>
          <p:nvPr/>
        </p:nvSpPr>
        <p:spPr>
          <a:xfrm>
            <a:off x="1859876" y="6877049"/>
            <a:ext cx="3341448" cy="685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r>
              <a:t>Reduced Form</a:t>
            </a:r>
          </a:p>
        </p:txBody>
      </p:sp>
      <p:sp>
        <p:nvSpPr>
          <p:cNvPr id="295" name="Shape 295"/>
          <p:cNvSpPr/>
          <p:nvPr/>
        </p:nvSpPr>
        <p:spPr>
          <a:xfrm>
            <a:off x="7868843" y="6877049"/>
            <a:ext cx="3286914" cy="685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r>
              <a:t>Oxidized Form</a:t>
            </a:r>
          </a:p>
        </p:txBody>
      </p:sp>
    </p:spTree>
  </p:cSld>
  <p:clrMapOvr>
    <a:masterClrMapping/>
  </p:clrMapOvr>
  <p:transition xmlns:p14="http://schemas.microsoft.com/office/powerpoint/2010/main" spd="med"/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" name="Shape 297"/>
          <p:cNvSpPr/>
          <p:nvPr/>
        </p:nvSpPr>
        <p:spPr>
          <a:xfrm>
            <a:off x="3265506" y="469899"/>
            <a:ext cx="6067388" cy="685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b="1">
                <a:solidFill>
                  <a:srgbClr val="000000"/>
                </a:solidFill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r>
              <a:t>Superoxide Neutralization</a:t>
            </a:r>
          </a:p>
        </p:txBody>
      </p:sp>
      <p:pic>
        <p:nvPicPr>
          <p:cNvPr id="298" name="Screen Shot 2017-01-14 at 6.58.23 PM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927818" y="2046012"/>
            <a:ext cx="8497098" cy="2421092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/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0" name="Screen Shot 2017-01-14 at 6.59.44 PM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7698022" y="632420"/>
            <a:ext cx="5416677" cy="5479257"/>
          </a:xfrm>
          <a:prstGeom prst="rect">
            <a:avLst/>
          </a:prstGeom>
          <a:ln w="12700">
            <a:miter lim="400000"/>
          </a:ln>
        </p:spPr>
      </p:pic>
      <p:sp>
        <p:nvSpPr>
          <p:cNvPr id="301" name="Shape 301"/>
          <p:cNvSpPr/>
          <p:nvPr/>
        </p:nvSpPr>
        <p:spPr>
          <a:xfrm>
            <a:off x="3640534" y="469899"/>
            <a:ext cx="5317332" cy="685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b="1">
                <a:solidFill>
                  <a:srgbClr val="000000"/>
                </a:solidFill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r>
              <a:t>Superoxide Dismutase</a:t>
            </a:r>
          </a:p>
        </p:txBody>
      </p:sp>
      <p:pic>
        <p:nvPicPr>
          <p:cNvPr id="302" name="Screen Shot 2017-01-14 at 7.22.42 PM.jp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525214" y="2355403"/>
            <a:ext cx="7264401" cy="586740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/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" name="Shape 304"/>
          <p:cNvSpPr/>
          <p:nvPr/>
        </p:nvSpPr>
        <p:spPr>
          <a:xfrm>
            <a:off x="3197733" y="457199"/>
            <a:ext cx="6228334" cy="685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b="1">
                <a:solidFill>
                  <a:srgbClr val="000000"/>
                </a:solidFill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r>
              <a:t>Oxidative Phosphorylation</a:t>
            </a:r>
          </a:p>
        </p:txBody>
      </p:sp>
      <p:sp>
        <p:nvSpPr>
          <p:cNvPr id="305" name="Shape 305"/>
          <p:cNvSpPr/>
          <p:nvPr/>
        </p:nvSpPr>
        <p:spPr>
          <a:xfrm>
            <a:off x="3019285" y="1479549"/>
            <a:ext cx="6432830" cy="6223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3400"/>
            </a:lvl1pPr>
          </a:lstStyle>
          <a:p>
            <a:r>
              <a:t>Mitchell’s Chemiosmotic Process</a:t>
            </a:r>
          </a:p>
        </p:txBody>
      </p:sp>
      <p:sp>
        <p:nvSpPr>
          <p:cNvPr id="306" name="Shape 306"/>
          <p:cNvSpPr/>
          <p:nvPr/>
        </p:nvSpPr>
        <p:spPr>
          <a:xfrm>
            <a:off x="1592300" y="2908300"/>
            <a:ext cx="7596379" cy="1473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algn="l">
              <a:defRPr sz="3000"/>
            </a:pPr>
            <a:r>
              <a:t>1.  Intact inner mitochondrial membrane</a:t>
            </a:r>
          </a:p>
          <a:p>
            <a:pPr algn="l">
              <a:defRPr sz="3000"/>
            </a:pPr>
            <a:r>
              <a:t>2.  Movement of electrons “pumps” protons</a:t>
            </a:r>
          </a:p>
          <a:p>
            <a:pPr algn="l">
              <a:defRPr sz="3000"/>
            </a:pPr>
            <a:r>
              <a:t>3.  Proton gradient drives formation of ATP</a:t>
            </a:r>
          </a:p>
        </p:txBody>
      </p:sp>
      <p:pic>
        <p:nvPicPr>
          <p:cNvPr id="307" name="Screen Shot 2017-01-14 at 6.45.29 PM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9064686" y="3982888"/>
            <a:ext cx="3325603" cy="467096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/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9" name="Screen Shot 2017-01-09 at 12.10.36 PM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721815" y="1313060"/>
            <a:ext cx="7536862" cy="7036397"/>
          </a:xfrm>
          <a:prstGeom prst="rect">
            <a:avLst/>
          </a:prstGeom>
          <a:ln w="12700">
            <a:miter lim="400000"/>
          </a:ln>
        </p:spPr>
      </p:pic>
      <p:sp>
        <p:nvSpPr>
          <p:cNvPr id="310" name="Shape 310"/>
          <p:cNvSpPr/>
          <p:nvPr/>
        </p:nvSpPr>
        <p:spPr>
          <a:xfrm>
            <a:off x="5675461" y="1955800"/>
            <a:ext cx="3618707" cy="2201516"/>
          </a:xfrm>
          <a:prstGeom prst="roundRect">
            <a:avLst>
              <a:gd name="adj" fmla="val 15000"/>
            </a:avLst>
          </a:prstGeom>
          <a:ln w="50800">
            <a:solidFill>
              <a:srgbClr val="E92B1B"/>
            </a:solidFill>
          </a:ln>
        </p:spPr>
        <p:txBody>
          <a:bodyPr lIns="50800" tIns="50800" rIns="50800" bIns="50800" anchor="ctr"/>
          <a:lstStyle/>
          <a:p>
            <a:pPr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311" name="Shape 311"/>
          <p:cNvSpPr/>
          <p:nvPr/>
        </p:nvSpPr>
        <p:spPr>
          <a:xfrm>
            <a:off x="3502025" y="5194300"/>
            <a:ext cx="3747443" cy="2201516"/>
          </a:xfrm>
          <a:prstGeom prst="roundRect">
            <a:avLst>
              <a:gd name="adj" fmla="val 15000"/>
            </a:avLst>
          </a:prstGeom>
          <a:ln w="50800">
            <a:solidFill>
              <a:srgbClr val="E92B1B"/>
            </a:solidFill>
          </a:ln>
        </p:spPr>
        <p:txBody>
          <a:bodyPr lIns="50800" tIns="50800" rIns="50800" bIns="50800" anchor="ctr"/>
          <a:lstStyle/>
          <a:p>
            <a:pPr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312" name="Shape 312"/>
          <p:cNvSpPr/>
          <p:nvPr/>
        </p:nvSpPr>
        <p:spPr>
          <a:xfrm>
            <a:off x="3637607" y="2057400"/>
            <a:ext cx="2011661" cy="3116362"/>
          </a:xfrm>
          <a:prstGeom prst="roundRect">
            <a:avLst>
              <a:gd name="adj" fmla="val 16416"/>
            </a:avLst>
          </a:prstGeom>
          <a:ln w="50800">
            <a:solidFill>
              <a:schemeClr val="accent1">
                <a:lumOff val="-7568"/>
              </a:schemeClr>
            </a:solidFill>
          </a:ln>
        </p:spPr>
        <p:txBody>
          <a:bodyPr lIns="50800" tIns="50800" rIns="50800" bIns="50800" anchor="ctr"/>
          <a:lstStyle/>
          <a:p>
            <a:pPr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313" name="Shape 313"/>
          <p:cNvSpPr/>
          <p:nvPr/>
        </p:nvSpPr>
        <p:spPr>
          <a:xfrm>
            <a:off x="10685907" y="4013199"/>
            <a:ext cx="1716787" cy="1016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sz="3000"/>
            </a:pPr>
            <a:r>
              <a:t>Electron </a:t>
            </a:r>
          </a:p>
          <a:p>
            <a:pPr>
              <a:defRPr sz="3000"/>
            </a:pPr>
            <a:r>
              <a:t>Transport</a:t>
            </a:r>
          </a:p>
        </p:txBody>
      </p:sp>
      <p:sp>
        <p:nvSpPr>
          <p:cNvPr id="314" name="Shape 314"/>
          <p:cNvSpPr/>
          <p:nvPr/>
        </p:nvSpPr>
        <p:spPr>
          <a:xfrm>
            <a:off x="232263" y="2451100"/>
            <a:ext cx="2761273" cy="990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sz="2900">
                <a:solidFill>
                  <a:schemeClr val="accent1">
                    <a:lumOff val="-7568"/>
                  </a:schemeClr>
                </a:solidFill>
              </a:defRPr>
            </a:pPr>
            <a:r>
              <a:t>Oxidative </a:t>
            </a:r>
          </a:p>
          <a:p>
            <a:pPr>
              <a:defRPr sz="2900">
                <a:solidFill>
                  <a:schemeClr val="accent1">
                    <a:lumOff val="-7568"/>
                  </a:schemeClr>
                </a:solidFill>
              </a:defRPr>
            </a:pPr>
            <a:r>
              <a:t>Phosphorylation</a:t>
            </a:r>
          </a:p>
        </p:txBody>
      </p:sp>
      <p:sp>
        <p:nvSpPr>
          <p:cNvPr id="315" name="Shape 315"/>
          <p:cNvSpPr/>
          <p:nvPr/>
        </p:nvSpPr>
        <p:spPr>
          <a:xfrm>
            <a:off x="2616200" y="2743200"/>
            <a:ext cx="908436" cy="0"/>
          </a:xfrm>
          <a:prstGeom prst="line">
            <a:avLst/>
          </a:prstGeom>
          <a:ln w="50800">
            <a:solidFill>
              <a:schemeClr val="accent1">
                <a:lumOff val="-7568"/>
              </a:schemeClr>
            </a:solidFill>
            <a:tailEnd type="triangle"/>
          </a:ln>
        </p:spPr>
        <p:txBody>
          <a:bodyPr lIns="45718" tIns="45718" rIns="45718" bIns="45718"/>
          <a:lstStyle/>
          <a:p>
            <a:pPr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316" name="Shape 316"/>
          <p:cNvSpPr/>
          <p:nvPr/>
        </p:nvSpPr>
        <p:spPr>
          <a:xfrm flipH="1" flipV="1">
            <a:off x="8951802" y="3869729"/>
            <a:ext cx="1779699" cy="511772"/>
          </a:xfrm>
          <a:prstGeom prst="line">
            <a:avLst/>
          </a:prstGeom>
          <a:ln w="50800">
            <a:solidFill>
              <a:srgbClr val="E92B1B"/>
            </a:solidFill>
            <a:tailEnd type="triangle"/>
          </a:ln>
        </p:spPr>
        <p:txBody>
          <a:bodyPr lIns="45718" tIns="45718" rIns="45718" bIns="45718"/>
          <a:lstStyle/>
          <a:p>
            <a:pPr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317" name="Shape 317"/>
          <p:cNvSpPr/>
          <p:nvPr/>
        </p:nvSpPr>
        <p:spPr>
          <a:xfrm flipH="1">
            <a:off x="6990992" y="4893220"/>
            <a:ext cx="3682912" cy="2034730"/>
          </a:xfrm>
          <a:prstGeom prst="line">
            <a:avLst/>
          </a:prstGeom>
          <a:ln w="50800">
            <a:solidFill>
              <a:srgbClr val="E92B1B"/>
            </a:solidFill>
            <a:tailEnd type="triangle"/>
          </a:ln>
        </p:spPr>
        <p:txBody>
          <a:bodyPr lIns="45718" tIns="45718" rIns="45718" bIns="45718"/>
          <a:lstStyle/>
          <a:p>
            <a:pPr>
              <a:defRPr>
                <a:solidFill>
                  <a:srgbClr val="FFFFFF"/>
                </a:solidFill>
              </a:defRPr>
            </a:pPr>
            <a:endParaRPr/>
          </a:p>
        </p:txBody>
      </p:sp>
    </p:spTree>
  </p:cSld>
  <p:clrMapOvr>
    <a:masterClrMapping/>
  </p:clrMapOvr>
  <p:transition xmlns:p14="http://schemas.microsoft.com/office/powerpoint/2010/main" spd="med"/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9" name="Screen Shot 2017-01-09 at 8.50.12 PM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011857" y="591542"/>
            <a:ext cx="8393239" cy="8058881"/>
          </a:xfrm>
          <a:prstGeom prst="rect">
            <a:avLst/>
          </a:prstGeom>
          <a:ln w="12700">
            <a:miter lim="400000"/>
          </a:ln>
        </p:spPr>
      </p:pic>
      <p:sp>
        <p:nvSpPr>
          <p:cNvPr id="320" name="Shape 320"/>
          <p:cNvSpPr/>
          <p:nvPr/>
        </p:nvSpPr>
        <p:spPr>
          <a:xfrm>
            <a:off x="2833954" y="8826499"/>
            <a:ext cx="5889092" cy="685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r>
              <a:t>ATP Synthase (Complex V)</a:t>
            </a:r>
          </a:p>
        </p:txBody>
      </p:sp>
    </p:spTree>
  </p:cSld>
  <p:clrMapOvr>
    <a:masterClrMapping/>
  </p:clrMapOvr>
  <p:transition xmlns:p14="http://schemas.microsoft.com/office/powerpoint/2010/main" spd="med"/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2" name="Screen Shot 2017-01-09 at 10.00.45 PM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039071" y="135086"/>
            <a:ext cx="11274122" cy="8694639"/>
          </a:xfrm>
          <a:prstGeom prst="rect">
            <a:avLst/>
          </a:prstGeom>
          <a:ln w="12700">
            <a:miter lim="400000"/>
          </a:ln>
        </p:spPr>
      </p:pic>
      <p:sp>
        <p:nvSpPr>
          <p:cNvPr id="323" name="Shape 323"/>
          <p:cNvSpPr/>
          <p:nvPr/>
        </p:nvSpPr>
        <p:spPr>
          <a:xfrm>
            <a:off x="2910154" y="8813799"/>
            <a:ext cx="5889092" cy="685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r>
              <a:t>ATP Synthase (Complex V)</a:t>
            </a:r>
          </a:p>
        </p:txBody>
      </p:sp>
    </p:spTree>
  </p:cSld>
  <p:clrMapOvr>
    <a:masterClrMapping/>
  </p:clrMapOvr>
  <p:transition xmlns:p14="http://schemas.microsoft.com/office/powerpoint/2010/main"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5" name="Screen Shot 2017-01-09 at 12.11.19 PM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896116" y="1019819"/>
            <a:ext cx="9223779" cy="6521501"/>
          </a:xfrm>
          <a:prstGeom prst="rect">
            <a:avLst/>
          </a:prstGeom>
          <a:ln w="12700">
            <a:miter lim="400000"/>
          </a:ln>
        </p:spPr>
      </p:pic>
      <p:sp>
        <p:nvSpPr>
          <p:cNvPr id="166" name="Shape 166"/>
          <p:cNvSpPr/>
          <p:nvPr/>
        </p:nvSpPr>
        <p:spPr>
          <a:xfrm>
            <a:off x="4114317" y="8127999"/>
            <a:ext cx="4217366" cy="685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r>
              <a:t>Oxidation of NADH</a:t>
            </a:r>
          </a:p>
        </p:txBody>
      </p:sp>
      <p:sp>
        <p:nvSpPr>
          <p:cNvPr id="167" name="Shape 167"/>
          <p:cNvSpPr/>
          <p:nvPr/>
        </p:nvSpPr>
        <p:spPr>
          <a:xfrm>
            <a:off x="3159392" y="949592"/>
            <a:ext cx="701408" cy="701409"/>
          </a:xfrm>
          <a:prstGeom prst="line">
            <a:avLst/>
          </a:prstGeom>
          <a:ln w="25400">
            <a:solidFill>
              <a:schemeClr val="accent5"/>
            </a:solidFill>
            <a:tailEnd type="triangle"/>
          </a:ln>
        </p:spPr>
        <p:txBody>
          <a:bodyPr lIns="45718" tIns="45718" rIns="45718" bIns="45718"/>
          <a:lstStyle/>
          <a:p>
            <a:pPr>
              <a:defRPr>
                <a:solidFill>
                  <a:srgbClr val="FFFFFF"/>
                </a:solidFill>
              </a:defRPr>
            </a:pPr>
            <a:endParaRPr/>
          </a:p>
        </p:txBody>
      </p:sp>
    </p:spTree>
  </p:cSld>
  <p:clrMapOvr>
    <a:masterClrMapping/>
  </p:clrMapOvr>
  <p:transition xmlns:p14="http://schemas.microsoft.com/office/powerpoint/2010/main" spd="med"/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5" name="Screen Shot 2017-01-09 at 10.01.18 PM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102196" y="1763191"/>
            <a:ext cx="13004801" cy="4343352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/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" name="Screen Shot 2017-01-09 at 10.00.00 PM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366194" y="2428180"/>
            <a:ext cx="5613401" cy="474980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/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Shape 329"/>
          <p:cNvSpPr/>
          <p:nvPr/>
        </p:nvSpPr>
        <p:spPr>
          <a:xfrm>
            <a:off x="1381894" y="444499"/>
            <a:ext cx="9580613" cy="685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b="1">
                <a:solidFill>
                  <a:srgbClr val="000000"/>
                </a:solidFill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r>
              <a:t>Oxidative Phosphorylation Requirements</a:t>
            </a:r>
          </a:p>
        </p:txBody>
      </p:sp>
      <p:sp>
        <p:nvSpPr>
          <p:cNvPr id="330" name="Shape 330"/>
          <p:cNvSpPr/>
          <p:nvPr/>
        </p:nvSpPr>
        <p:spPr>
          <a:xfrm>
            <a:off x="2199906" y="2311400"/>
            <a:ext cx="4316782" cy="1270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algn="l"/>
            <a:r>
              <a:t>1.  Proton Gradient</a:t>
            </a:r>
          </a:p>
          <a:p>
            <a:pPr algn="l"/>
            <a:r>
              <a:t>2.  ADP</a:t>
            </a:r>
          </a:p>
        </p:txBody>
      </p:sp>
    </p:spTree>
  </p:cSld>
  <p:clrMapOvr>
    <a:masterClrMapping/>
  </p:clrMapOvr>
  <p:transition xmlns:p14="http://schemas.microsoft.com/office/powerpoint/2010/main" spd="med"/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2" name="Screen Shot 2017-01-14 at 4.20.42 PM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388214" y="2363489"/>
            <a:ext cx="5627106" cy="5919888"/>
          </a:xfrm>
          <a:prstGeom prst="rect">
            <a:avLst/>
          </a:prstGeom>
          <a:ln w="12700">
            <a:miter lim="400000"/>
          </a:ln>
        </p:spPr>
      </p:pic>
      <p:sp>
        <p:nvSpPr>
          <p:cNvPr id="333" name="Shape 333"/>
          <p:cNvSpPr/>
          <p:nvPr/>
        </p:nvSpPr>
        <p:spPr>
          <a:xfrm>
            <a:off x="2357221" y="939799"/>
            <a:ext cx="7820458" cy="685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r>
              <a:t>Oligomycin - ATP Synthase Inhibitor</a:t>
            </a:r>
          </a:p>
        </p:txBody>
      </p:sp>
    </p:spTree>
  </p:cSld>
  <p:clrMapOvr>
    <a:masterClrMapping/>
  </p:clrMapOvr>
  <p:transition xmlns:p14="http://schemas.microsoft.com/office/powerpoint/2010/main" spd="med"/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5" name="Shape 335"/>
          <p:cNvSpPr/>
          <p:nvPr/>
        </p:nvSpPr>
        <p:spPr>
          <a:xfrm>
            <a:off x="3830159" y="736599"/>
            <a:ext cx="4645981" cy="685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b="1">
                <a:solidFill>
                  <a:srgbClr val="000000"/>
                </a:solidFill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r>
              <a:t>Respiratory Control</a:t>
            </a:r>
          </a:p>
        </p:txBody>
      </p:sp>
      <p:sp>
        <p:nvSpPr>
          <p:cNvPr id="336" name="Shape 336"/>
          <p:cNvSpPr/>
          <p:nvPr/>
        </p:nvSpPr>
        <p:spPr>
          <a:xfrm>
            <a:off x="450012" y="1816100"/>
            <a:ext cx="11997843" cy="2286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algn="l">
              <a:defRPr sz="3600">
                <a:solidFill>
                  <a:srgbClr val="FF6701"/>
                </a:solidFill>
              </a:defRPr>
            </a:pPr>
            <a:r>
              <a:t>1.  Tightly coupled vs. Uncoupled</a:t>
            </a:r>
          </a:p>
          <a:p>
            <a:pPr algn="l">
              <a:defRPr sz="3600">
                <a:solidFill>
                  <a:srgbClr val="FF6701"/>
                </a:solidFill>
              </a:defRPr>
            </a:pPr>
            <a:r>
              <a:t>2.  Requires intact mitochondrial inner membrane</a:t>
            </a:r>
          </a:p>
          <a:p>
            <a:pPr algn="l">
              <a:defRPr sz="3600">
                <a:solidFill>
                  <a:srgbClr val="FF6701"/>
                </a:solidFill>
              </a:defRPr>
            </a:pPr>
            <a:r>
              <a:t>3.  ETS and oxidative phosphorylation are interdependent</a:t>
            </a:r>
          </a:p>
          <a:p>
            <a:pPr algn="l">
              <a:defRPr sz="3600">
                <a:solidFill>
                  <a:srgbClr val="FF6701"/>
                </a:solidFill>
              </a:defRPr>
            </a:pPr>
            <a:r>
              <a:t>4.  Stopping either will stop the other</a:t>
            </a:r>
          </a:p>
        </p:txBody>
      </p:sp>
      <p:pic>
        <p:nvPicPr>
          <p:cNvPr id="337" name="Screen Shot 2017-01-14 at 4.48.04 PM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78537" y="5620076"/>
            <a:ext cx="11751409" cy="3603767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/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9" name="Screen Shot 2017-01-09 at 10.03.02 PM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350859" y="1602382"/>
            <a:ext cx="6247520" cy="8080624"/>
          </a:xfrm>
          <a:prstGeom prst="rect">
            <a:avLst/>
          </a:prstGeom>
          <a:ln w="12700">
            <a:miter lim="400000"/>
          </a:ln>
        </p:spPr>
      </p:pic>
      <p:sp>
        <p:nvSpPr>
          <p:cNvPr id="340" name="Shape 340"/>
          <p:cNvSpPr/>
          <p:nvPr/>
        </p:nvSpPr>
        <p:spPr>
          <a:xfrm>
            <a:off x="3966883" y="539749"/>
            <a:ext cx="4270934" cy="685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r>
              <a:t>Respiratory Control</a:t>
            </a:r>
          </a:p>
        </p:txBody>
      </p:sp>
    </p:spTree>
  </p:cSld>
  <p:clrMapOvr>
    <a:masterClrMapping/>
  </p:clrMapOvr>
  <p:transition xmlns:p14="http://schemas.microsoft.com/office/powerpoint/2010/main" spd="med"/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2" name="Screen Shot 2017-01-14 at 1.57.40 PM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4790160" y="2788195"/>
            <a:ext cx="3680365" cy="4721325"/>
          </a:xfrm>
          <a:prstGeom prst="rect">
            <a:avLst/>
          </a:prstGeom>
          <a:ln w="12700">
            <a:miter lim="400000"/>
          </a:ln>
        </p:spPr>
      </p:pic>
      <p:sp>
        <p:nvSpPr>
          <p:cNvPr id="343" name="Shape 343"/>
          <p:cNvSpPr/>
          <p:nvPr/>
        </p:nvSpPr>
        <p:spPr>
          <a:xfrm>
            <a:off x="3244888" y="7785099"/>
            <a:ext cx="6032424" cy="685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r>
              <a:t>2,4 Dinitrophenol (2,4 DNP)</a:t>
            </a:r>
          </a:p>
        </p:txBody>
      </p:sp>
      <p:sp>
        <p:nvSpPr>
          <p:cNvPr id="344" name="Shape 344"/>
          <p:cNvSpPr/>
          <p:nvPr/>
        </p:nvSpPr>
        <p:spPr>
          <a:xfrm>
            <a:off x="2400719" y="1473199"/>
            <a:ext cx="7060362" cy="685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r>
              <a:t>The “Magic” Diet Drug That Kills</a:t>
            </a:r>
          </a:p>
        </p:txBody>
      </p:sp>
    </p:spTree>
  </p:cSld>
  <p:clrMapOvr>
    <a:masterClrMapping/>
  </p:clrMapOvr>
  <p:transition xmlns:p14="http://schemas.microsoft.com/office/powerpoint/2010/main"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9" name="Screen Shot 2017-01-09 at 10.23.42 AM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762717" y="275381"/>
            <a:ext cx="9485815" cy="975360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1" name="Screen Shot 2017-01-09 at 10.27.17 AM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937860" y="1124545"/>
            <a:ext cx="6989479" cy="6721972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Shape 173"/>
          <p:cNvSpPr/>
          <p:nvPr/>
        </p:nvSpPr>
        <p:spPr>
          <a:xfrm>
            <a:off x="2840824" y="7518399"/>
            <a:ext cx="7221551" cy="685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r>
              <a:t>Electrical and Chemical Potential</a:t>
            </a:r>
          </a:p>
        </p:txBody>
      </p:sp>
      <p:pic>
        <p:nvPicPr>
          <p:cNvPr id="174" name="Screen Shot 2017-01-09 at 11.03.21 AM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173507" y="1406178"/>
            <a:ext cx="10402397" cy="5578573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6" name="Screen Shot 2017-01-09 at 11.16.57 AM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546747" y="513060"/>
            <a:ext cx="7029104" cy="759326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8" name="Screen Shot 2017-01-09 at 11.09.49 AM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176958" y="2673697"/>
            <a:ext cx="8534401" cy="1803401"/>
          </a:xfrm>
          <a:prstGeom prst="rect">
            <a:avLst/>
          </a:prstGeom>
          <a:ln w="12700">
            <a:miter lim="400000"/>
          </a:ln>
        </p:spPr>
      </p:pic>
      <p:pic>
        <p:nvPicPr>
          <p:cNvPr id="179" name="Screen Shot 2017-01-09 at 11.09.59 AM.jp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2109142" y="4862512"/>
            <a:ext cx="8534401" cy="2286001"/>
          </a:xfrm>
          <a:prstGeom prst="rect">
            <a:avLst/>
          </a:prstGeom>
          <a:ln w="12700">
            <a:miter lim="400000"/>
          </a:ln>
        </p:spPr>
      </p:pic>
      <p:sp>
        <p:nvSpPr>
          <p:cNvPr id="180" name="Shape 180"/>
          <p:cNvSpPr/>
          <p:nvPr/>
        </p:nvSpPr>
        <p:spPr>
          <a:xfrm>
            <a:off x="4368457" y="1523999"/>
            <a:ext cx="4521886" cy="685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r>
              <a:t>The Nernst Equation</a:t>
            </a:r>
          </a:p>
        </p:txBody>
      </p:sp>
      <p:sp>
        <p:nvSpPr>
          <p:cNvPr id="181" name="Shape 181"/>
          <p:cNvSpPr/>
          <p:nvPr/>
        </p:nvSpPr>
        <p:spPr>
          <a:xfrm>
            <a:off x="4990312" y="7950200"/>
            <a:ext cx="2719376" cy="1270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r>
              <a:t>Overall,</a:t>
            </a:r>
          </a:p>
          <a:p>
            <a:r>
              <a:t>ΔG = -nFΔE</a:t>
            </a:r>
          </a:p>
        </p:txBody>
      </p:sp>
    </p:spTree>
  </p:cSld>
  <p:clrMapOvr>
    <a:masterClrMapping/>
  </p:clrMapOvr>
  <p:transition xmlns:p14="http://schemas.microsoft.com/office/powerpoint/2010/main" spd="med"/>
</p:sld>
</file>

<file path=ppt/theme/theme1.xml><?xml version="1.0" encoding="utf-8"?>
<a:theme xmlns:a="http://schemas.openxmlformats.org/drawingml/2006/main" name="Gradient">
  <a:themeElements>
    <a:clrScheme name="Gradient">
      <a:dk1>
        <a:srgbClr val="FFFFFF"/>
      </a:dk1>
      <a:lt1>
        <a:srgbClr val="FF0000"/>
      </a:lt1>
      <a:dk2>
        <a:srgbClr val="A7A7A7"/>
      </a:dk2>
      <a:lt2>
        <a:srgbClr val="535353"/>
      </a:lt2>
      <a:accent1>
        <a:srgbClr val="0065C1"/>
      </a:accent1>
      <a:accent2>
        <a:srgbClr val="189B1A"/>
      </a:accent2>
      <a:accent3>
        <a:srgbClr val="008C91"/>
      </a:accent3>
      <a:accent4>
        <a:srgbClr val="5747C1"/>
      </a:accent4>
      <a:accent5>
        <a:srgbClr val="971817"/>
      </a:accent5>
      <a:accent6>
        <a:srgbClr val="BC8027"/>
      </a:accent6>
      <a:hlink>
        <a:srgbClr val="0000FF"/>
      </a:hlink>
      <a:folHlink>
        <a:srgbClr val="FF00FF"/>
      </a:folHlink>
    </a:clrScheme>
    <a:fontScheme name="Gradient">
      <a:majorFont>
        <a:latin typeface="Helvetica Neue"/>
        <a:ea typeface="Helvetica Neue"/>
        <a:cs typeface="Helvetica Neue"/>
      </a:majorFont>
      <a:minorFont>
        <a:latin typeface="Helvetica"/>
        <a:ea typeface="Helvetica"/>
        <a:cs typeface="Helvetica"/>
      </a:minorFont>
    </a:fontScheme>
    <a:fmtScheme name="Gradien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r="18900000" rotWithShape="0">
              <a:srgbClr val="000000">
                <a:alpha val="80000"/>
              </a:srgbClr>
            </a:outerShdw>
          </a:effectLst>
        </a:effectStyle>
        <a:effectStyle>
          <a:effectLst>
            <a:outerShdw blurRad="76200" dir="18900000" rotWithShape="0">
              <a:srgbClr val="000000">
                <a:alpha val="80000"/>
              </a:srgbClr>
            </a:outerShdw>
          </a:effectLst>
        </a:effectStyle>
        <a:effectStyle>
          <a:effectLst>
            <a:outerShdw blurRad="76200" dir="18900000" rotWithShape="0">
              <a:srgbClr val="000000">
                <a:alpha val="8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>
          <a:outerShdw blurRad="76200" dir="18900000" rotWithShape="0">
            <a:srgbClr val="000000">
              <a:alpha val="80000"/>
            </a:srgbClr>
          </a:outerShdw>
        </a:effectLst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800" b="0" i="0" u="none" strike="noStrike" cap="none" spc="0" normalizeH="0" baseline="0">
            <a:ln>
              <a:noFill/>
            </a:ln>
            <a:solidFill>
              <a:srgbClr val="FF0000"/>
            </a:solidFill>
            <a:effectLst/>
            <a:uFillTx/>
            <a:latin typeface="Helvetica Light"/>
            <a:ea typeface="Helvetica Light"/>
            <a:cs typeface="Helvetica Light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blurRad="76200" dir="18900000" rotWithShape="0">
            <a:srgbClr val="000000">
              <a:alpha val="80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800" b="0" i="0" u="none" strike="noStrike" cap="none" spc="0" normalizeH="0" baseline="0">
            <a:ln>
              <a:noFill/>
            </a:ln>
            <a:solidFill>
              <a:srgbClr val="FF0000"/>
            </a:solidFill>
            <a:effectLst/>
            <a:uFillTx/>
            <a:latin typeface="Helvetica Light"/>
            <a:ea typeface="Helvetica Light"/>
            <a:cs typeface="Helvetica Light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Gradient">
  <a:themeElements>
    <a:clrScheme name="Gradient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0065C1"/>
      </a:accent1>
      <a:accent2>
        <a:srgbClr val="189B1A"/>
      </a:accent2>
      <a:accent3>
        <a:srgbClr val="008C91"/>
      </a:accent3>
      <a:accent4>
        <a:srgbClr val="5747C1"/>
      </a:accent4>
      <a:accent5>
        <a:srgbClr val="971817"/>
      </a:accent5>
      <a:accent6>
        <a:srgbClr val="BC8027"/>
      </a:accent6>
      <a:hlink>
        <a:srgbClr val="0000FF"/>
      </a:hlink>
      <a:folHlink>
        <a:srgbClr val="FF00FF"/>
      </a:folHlink>
    </a:clrScheme>
    <a:fontScheme name="Gradient">
      <a:majorFont>
        <a:latin typeface="Helvetica Neue"/>
        <a:ea typeface="Helvetica Neue"/>
        <a:cs typeface="Helvetica Neue"/>
      </a:majorFont>
      <a:minorFont>
        <a:latin typeface="Helvetica"/>
        <a:ea typeface="Helvetica"/>
        <a:cs typeface="Helvetica"/>
      </a:minorFont>
    </a:fontScheme>
    <a:fmtScheme name="Gradien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r="18900000" rotWithShape="0">
              <a:srgbClr val="000000">
                <a:alpha val="80000"/>
              </a:srgbClr>
            </a:outerShdw>
          </a:effectLst>
        </a:effectStyle>
        <a:effectStyle>
          <a:effectLst>
            <a:outerShdw blurRad="76200" dir="18900000" rotWithShape="0">
              <a:srgbClr val="000000">
                <a:alpha val="80000"/>
              </a:srgbClr>
            </a:outerShdw>
          </a:effectLst>
        </a:effectStyle>
        <a:effectStyle>
          <a:effectLst>
            <a:outerShdw blurRad="76200" dir="18900000" rotWithShape="0">
              <a:srgbClr val="000000">
                <a:alpha val="8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>
          <a:outerShdw blurRad="76200" dir="18900000" rotWithShape="0">
            <a:srgbClr val="000000">
              <a:alpha val="80000"/>
            </a:srgbClr>
          </a:outerShdw>
        </a:effectLst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800" b="0" i="0" u="none" strike="noStrike" cap="none" spc="0" normalizeH="0" baseline="0">
            <a:ln>
              <a:noFill/>
            </a:ln>
            <a:solidFill>
              <a:srgbClr val="FF0000"/>
            </a:solidFill>
            <a:effectLst/>
            <a:uFillTx/>
            <a:latin typeface="Helvetica Light"/>
            <a:ea typeface="Helvetica Light"/>
            <a:cs typeface="Helvetica Light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blurRad="76200" dir="18900000" rotWithShape="0">
            <a:srgbClr val="000000">
              <a:alpha val="80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800" b="0" i="0" u="none" strike="noStrike" cap="none" spc="0" normalizeH="0" baseline="0">
            <a:ln>
              <a:noFill/>
            </a:ln>
            <a:solidFill>
              <a:srgbClr val="FF0000"/>
            </a:solidFill>
            <a:effectLst/>
            <a:uFillTx/>
            <a:latin typeface="Helvetica Light"/>
            <a:ea typeface="Helvetica Light"/>
            <a:cs typeface="Helvetica Light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316</Words>
  <Application>Microsoft Macintosh PowerPoint</Application>
  <PresentationFormat>Custom</PresentationFormat>
  <Paragraphs>98</Paragraphs>
  <Slides>46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46</vt:i4>
      </vt:variant>
    </vt:vector>
  </HeadingPairs>
  <TitlesOfParts>
    <vt:vector size="47" baseType="lpstr">
      <vt:lpstr>Gradient</vt:lpstr>
      <vt:lpstr>Electron Transport &amp; Oxidative Phosphorylation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Electron Transport &amp; Oxidative Phosphorylation</dc:title>
  <cp:lastModifiedBy>Kevin Ahern</cp:lastModifiedBy>
  <cp:revision>2</cp:revision>
  <dcterms:modified xsi:type="dcterms:W3CDTF">2017-03-24T17:00:05Z</dcterms:modified>
</cp:coreProperties>
</file>