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9144000" cy="16256000"/>
  <p:embeddedFontLst>
    <p:embeddedFont>
      <p:font typeface="MiSans" pitchFamily="2" charset="-122"/>
      <p:regular r:id="rId17"/>
    </p:embeddedFont>
    <p:embeddedFont>
      <p:font typeface="飞波正点体" panose="02010500030101010101" pitchFamily="2" charset="-122"/>
      <p:regular r:id="rId18"/>
    </p:embeddedFont>
    <p:embeddedFont>
      <p:font typeface="Alimama ShuHeiTi"/>
      <p:regular r:id="rId1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2.fntdata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1.fntdata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font" Target="fonts/font3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814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814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A27B2-CDE5-C840-B84E-FAECDC8FD082}" type="datetimeFigureOut">
              <a:rPr lang="fr-FR" smtClean="0"/>
              <a:t>13/02/2026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-304800" y="2032000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7823200"/>
            <a:ext cx="7315200" cy="6400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5441613"/>
            <a:ext cx="3962400" cy="814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15441613"/>
            <a:ext cx="3962400" cy="814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B4C56-0A32-4842-9D6D-A145ED3E8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372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8.webp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A57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thumbs.dreamstime.com/190e2a8ff1f49eb3b0a6e95142e92e0fef74ffa2.jpg"/>
          <p:cNvPicPr>
            <a:picLocks noChangeAspect="1"/>
          </p:cNvPicPr>
          <p:nvPr/>
        </p:nvPicPr>
        <p:blipFill>
          <a:blip r:embed="rId3">
            <a:alphaModFix amt="40000"/>
          </a:blip>
          <a:srcRect l="5333" r="5333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A574A">
                  <a:alpha val="95000"/>
                </a:srgbClr>
              </a:gs>
              <a:gs pos="50000">
                <a:srgbClr val="2A574A">
                  <a:alpha val="85000"/>
                </a:srgbClr>
              </a:gs>
              <a:gs pos="100000">
                <a:srgbClr val="2A574A">
                  <a:alpha val="7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6930231" y="1612900"/>
            <a:ext cx="2400300" cy="685800"/>
          </a:xfrm>
          <a:custGeom>
            <a:avLst/>
            <a:gdLst/>
            <a:ahLst/>
            <a:cxnLst/>
            <a:rect l="l" t="t" r="r" b="b"/>
            <a:pathLst>
              <a:path w="2400300" h="685800">
                <a:moveTo>
                  <a:pt x="342900" y="0"/>
                </a:moveTo>
                <a:lnTo>
                  <a:pt x="2057400" y="0"/>
                </a:lnTo>
                <a:cubicBezTo>
                  <a:pt x="2246652" y="0"/>
                  <a:pt x="2400300" y="153648"/>
                  <a:pt x="2400300" y="342900"/>
                </a:cubicBezTo>
                <a:lnTo>
                  <a:pt x="2400300" y="342900"/>
                </a:lnTo>
                <a:cubicBezTo>
                  <a:pt x="2400300" y="532152"/>
                  <a:pt x="2246652" y="685800"/>
                  <a:pt x="2057400" y="685800"/>
                </a:cubicBezTo>
                <a:lnTo>
                  <a:pt x="342900" y="685800"/>
                </a:lnTo>
                <a:cubicBezTo>
                  <a:pt x="153648" y="685800"/>
                  <a:pt x="0" y="532152"/>
                  <a:pt x="0" y="342900"/>
                </a:cubicBezTo>
                <a:lnTo>
                  <a:pt x="0" y="342900"/>
                </a:lnTo>
                <a:cubicBezTo>
                  <a:pt x="0" y="153648"/>
                  <a:pt x="153648" y="0"/>
                  <a:pt x="342900" y="0"/>
                </a:cubicBezTo>
                <a:close/>
              </a:path>
            </a:pathLst>
          </a:custGeom>
          <a:solidFill>
            <a:srgbClr val="D4A276">
              <a:alpha val="20000"/>
            </a:srgbClr>
          </a:solidFill>
          <a:ln w="25400">
            <a:solidFill>
              <a:srgbClr val="D4A276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285831" y="1786467"/>
            <a:ext cx="1684404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kern="0" spc="100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المحاضرة الثانية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775597" y="3022600"/>
            <a:ext cx="67056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2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التنظيمي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72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والتنمية المستدامة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315200" y="5613400"/>
            <a:ext cx="1625600" cy="50800"/>
          </a:xfrm>
          <a:custGeom>
            <a:avLst/>
            <a:gdLst/>
            <a:ahLst/>
            <a:cxnLst/>
            <a:rect l="l" t="t" r="r" b="b"/>
            <a:pathLst>
              <a:path w="1625600" h="50800">
                <a:moveTo>
                  <a:pt x="0" y="0"/>
                </a:moveTo>
                <a:lnTo>
                  <a:pt x="1625600" y="0"/>
                </a:lnTo>
                <a:lnTo>
                  <a:pt x="16256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8" name="Text 5"/>
          <p:cNvSpPr/>
          <p:nvPr/>
        </p:nvSpPr>
        <p:spPr>
          <a:xfrm>
            <a:off x="5314818" y="6070600"/>
            <a:ext cx="5626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دور الاتصال في الأبعاد الثلاثة للاستدامة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0068454" y="7188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61865" y="12025"/>
                </a:moveTo>
                <a:cubicBezTo>
                  <a:pt x="156031" y="8692"/>
                  <a:pt x="148828" y="8692"/>
                  <a:pt x="142935" y="12025"/>
                </a:cubicBezTo>
                <a:lnTo>
                  <a:pt x="9585" y="88225"/>
                </a:lnTo>
                <a:cubicBezTo>
                  <a:pt x="2084" y="92512"/>
                  <a:pt x="-1607" y="101322"/>
                  <a:pt x="595" y="109657"/>
                </a:cubicBezTo>
                <a:cubicBezTo>
                  <a:pt x="2798" y="117991"/>
                  <a:pt x="10418" y="123825"/>
                  <a:pt x="19050" y="123825"/>
                </a:cubicBezTo>
                <a:lnTo>
                  <a:pt x="38100" y="123825"/>
                </a:lnTo>
                <a:lnTo>
                  <a:pt x="38100" y="247650"/>
                </a:lnTo>
                <a:lnTo>
                  <a:pt x="38100" y="247650"/>
                </a:lnTo>
                <a:lnTo>
                  <a:pt x="7620" y="270510"/>
                </a:lnTo>
                <a:cubicBezTo>
                  <a:pt x="2798" y="274082"/>
                  <a:pt x="0" y="279737"/>
                  <a:pt x="0" y="285750"/>
                </a:cubicBezTo>
                <a:cubicBezTo>
                  <a:pt x="0" y="296287"/>
                  <a:pt x="8513" y="304800"/>
                  <a:pt x="19050" y="304800"/>
                </a:cubicBezTo>
                <a:lnTo>
                  <a:pt x="285750" y="304800"/>
                </a:lnTo>
                <a:cubicBezTo>
                  <a:pt x="296287" y="304800"/>
                  <a:pt x="304800" y="296287"/>
                  <a:pt x="304800" y="285750"/>
                </a:cubicBezTo>
                <a:cubicBezTo>
                  <a:pt x="304800" y="279737"/>
                  <a:pt x="302002" y="274082"/>
                  <a:pt x="297180" y="270510"/>
                </a:cubicBezTo>
                <a:lnTo>
                  <a:pt x="266700" y="247650"/>
                </a:lnTo>
                <a:lnTo>
                  <a:pt x="266700" y="123825"/>
                </a:lnTo>
                <a:lnTo>
                  <a:pt x="285750" y="123825"/>
                </a:lnTo>
                <a:cubicBezTo>
                  <a:pt x="294382" y="123825"/>
                  <a:pt x="301943" y="117991"/>
                  <a:pt x="304145" y="109657"/>
                </a:cubicBezTo>
                <a:cubicBezTo>
                  <a:pt x="306348" y="101322"/>
                  <a:pt x="302657" y="92512"/>
                  <a:pt x="295156" y="88225"/>
                </a:cubicBezTo>
                <a:lnTo>
                  <a:pt x="161806" y="12025"/>
                </a:lnTo>
                <a:close/>
                <a:moveTo>
                  <a:pt x="238125" y="123825"/>
                </a:moveTo>
                <a:lnTo>
                  <a:pt x="238125" y="247650"/>
                </a:lnTo>
                <a:lnTo>
                  <a:pt x="200025" y="247650"/>
                </a:lnTo>
                <a:lnTo>
                  <a:pt x="200025" y="123825"/>
                </a:lnTo>
                <a:lnTo>
                  <a:pt x="238125" y="123825"/>
                </a:lnTo>
                <a:close/>
                <a:moveTo>
                  <a:pt x="171450" y="123825"/>
                </a:moveTo>
                <a:lnTo>
                  <a:pt x="171450" y="247650"/>
                </a:lnTo>
                <a:lnTo>
                  <a:pt x="133350" y="247650"/>
                </a:lnTo>
                <a:lnTo>
                  <a:pt x="133350" y="123825"/>
                </a:lnTo>
                <a:lnTo>
                  <a:pt x="171450" y="123825"/>
                </a:lnTo>
                <a:close/>
                <a:moveTo>
                  <a:pt x="104775" y="123825"/>
                </a:moveTo>
                <a:lnTo>
                  <a:pt x="104775" y="247650"/>
                </a:lnTo>
                <a:lnTo>
                  <a:pt x="66675" y="247650"/>
                </a:lnTo>
                <a:lnTo>
                  <a:pt x="66675" y="123825"/>
                </a:lnTo>
                <a:lnTo>
                  <a:pt x="104775" y="123825"/>
                </a:lnTo>
                <a:close/>
                <a:moveTo>
                  <a:pt x="152400" y="57150"/>
                </a:moveTo>
                <a:cubicBezTo>
                  <a:pt x="162914" y="57150"/>
                  <a:pt x="171450" y="65686"/>
                  <a:pt x="171450" y="76200"/>
                </a:cubicBezTo>
                <a:cubicBezTo>
                  <a:pt x="171450" y="86714"/>
                  <a:pt x="162914" y="95250"/>
                  <a:pt x="152400" y="95250"/>
                </a:cubicBezTo>
                <a:cubicBezTo>
                  <a:pt x="141886" y="95250"/>
                  <a:pt x="133350" y="86714"/>
                  <a:pt x="133350" y="76200"/>
                </a:cubicBezTo>
                <a:cubicBezTo>
                  <a:pt x="133350" y="65686"/>
                  <a:pt x="141886" y="57150"/>
                  <a:pt x="152400" y="5715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0" name="Text 7"/>
          <p:cNvSpPr/>
          <p:nvPr/>
        </p:nvSpPr>
        <p:spPr>
          <a:xfrm>
            <a:off x="7722262" y="7162800"/>
            <a:ext cx="2209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F5F5F3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جامعة وهران أحمد بن بلة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322212" y="7137400"/>
            <a:ext cx="50800" cy="406400"/>
          </a:xfrm>
          <a:custGeom>
            <a:avLst/>
            <a:gdLst/>
            <a:ahLst/>
            <a:cxnLst/>
            <a:rect l="l" t="t" r="r" b="b"/>
            <a:pathLst>
              <a:path w="50800" h="406400">
                <a:moveTo>
                  <a:pt x="0" y="0"/>
                </a:moveTo>
                <a:lnTo>
                  <a:pt x="50800" y="0"/>
                </a:lnTo>
                <a:lnTo>
                  <a:pt x="50800" y="406400"/>
                </a:lnTo>
                <a:lnTo>
                  <a:pt x="0" y="406400"/>
                </a:lnTo>
                <a:lnTo>
                  <a:pt x="0" y="0"/>
                </a:lnTo>
                <a:close/>
              </a:path>
            </a:pathLst>
          </a:custGeom>
          <a:solidFill>
            <a:srgbClr val="F5F5F3">
              <a:alpha val="30196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6591962" y="71882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76200" y="0"/>
                </a:moveTo>
                <a:cubicBezTo>
                  <a:pt x="86737" y="0"/>
                  <a:pt x="95250" y="8513"/>
                  <a:pt x="95250" y="19050"/>
                </a:cubicBezTo>
                <a:lnTo>
                  <a:pt x="95250" y="38100"/>
                </a:lnTo>
                <a:lnTo>
                  <a:pt x="171450" y="38100"/>
                </a:lnTo>
                <a:lnTo>
                  <a:pt x="171450" y="19050"/>
                </a:lnTo>
                <a:cubicBezTo>
                  <a:pt x="171450" y="8513"/>
                  <a:pt x="179963" y="0"/>
                  <a:pt x="190500" y="0"/>
                </a:cubicBezTo>
                <a:cubicBezTo>
                  <a:pt x="201037" y="0"/>
                  <a:pt x="209550" y="8513"/>
                  <a:pt x="209550" y="19050"/>
                </a:cubicBezTo>
                <a:lnTo>
                  <a:pt x="209550" y="38100"/>
                </a:lnTo>
                <a:lnTo>
                  <a:pt x="228600" y="38100"/>
                </a:lnTo>
                <a:cubicBezTo>
                  <a:pt x="249615" y="38100"/>
                  <a:pt x="266700" y="55185"/>
                  <a:pt x="266700" y="76200"/>
                </a:cubicBezTo>
                <a:lnTo>
                  <a:pt x="266700" y="247650"/>
                </a:lnTo>
                <a:cubicBezTo>
                  <a:pt x="266700" y="268665"/>
                  <a:pt x="249615" y="285750"/>
                  <a:pt x="228600" y="285750"/>
                </a:cubicBezTo>
                <a:lnTo>
                  <a:pt x="38100" y="285750"/>
                </a:lnTo>
                <a:cubicBezTo>
                  <a:pt x="17085" y="285750"/>
                  <a:pt x="0" y="268665"/>
                  <a:pt x="0" y="247650"/>
                </a:cubicBezTo>
                <a:lnTo>
                  <a:pt x="0" y="76200"/>
                </a:lnTo>
                <a:cubicBezTo>
                  <a:pt x="0" y="55185"/>
                  <a:pt x="17085" y="38100"/>
                  <a:pt x="38100" y="38100"/>
                </a:cubicBezTo>
                <a:lnTo>
                  <a:pt x="57150" y="38100"/>
                </a:lnTo>
                <a:lnTo>
                  <a:pt x="57150" y="19050"/>
                </a:lnTo>
                <a:cubicBezTo>
                  <a:pt x="57150" y="8513"/>
                  <a:pt x="65663" y="0"/>
                  <a:pt x="76200" y="0"/>
                </a:cubicBezTo>
                <a:close/>
                <a:moveTo>
                  <a:pt x="38100" y="142875"/>
                </a:moveTo>
                <a:lnTo>
                  <a:pt x="38100" y="161925"/>
                </a:lnTo>
                <a:cubicBezTo>
                  <a:pt x="38100" y="167164"/>
                  <a:pt x="42386" y="171450"/>
                  <a:pt x="47625" y="171450"/>
                </a:cubicBezTo>
                <a:lnTo>
                  <a:pt x="66675" y="171450"/>
                </a:lnTo>
                <a:cubicBezTo>
                  <a:pt x="71914" y="171450"/>
                  <a:pt x="76200" y="167164"/>
                  <a:pt x="76200" y="161925"/>
                </a:cubicBezTo>
                <a:lnTo>
                  <a:pt x="76200" y="142875"/>
                </a:lnTo>
                <a:cubicBezTo>
                  <a:pt x="76200" y="137636"/>
                  <a:pt x="71914" y="133350"/>
                  <a:pt x="66675" y="133350"/>
                </a:cubicBezTo>
                <a:lnTo>
                  <a:pt x="47625" y="133350"/>
                </a:lnTo>
                <a:cubicBezTo>
                  <a:pt x="42386" y="133350"/>
                  <a:pt x="38100" y="137636"/>
                  <a:pt x="38100" y="142875"/>
                </a:cubicBezTo>
                <a:close/>
                <a:moveTo>
                  <a:pt x="114300" y="142875"/>
                </a:moveTo>
                <a:lnTo>
                  <a:pt x="114300" y="161925"/>
                </a:lnTo>
                <a:cubicBezTo>
                  <a:pt x="114300" y="167164"/>
                  <a:pt x="118586" y="171450"/>
                  <a:pt x="123825" y="171450"/>
                </a:cubicBezTo>
                <a:lnTo>
                  <a:pt x="142875" y="171450"/>
                </a:lnTo>
                <a:cubicBezTo>
                  <a:pt x="148114" y="171450"/>
                  <a:pt x="152400" y="167164"/>
                  <a:pt x="152400" y="161925"/>
                </a:cubicBezTo>
                <a:lnTo>
                  <a:pt x="152400" y="142875"/>
                </a:lnTo>
                <a:cubicBezTo>
                  <a:pt x="152400" y="137636"/>
                  <a:pt x="148114" y="133350"/>
                  <a:pt x="142875" y="133350"/>
                </a:cubicBezTo>
                <a:lnTo>
                  <a:pt x="123825" y="133350"/>
                </a:lnTo>
                <a:cubicBezTo>
                  <a:pt x="118586" y="133350"/>
                  <a:pt x="114300" y="137636"/>
                  <a:pt x="114300" y="142875"/>
                </a:cubicBezTo>
                <a:close/>
                <a:moveTo>
                  <a:pt x="200025" y="133350"/>
                </a:moveTo>
                <a:cubicBezTo>
                  <a:pt x="194786" y="133350"/>
                  <a:pt x="190500" y="137636"/>
                  <a:pt x="190500" y="142875"/>
                </a:cubicBezTo>
                <a:lnTo>
                  <a:pt x="190500" y="161925"/>
                </a:lnTo>
                <a:cubicBezTo>
                  <a:pt x="190500" y="167164"/>
                  <a:pt x="194786" y="171450"/>
                  <a:pt x="200025" y="171450"/>
                </a:cubicBezTo>
                <a:lnTo>
                  <a:pt x="219075" y="171450"/>
                </a:lnTo>
                <a:cubicBezTo>
                  <a:pt x="224314" y="171450"/>
                  <a:pt x="228600" y="167164"/>
                  <a:pt x="228600" y="161925"/>
                </a:cubicBezTo>
                <a:lnTo>
                  <a:pt x="228600" y="142875"/>
                </a:lnTo>
                <a:cubicBezTo>
                  <a:pt x="228600" y="137636"/>
                  <a:pt x="224314" y="133350"/>
                  <a:pt x="219075" y="133350"/>
                </a:cubicBezTo>
                <a:lnTo>
                  <a:pt x="200025" y="133350"/>
                </a:lnTo>
                <a:close/>
                <a:moveTo>
                  <a:pt x="38100" y="219075"/>
                </a:moveTo>
                <a:lnTo>
                  <a:pt x="38100" y="238125"/>
                </a:lnTo>
                <a:cubicBezTo>
                  <a:pt x="38100" y="243364"/>
                  <a:pt x="42386" y="247650"/>
                  <a:pt x="47625" y="247650"/>
                </a:cubicBezTo>
                <a:lnTo>
                  <a:pt x="66675" y="247650"/>
                </a:lnTo>
                <a:cubicBezTo>
                  <a:pt x="71914" y="247650"/>
                  <a:pt x="76200" y="243364"/>
                  <a:pt x="76200" y="238125"/>
                </a:cubicBezTo>
                <a:lnTo>
                  <a:pt x="76200" y="219075"/>
                </a:lnTo>
                <a:cubicBezTo>
                  <a:pt x="76200" y="213836"/>
                  <a:pt x="71914" y="209550"/>
                  <a:pt x="66675" y="209550"/>
                </a:cubicBezTo>
                <a:lnTo>
                  <a:pt x="47625" y="209550"/>
                </a:lnTo>
                <a:cubicBezTo>
                  <a:pt x="42386" y="209550"/>
                  <a:pt x="38100" y="213836"/>
                  <a:pt x="38100" y="219075"/>
                </a:cubicBezTo>
                <a:close/>
                <a:moveTo>
                  <a:pt x="123825" y="209550"/>
                </a:moveTo>
                <a:cubicBezTo>
                  <a:pt x="118586" y="209550"/>
                  <a:pt x="114300" y="213836"/>
                  <a:pt x="114300" y="219075"/>
                </a:cubicBezTo>
                <a:lnTo>
                  <a:pt x="114300" y="238125"/>
                </a:lnTo>
                <a:cubicBezTo>
                  <a:pt x="114300" y="243364"/>
                  <a:pt x="118586" y="247650"/>
                  <a:pt x="123825" y="247650"/>
                </a:cubicBezTo>
                <a:lnTo>
                  <a:pt x="142875" y="247650"/>
                </a:lnTo>
                <a:cubicBezTo>
                  <a:pt x="148114" y="247650"/>
                  <a:pt x="152400" y="243364"/>
                  <a:pt x="152400" y="238125"/>
                </a:cubicBezTo>
                <a:lnTo>
                  <a:pt x="152400" y="219075"/>
                </a:lnTo>
                <a:cubicBezTo>
                  <a:pt x="152400" y="213836"/>
                  <a:pt x="148114" y="209550"/>
                  <a:pt x="142875" y="209550"/>
                </a:cubicBezTo>
                <a:lnTo>
                  <a:pt x="123825" y="209550"/>
                </a:lnTo>
                <a:close/>
                <a:moveTo>
                  <a:pt x="190500" y="219075"/>
                </a:moveTo>
                <a:lnTo>
                  <a:pt x="190500" y="238125"/>
                </a:lnTo>
                <a:cubicBezTo>
                  <a:pt x="190500" y="243364"/>
                  <a:pt x="194786" y="247650"/>
                  <a:pt x="200025" y="247650"/>
                </a:cubicBezTo>
                <a:lnTo>
                  <a:pt x="219075" y="247650"/>
                </a:lnTo>
                <a:cubicBezTo>
                  <a:pt x="224314" y="247650"/>
                  <a:pt x="228600" y="243364"/>
                  <a:pt x="228600" y="238125"/>
                </a:cubicBezTo>
                <a:lnTo>
                  <a:pt x="228600" y="219075"/>
                </a:lnTo>
                <a:cubicBezTo>
                  <a:pt x="228600" y="213836"/>
                  <a:pt x="224314" y="209550"/>
                  <a:pt x="219075" y="209550"/>
                </a:cubicBezTo>
                <a:lnTo>
                  <a:pt x="200025" y="209550"/>
                </a:lnTo>
                <a:cubicBezTo>
                  <a:pt x="194786" y="209550"/>
                  <a:pt x="190500" y="213836"/>
                  <a:pt x="190500" y="219075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3" name="Text 10"/>
          <p:cNvSpPr/>
          <p:nvPr/>
        </p:nvSpPr>
        <p:spPr>
          <a:xfrm>
            <a:off x="5787562" y="7162800"/>
            <a:ext cx="647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F5F5F3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646400" y="609600"/>
            <a:ext cx="101600" cy="812800"/>
          </a:xfrm>
          <a:custGeom>
            <a:avLst/>
            <a:gdLst/>
            <a:ahLst/>
            <a:cxnLst/>
            <a:rect l="l" t="t" r="r" b="b"/>
            <a:pathLst>
              <a:path w="101600" h="8128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762000"/>
                </a:lnTo>
                <a:cubicBezTo>
                  <a:pt x="101600" y="790037"/>
                  <a:pt x="78837" y="812800"/>
                  <a:pt x="508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" name="Text 1"/>
          <p:cNvSpPr/>
          <p:nvPr/>
        </p:nvSpPr>
        <p:spPr>
          <a:xfrm>
            <a:off x="7368249" y="508000"/>
            <a:ext cx="819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الاتصال الاجتماعي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68249" y="914400"/>
            <a:ext cx="83820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C4D والحوار مع أصحاب المصلحة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8331200" y="2032000"/>
            <a:ext cx="7391400" cy="3263900"/>
          </a:xfrm>
          <a:custGeom>
            <a:avLst/>
            <a:gdLst/>
            <a:ahLst/>
            <a:cxnLst/>
            <a:rect l="l" t="t" r="r" b="b"/>
            <a:pathLst>
              <a:path w="7391400" h="3263900">
                <a:moveTo>
                  <a:pt x="203210" y="0"/>
                </a:moveTo>
                <a:lnTo>
                  <a:pt x="7340600" y="0"/>
                </a:lnTo>
                <a:cubicBezTo>
                  <a:pt x="7368637" y="0"/>
                  <a:pt x="7391400" y="22763"/>
                  <a:pt x="7391400" y="50800"/>
                </a:cubicBezTo>
                <a:lnTo>
                  <a:pt x="7391400" y="3213100"/>
                </a:lnTo>
                <a:cubicBezTo>
                  <a:pt x="7391400" y="3241137"/>
                  <a:pt x="7368637" y="3263900"/>
                  <a:pt x="7340600" y="3263900"/>
                </a:cubicBezTo>
                <a:lnTo>
                  <a:pt x="203210" y="3263900"/>
                </a:lnTo>
                <a:cubicBezTo>
                  <a:pt x="90980" y="3263900"/>
                  <a:pt x="0" y="3172920"/>
                  <a:pt x="0" y="3060690"/>
                </a:cubicBezTo>
                <a:lnTo>
                  <a:pt x="0" y="203210"/>
                </a:lnTo>
                <a:cubicBezTo>
                  <a:pt x="0" y="91056"/>
                  <a:pt x="91056" y="0"/>
                  <a:pt x="2032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2032000"/>
            <a:ext cx="50800" cy="3263900"/>
          </a:xfrm>
          <a:custGeom>
            <a:avLst/>
            <a:gdLst/>
            <a:ahLst/>
            <a:cxnLst/>
            <a:rect l="l" t="t" r="r" b="b"/>
            <a:pathLst>
              <a:path w="50800" h="32639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213100"/>
                </a:lnTo>
                <a:cubicBezTo>
                  <a:pt x="50800" y="3241137"/>
                  <a:pt x="28037" y="3263900"/>
                  <a:pt x="0" y="3263900"/>
                </a:cubicBezTo>
                <a:lnTo>
                  <a:pt x="0" y="32639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7" name="Shape 5"/>
          <p:cNvSpPr/>
          <p:nvPr/>
        </p:nvSpPr>
        <p:spPr>
          <a:xfrm>
            <a:off x="14681200" y="2336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152403" y="0"/>
                </a:moveTo>
                <a:lnTo>
                  <a:pt x="558797" y="0"/>
                </a:lnTo>
                <a:cubicBezTo>
                  <a:pt x="642910" y="0"/>
                  <a:pt x="711200" y="68290"/>
                  <a:pt x="711200" y="152403"/>
                </a:cubicBezTo>
                <a:lnTo>
                  <a:pt x="711200" y="558797"/>
                </a:lnTo>
                <a:cubicBezTo>
                  <a:pt x="711200" y="642910"/>
                  <a:pt x="642910" y="711200"/>
                  <a:pt x="5587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8" name="Shape 6"/>
          <p:cNvSpPr/>
          <p:nvPr/>
        </p:nvSpPr>
        <p:spPr>
          <a:xfrm>
            <a:off x="14865350" y="25400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60080" y="31671"/>
                </a:moveTo>
                <a:lnTo>
                  <a:pt x="90666" y="108823"/>
                </a:lnTo>
                <a:cubicBezTo>
                  <a:pt x="87928" y="111859"/>
                  <a:pt x="88047" y="116562"/>
                  <a:pt x="90964" y="119479"/>
                </a:cubicBezTo>
                <a:cubicBezTo>
                  <a:pt x="109121" y="137636"/>
                  <a:pt x="138589" y="137636"/>
                  <a:pt x="156746" y="119479"/>
                </a:cubicBezTo>
                <a:lnTo>
                  <a:pt x="175677" y="100548"/>
                </a:lnTo>
                <a:cubicBezTo>
                  <a:pt x="178177" y="98048"/>
                  <a:pt x="181332" y="96679"/>
                  <a:pt x="184547" y="96441"/>
                </a:cubicBezTo>
                <a:cubicBezTo>
                  <a:pt x="188595" y="96083"/>
                  <a:pt x="192762" y="97453"/>
                  <a:pt x="195858" y="100548"/>
                </a:cubicBezTo>
                <a:lnTo>
                  <a:pt x="300990" y="204787"/>
                </a:lnTo>
                <a:lnTo>
                  <a:pt x="342900" y="171450"/>
                </a:lnTo>
                <a:lnTo>
                  <a:pt x="342900" y="0"/>
                </a:lnTo>
                <a:lnTo>
                  <a:pt x="276225" y="38100"/>
                </a:lnTo>
                <a:lnTo>
                  <a:pt x="262057" y="28635"/>
                </a:lnTo>
                <a:cubicBezTo>
                  <a:pt x="252651" y="22384"/>
                  <a:pt x="241637" y="19050"/>
                  <a:pt x="230326" y="19050"/>
                </a:cubicBezTo>
                <a:lnTo>
                  <a:pt x="188416" y="19050"/>
                </a:lnTo>
                <a:cubicBezTo>
                  <a:pt x="187762" y="19050"/>
                  <a:pt x="187047" y="19050"/>
                  <a:pt x="186392" y="19110"/>
                </a:cubicBezTo>
                <a:cubicBezTo>
                  <a:pt x="176332" y="19645"/>
                  <a:pt x="166866" y="24170"/>
                  <a:pt x="160080" y="31671"/>
                </a:cubicBezTo>
                <a:close/>
                <a:moveTo>
                  <a:pt x="69413" y="89714"/>
                </a:moveTo>
                <a:lnTo>
                  <a:pt x="132993" y="19050"/>
                </a:lnTo>
                <a:lnTo>
                  <a:pt x="109418" y="19050"/>
                </a:lnTo>
                <a:cubicBezTo>
                  <a:pt x="94238" y="19050"/>
                  <a:pt x="79712" y="25063"/>
                  <a:pt x="68997" y="35778"/>
                </a:cubicBezTo>
                <a:lnTo>
                  <a:pt x="0" y="114300"/>
                </a:lnTo>
                <a:lnTo>
                  <a:pt x="0" y="323850"/>
                </a:lnTo>
                <a:lnTo>
                  <a:pt x="85725" y="242888"/>
                </a:lnTo>
                <a:lnTo>
                  <a:pt x="93107" y="249019"/>
                </a:lnTo>
                <a:cubicBezTo>
                  <a:pt x="106799" y="260449"/>
                  <a:pt x="124063" y="266700"/>
                  <a:pt x="141863" y="266700"/>
                </a:cubicBezTo>
                <a:lnTo>
                  <a:pt x="151209" y="266700"/>
                </a:lnTo>
                <a:lnTo>
                  <a:pt x="147042" y="262533"/>
                </a:lnTo>
                <a:cubicBezTo>
                  <a:pt x="141446" y="256937"/>
                  <a:pt x="141446" y="247888"/>
                  <a:pt x="147042" y="242352"/>
                </a:cubicBezTo>
                <a:cubicBezTo>
                  <a:pt x="152638" y="236815"/>
                  <a:pt x="161687" y="236756"/>
                  <a:pt x="167223" y="242352"/>
                </a:cubicBezTo>
                <a:lnTo>
                  <a:pt x="191631" y="266760"/>
                </a:lnTo>
                <a:lnTo>
                  <a:pt x="196989" y="266760"/>
                </a:lnTo>
                <a:cubicBezTo>
                  <a:pt x="208359" y="266760"/>
                  <a:pt x="219492" y="264200"/>
                  <a:pt x="229612" y="259437"/>
                </a:cubicBezTo>
                <a:lnTo>
                  <a:pt x="213717" y="243483"/>
                </a:lnTo>
                <a:cubicBezTo>
                  <a:pt x="208121" y="237887"/>
                  <a:pt x="208121" y="228838"/>
                  <a:pt x="213717" y="223302"/>
                </a:cubicBezTo>
                <a:cubicBezTo>
                  <a:pt x="219313" y="217765"/>
                  <a:pt x="228362" y="217706"/>
                  <a:pt x="233898" y="223302"/>
                </a:cubicBezTo>
                <a:lnTo>
                  <a:pt x="252948" y="242352"/>
                </a:lnTo>
                <a:lnTo>
                  <a:pt x="263366" y="231934"/>
                </a:lnTo>
                <a:cubicBezTo>
                  <a:pt x="268665" y="226635"/>
                  <a:pt x="270212" y="218956"/>
                  <a:pt x="267891" y="212229"/>
                </a:cubicBezTo>
                <a:lnTo>
                  <a:pt x="185797" y="130790"/>
                </a:lnTo>
                <a:lnTo>
                  <a:pt x="176927" y="139660"/>
                </a:lnTo>
                <a:cubicBezTo>
                  <a:pt x="147578" y="169009"/>
                  <a:pt x="100072" y="169009"/>
                  <a:pt x="70723" y="139660"/>
                </a:cubicBezTo>
                <a:cubicBezTo>
                  <a:pt x="57031" y="125968"/>
                  <a:pt x="56495" y="104001"/>
                  <a:pt x="69413" y="8965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0760604" y="2336800"/>
            <a:ext cx="38735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من أجل التنمية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0760604" y="2743200"/>
            <a:ext cx="3822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C4D - Communication for Development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636000" y="3302000"/>
            <a:ext cx="68707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هو نموذج اتصال يهدف إلى </a:t>
            </a: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تمكين الفئات المهمشة عبر إعطائهم "صوتاً" للمشاركة في تصميم مشاريع الاستدامة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التي تخص مناطقهم.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8636000" y="4248150"/>
            <a:ext cx="6756400" cy="736600"/>
          </a:xfrm>
          <a:custGeom>
            <a:avLst/>
            <a:gdLst/>
            <a:ahLst/>
            <a:cxnLst/>
            <a:rect l="l" t="t" r="r" b="b"/>
            <a:pathLst>
              <a:path w="6756400" h="736600">
                <a:moveTo>
                  <a:pt x="152403" y="0"/>
                </a:moveTo>
                <a:lnTo>
                  <a:pt x="6603997" y="0"/>
                </a:lnTo>
                <a:cubicBezTo>
                  <a:pt x="6688167" y="0"/>
                  <a:pt x="6756400" y="68233"/>
                  <a:pt x="6756400" y="152403"/>
                </a:cubicBezTo>
                <a:lnTo>
                  <a:pt x="6756400" y="584197"/>
                </a:lnTo>
                <a:cubicBezTo>
                  <a:pt x="6756400" y="668367"/>
                  <a:pt x="6688167" y="736600"/>
                  <a:pt x="66039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A98C6A">
              <a:alpha val="5098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14973300" y="4523321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7800" y="117475"/>
                </a:moveTo>
                <a:cubicBezTo>
                  <a:pt x="177800" y="143788"/>
                  <a:pt x="156488" y="165100"/>
                  <a:pt x="130175" y="165100"/>
                </a:cubicBezTo>
                <a:lnTo>
                  <a:pt x="127000" y="165100"/>
                </a:lnTo>
                <a:cubicBezTo>
                  <a:pt x="119975" y="165100"/>
                  <a:pt x="114300" y="159425"/>
                  <a:pt x="114300" y="152400"/>
                </a:cubicBezTo>
                <a:cubicBezTo>
                  <a:pt x="114300" y="145375"/>
                  <a:pt x="119975" y="139700"/>
                  <a:pt x="127000" y="139700"/>
                </a:cubicBezTo>
                <a:lnTo>
                  <a:pt x="130175" y="139700"/>
                </a:lnTo>
                <a:cubicBezTo>
                  <a:pt x="142438" y="139700"/>
                  <a:pt x="152400" y="129738"/>
                  <a:pt x="152400" y="117475"/>
                </a:cubicBezTo>
                <a:lnTo>
                  <a:pt x="152400" y="114300"/>
                </a:lnTo>
                <a:lnTo>
                  <a:pt x="127000" y="114300"/>
                </a:lnTo>
                <a:cubicBezTo>
                  <a:pt x="112990" y="114300"/>
                  <a:pt x="101600" y="102910"/>
                  <a:pt x="101600" y="88900"/>
                </a:cubicBezTo>
                <a:lnTo>
                  <a:pt x="101600" y="63500"/>
                </a:lnTo>
                <a:cubicBezTo>
                  <a:pt x="101600" y="49490"/>
                  <a:pt x="112990" y="38100"/>
                  <a:pt x="127000" y="38100"/>
                </a:cubicBezTo>
                <a:lnTo>
                  <a:pt x="152400" y="38100"/>
                </a:lnTo>
                <a:cubicBezTo>
                  <a:pt x="166410" y="38100"/>
                  <a:pt x="177800" y="49490"/>
                  <a:pt x="177800" y="63500"/>
                </a:cubicBezTo>
                <a:lnTo>
                  <a:pt x="177800" y="117475"/>
                </a:lnTo>
                <a:close/>
                <a:moveTo>
                  <a:pt x="76200" y="117475"/>
                </a:moveTo>
                <a:cubicBezTo>
                  <a:pt x="76200" y="143788"/>
                  <a:pt x="54888" y="165100"/>
                  <a:pt x="28575" y="165100"/>
                </a:cubicBezTo>
                <a:lnTo>
                  <a:pt x="25400" y="165100"/>
                </a:lnTo>
                <a:cubicBezTo>
                  <a:pt x="18375" y="165100"/>
                  <a:pt x="12700" y="159425"/>
                  <a:pt x="12700" y="152400"/>
                </a:cubicBezTo>
                <a:cubicBezTo>
                  <a:pt x="12700" y="145375"/>
                  <a:pt x="18375" y="139700"/>
                  <a:pt x="25400" y="139700"/>
                </a:cubicBezTo>
                <a:lnTo>
                  <a:pt x="28575" y="139700"/>
                </a:lnTo>
                <a:cubicBezTo>
                  <a:pt x="40838" y="139700"/>
                  <a:pt x="50800" y="129738"/>
                  <a:pt x="50800" y="117475"/>
                </a:cubicBezTo>
                <a:lnTo>
                  <a:pt x="50800" y="114300"/>
                </a:lnTo>
                <a:lnTo>
                  <a:pt x="25400" y="114300"/>
                </a:lnTo>
                <a:cubicBezTo>
                  <a:pt x="11390" y="114300"/>
                  <a:pt x="0" y="102910"/>
                  <a:pt x="0" y="88900"/>
                </a:cubicBezTo>
                <a:lnTo>
                  <a:pt x="0" y="63500"/>
                </a:lnTo>
                <a:cubicBezTo>
                  <a:pt x="0" y="49490"/>
                  <a:pt x="11390" y="38100"/>
                  <a:pt x="25400" y="38100"/>
                </a:cubicBezTo>
                <a:lnTo>
                  <a:pt x="50800" y="38100"/>
                </a:lnTo>
                <a:cubicBezTo>
                  <a:pt x="64810" y="38100"/>
                  <a:pt x="76200" y="49490"/>
                  <a:pt x="76200" y="63500"/>
                </a:cubicBezTo>
                <a:lnTo>
                  <a:pt x="76200" y="117475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4" name="Text 12"/>
          <p:cNvSpPr/>
          <p:nvPr/>
        </p:nvSpPr>
        <p:spPr>
          <a:xfrm>
            <a:off x="9093200" y="4451350"/>
            <a:ext cx="61976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مما يضمن الاستدامة الاجتماعية للمشروع </a:t>
            </a: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(Tufte, 2017)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8331200" y="5594350"/>
            <a:ext cx="7391400" cy="3594100"/>
          </a:xfrm>
          <a:custGeom>
            <a:avLst/>
            <a:gdLst/>
            <a:ahLst/>
            <a:cxnLst/>
            <a:rect l="l" t="t" r="r" b="b"/>
            <a:pathLst>
              <a:path w="7391400" h="3594100">
                <a:moveTo>
                  <a:pt x="203210" y="0"/>
                </a:moveTo>
                <a:lnTo>
                  <a:pt x="7340600" y="0"/>
                </a:lnTo>
                <a:cubicBezTo>
                  <a:pt x="7368637" y="0"/>
                  <a:pt x="7391400" y="22763"/>
                  <a:pt x="7391400" y="50800"/>
                </a:cubicBezTo>
                <a:lnTo>
                  <a:pt x="7391400" y="3543300"/>
                </a:lnTo>
                <a:cubicBezTo>
                  <a:pt x="7391400" y="3571337"/>
                  <a:pt x="7368637" y="3594100"/>
                  <a:pt x="7340600" y="3594100"/>
                </a:cubicBezTo>
                <a:lnTo>
                  <a:pt x="203210" y="3594100"/>
                </a:lnTo>
                <a:cubicBezTo>
                  <a:pt x="90980" y="3594100"/>
                  <a:pt x="0" y="3503120"/>
                  <a:pt x="0" y="3390890"/>
                </a:cubicBezTo>
                <a:lnTo>
                  <a:pt x="0" y="203210"/>
                </a:lnTo>
                <a:cubicBezTo>
                  <a:pt x="0" y="91056"/>
                  <a:pt x="91056" y="0"/>
                  <a:pt x="2032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15722600" y="5594350"/>
            <a:ext cx="50800" cy="3594100"/>
          </a:xfrm>
          <a:custGeom>
            <a:avLst/>
            <a:gdLst/>
            <a:ahLst/>
            <a:cxnLst/>
            <a:rect l="l" t="t" r="r" b="b"/>
            <a:pathLst>
              <a:path w="50800" h="35941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543300"/>
                </a:lnTo>
                <a:cubicBezTo>
                  <a:pt x="50800" y="3571337"/>
                  <a:pt x="28037" y="3594100"/>
                  <a:pt x="0" y="3594100"/>
                </a:cubicBezTo>
                <a:lnTo>
                  <a:pt x="0" y="3594100"/>
                </a:lnTo>
                <a:lnTo>
                  <a:pt x="0" y="0"/>
                </a:ln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7" name="Shape 15"/>
          <p:cNvSpPr/>
          <p:nvPr/>
        </p:nvSpPr>
        <p:spPr>
          <a:xfrm>
            <a:off x="14681200" y="589915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152403" y="0"/>
                </a:moveTo>
                <a:lnTo>
                  <a:pt x="558797" y="0"/>
                </a:lnTo>
                <a:cubicBezTo>
                  <a:pt x="642910" y="0"/>
                  <a:pt x="711200" y="68290"/>
                  <a:pt x="711200" y="152403"/>
                </a:cubicBezTo>
                <a:lnTo>
                  <a:pt x="711200" y="558797"/>
                </a:lnTo>
                <a:cubicBezTo>
                  <a:pt x="711200" y="642910"/>
                  <a:pt x="642910" y="711200"/>
                  <a:pt x="5587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8" name="Shape 16"/>
          <p:cNvSpPr/>
          <p:nvPr/>
        </p:nvSpPr>
        <p:spPr>
          <a:xfrm>
            <a:off x="14865350" y="610235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28600" y="85725"/>
                </a:moveTo>
                <a:cubicBezTo>
                  <a:pt x="228600" y="143589"/>
                  <a:pt x="177403" y="190500"/>
                  <a:pt x="114300" y="190500"/>
                </a:cubicBezTo>
                <a:cubicBezTo>
                  <a:pt x="98405" y="190500"/>
                  <a:pt x="83284" y="187523"/>
                  <a:pt x="69533" y="182166"/>
                </a:cubicBezTo>
                <a:lnTo>
                  <a:pt x="20955" y="207883"/>
                </a:lnTo>
                <a:cubicBezTo>
                  <a:pt x="15419" y="210800"/>
                  <a:pt x="8632" y="209788"/>
                  <a:pt x="4167" y="205383"/>
                </a:cubicBezTo>
                <a:cubicBezTo>
                  <a:pt x="-298" y="200978"/>
                  <a:pt x="-1310" y="194131"/>
                  <a:pt x="1667" y="188595"/>
                </a:cubicBezTo>
                <a:lnTo>
                  <a:pt x="22860" y="148590"/>
                </a:lnTo>
                <a:cubicBezTo>
                  <a:pt x="8513" y="131088"/>
                  <a:pt x="0" y="109299"/>
                  <a:pt x="0" y="85725"/>
                </a:cubicBezTo>
                <a:cubicBezTo>
                  <a:pt x="0" y="27861"/>
                  <a:pt x="51197" y="-19050"/>
                  <a:pt x="114300" y="-19050"/>
                </a:cubicBezTo>
                <a:cubicBezTo>
                  <a:pt x="177403" y="-19050"/>
                  <a:pt x="228600" y="27861"/>
                  <a:pt x="228600" y="85725"/>
                </a:cubicBezTo>
                <a:close/>
                <a:moveTo>
                  <a:pt x="228600" y="304800"/>
                </a:moveTo>
                <a:cubicBezTo>
                  <a:pt x="172581" y="304800"/>
                  <a:pt x="125968" y="267831"/>
                  <a:pt x="116205" y="219075"/>
                </a:cubicBezTo>
                <a:cubicBezTo>
                  <a:pt x="187643" y="218182"/>
                  <a:pt x="249734" y="167342"/>
                  <a:pt x="256580" y="98405"/>
                </a:cubicBezTo>
                <a:cubicBezTo>
                  <a:pt x="306169" y="109835"/>
                  <a:pt x="342900" y="150971"/>
                  <a:pt x="342900" y="200025"/>
                </a:cubicBezTo>
                <a:cubicBezTo>
                  <a:pt x="342900" y="223599"/>
                  <a:pt x="334387" y="245388"/>
                  <a:pt x="320040" y="262890"/>
                </a:cubicBezTo>
                <a:lnTo>
                  <a:pt x="341233" y="302895"/>
                </a:lnTo>
                <a:cubicBezTo>
                  <a:pt x="344150" y="308431"/>
                  <a:pt x="343138" y="315218"/>
                  <a:pt x="338733" y="319683"/>
                </a:cubicBezTo>
                <a:cubicBezTo>
                  <a:pt x="334328" y="324148"/>
                  <a:pt x="327481" y="325160"/>
                  <a:pt x="321945" y="322183"/>
                </a:cubicBezTo>
                <a:lnTo>
                  <a:pt x="273368" y="296466"/>
                </a:lnTo>
                <a:cubicBezTo>
                  <a:pt x="259616" y="301823"/>
                  <a:pt x="244495" y="304800"/>
                  <a:pt x="228600" y="3048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11232026" y="5899150"/>
            <a:ext cx="340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إدارة حوار أصحاب المصلحة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1232026" y="6305550"/>
            <a:ext cx="335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Stakeholder Dialogue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8636000" y="6864350"/>
            <a:ext cx="68707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في المؤسسات المستدامة، لا يكون الاتصال من طرف واحد، بل هو </a:t>
            </a:r>
            <a:r>
              <a:rPr lang="en-US" sz="1800" b="1" dirty="0">
                <a:solidFill>
                  <a:srgbClr val="2A574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حوار مستمر مع الموظفين، المجتمع المحلي، والجمعيات الحقوقية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8636000" y="7810500"/>
            <a:ext cx="6756400" cy="1066800"/>
          </a:xfrm>
          <a:custGeom>
            <a:avLst/>
            <a:gdLst/>
            <a:ahLst/>
            <a:cxnLst/>
            <a:rect l="l" t="t" r="r" b="b"/>
            <a:pathLst>
              <a:path w="6756400" h="1066800">
                <a:moveTo>
                  <a:pt x="152403" y="0"/>
                </a:moveTo>
                <a:lnTo>
                  <a:pt x="6603997" y="0"/>
                </a:lnTo>
                <a:cubicBezTo>
                  <a:pt x="6688167" y="0"/>
                  <a:pt x="6756400" y="68233"/>
                  <a:pt x="6756400" y="152403"/>
                </a:cubicBezTo>
                <a:lnTo>
                  <a:pt x="6756400" y="914397"/>
                </a:lnTo>
                <a:cubicBezTo>
                  <a:pt x="6756400" y="998567"/>
                  <a:pt x="6688167" y="1066800"/>
                  <a:pt x="6603997" y="1066800"/>
                </a:cubicBezTo>
                <a:lnTo>
                  <a:pt x="152403" y="1066800"/>
                </a:lnTo>
                <a:cubicBezTo>
                  <a:pt x="68233" y="1066800"/>
                  <a:pt x="0" y="998567"/>
                  <a:pt x="0" y="9143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2A574A">
              <a:alpha val="5098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14960600" y="80856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24" name="Text 22"/>
          <p:cNvSpPr/>
          <p:nvPr/>
        </p:nvSpPr>
        <p:spPr>
          <a:xfrm>
            <a:off x="9093200" y="8013700"/>
            <a:ext cx="61976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لضمان أن النمو الاقتصادي لا يتم على حساب حقوق الإنسان أو كرامة العمال </a:t>
            </a: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(Schultz, 2006 &amp; Morsing)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08000" y="2032000"/>
            <a:ext cx="7416800" cy="5918200"/>
          </a:xfrm>
          <a:custGeom>
            <a:avLst/>
            <a:gdLst/>
            <a:ahLst/>
            <a:cxnLst/>
            <a:rect l="l" t="t" r="r" b="b"/>
            <a:pathLst>
              <a:path w="7416800" h="5918200">
                <a:moveTo>
                  <a:pt x="203172" y="0"/>
                </a:moveTo>
                <a:lnTo>
                  <a:pt x="7213628" y="0"/>
                </a:lnTo>
                <a:cubicBezTo>
                  <a:pt x="7325837" y="0"/>
                  <a:pt x="7416800" y="90963"/>
                  <a:pt x="7416800" y="203172"/>
                </a:cubicBezTo>
                <a:lnTo>
                  <a:pt x="7416800" y="5715028"/>
                </a:lnTo>
                <a:cubicBezTo>
                  <a:pt x="7416800" y="5827237"/>
                  <a:pt x="7325837" y="5918200"/>
                  <a:pt x="7213628" y="5918200"/>
                </a:cubicBezTo>
                <a:lnTo>
                  <a:pt x="203172" y="5918200"/>
                </a:lnTo>
                <a:cubicBezTo>
                  <a:pt x="90963" y="5918200"/>
                  <a:pt x="0" y="5827237"/>
                  <a:pt x="0" y="5715028"/>
                </a:cubicBezTo>
                <a:lnTo>
                  <a:pt x="0" y="203172"/>
                </a:lnTo>
                <a:cubicBezTo>
                  <a:pt x="0" y="91038"/>
                  <a:pt x="91038" y="0"/>
                  <a:pt x="203172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6" name="Text 24"/>
          <p:cNvSpPr/>
          <p:nvPr/>
        </p:nvSpPr>
        <p:spPr>
          <a:xfrm>
            <a:off x="819150" y="2789238"/>
            <a:ext cx="679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الشفافية الاتصالية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857250" y="3551238"/>
            <a:ext cx="67183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8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تعد التقارير الاجتماعية التي تنشرها المنظمات وسيلة اتصال لبناء </a:t>
            </a:r>
            <a:r>
              <a:rPr lang="en-US" sz="1800" b="1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"رأس المال الاجتماعي" والثقة</a:t>
            </a:r>
            <a:r>
              <a:rPr lang="en-US" sz="18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، وهو أمر حيوي لاستقرار المجتمعات.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318000" y="4598988"/>
            <a:ext cx="3200400" cy="1193800"/>
          </a:xfrm>
          <a:custGeom>
            <a:avLst/>
            <a:gdLst/>
            <a:ahLst/>
            <a:cxnLst/>
            <a:rect l="l" t="t" r="r" b="b"/>
            <a:pathLst>
              <a:path w="3200400" h="1193800">
                <a:moveTo>
                  <a:pt x="152401" y="0"/>
                </a:moveTo>
                <a:lnTo>
                  <a:pt x="3047999" y="0"/>
                </a:lnTo>
                <a:cubicBezTo>
                  <a:pt x="3132168" y="0"/>
                  <a:pt x="3200400" y="68232"/>
                  <a:pt x="3200400" y="152401"/>
                </a:cubicBezTo>
                <a:lnTo>
                  <a:pt x="3200400" y="1041399"/>
                </a:lnTo>
                <a:cubicBezTo>
                  <a:pt x="3200400" y="1125568"/>
                  <a:pt x="3132168" y="1193800"/>
                  <a:pt x="3047999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29" name="Shape 27"/>
          <p:cNvSpPr/>
          <p:nvPr/>
        </p:nvSpPr>
        <p:spPr>
          <a:xfrm>
            <a:off x="5778500" y="4802188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0" y="47625"/>
                </a:moveTo>
                <a:cubicBezTo>
                  <a:pt x="0" y="21357"/>
                  <a:pt x="21357" y="0"/>
                  <a:pt x="47625" y="0"/>
                </a:cubicBezTo>
                <a:lnTo>
                  <a:pt x="158874" y="0"/>
                </a:lnTo>
                <a:cubicBezTo>
                  <a:pt x="171524" y="0"/>
                  <a:pt x="183654" y="4986"/>
                  <a:pt x="192584" y="13915"/>
                </a:cubicBezTo>
                <a:lnTo>
                  <a:pt x="271835" y="93241"/>
                </a:lnTo>
                <a:cubicBezTo>
                  <a:pt x="280764" y="102171"/>
                  <a:pt x="285750" y="114300"/>
                  <a:pt x="285750" y="126950"/>
                </a:cubicBezTo>
                <a:lnTo>
                  <a:pt x="285750" y="333375"/>
                </a:lnTo>
                <a:cubicBezTo>
                  <a:pt x="285750" y="359643"/>
                  <a:pt x="264393" y="381000"/>
                  <a:pt x="238125" y="381000"/>
                </a:cubicBezTo>
                <a:lnTo>
                  <a:pt x="47625" y="381000"/>
                </a:lnTo>
                <a:cubicBezTo>
                  <a:pt x="21357" y="381000"/>
                  <a:pt x="0" y="359643"/>
                  <a:pt x="0" y="333375"/>
                </a:cubicBezTo>
                <a:lnTo>
                  <a:pt x="0" y="47625"/>
                </a:lnTo>
                <a:close/>
                <a:moveTo>
                  <a:pt x="154781" y="43532"/>
                </a:moveTo>
                <a:lnTo>
                  <a:pt x="154781" y="113109"/>
                </a:lnTo>
                <a:cubicBezTo>
                  <a:pt x="154781" y="123006"/>
                  <a:pt x="162744" y="130969"/>
                  <a:pt x="172641" y="130969"/>
                </a:cubicBezTo>
                <a:lnTo>
                  <a:pt x="242218" y="130969"/>
                </a:lnTo>
                <a:lnTo>
                  <a:pt x="154781" y="43532"/>
                </a:lnTo>
                <a:close/>
                <a:moveTo>
                  <a:pt x="89297" y="190500"/>
                </a:moveTo>
                <a:cubicBezTo>
                  <a:pt x="79400" y="190500"/>
                  <a:pt x="71438" y="198462"/>
                  <a:pt x="71438" y="208359"/>
                </a:cubicBezTo>
                <a:cubicBezTo>
                  <a:pt x="71438" y="218256"/>
                  <a:pt x="79400" y="226219"/>
                  <a:pt x="89297" y="226219"/>
                </a:cubicBezTo>
                <a:lnTo>
                  <a:pt x="196453" y="226219"/>
                </a:lnTo>
                <a:cubicBezTo>
                  <a:pt x="206350" y="226219"/>
                  <a:pt x="214313" y="218256"/>
                  <a:pt x="214313" y="208359"/>
                </a:cubicBezTo>
                <a:cubicBezTo>
                  <a:pt x="214313" y="198462"/>
                  <a:pt x="206350" y="190500"/>
                  <a:pt x="196453" y="190500"/>
                </a:cubicBezTo>
                <a:lnTo>
                  <a:pt x="89297" y="190500"/>
                </a:lnTo>
                <a:close/>
                <a:moveTo>
                  <a:pt x="89297" y="261938"/>
                </a:moveTo>
                <a:cubicBezTo>
                  <a:pt x="79400" y="261938"/>
                  <a:pt x="71438" y="269900"/>
                  <a:pt x="71438" y="279797"/>
                </a:cubicBezTo>
                <a:cubicBezTo>
                  <a:pt x="71438" y="289694"/>
                  <a:pt x="79400" y="297656"/>
                  <a:pt x="89297" y="297656"/>
                </a:cubicBezTo>
                <a:lnTo>
                  <a:pt x="196453" y="297656"/>
                </a:lnTo>
                <a:cubicBezTo>
                  <a:pt x="206350" y="297656"/>
                  <a:pt x="214313" y="289694"/>
                  <a:pt x="214313" y="279797"/>
                </a:cubicBezTo>
                <a:cubicBezTo>
                  <a:pt x="214313" y="269900"/>
                  <a:pt x="206350" y="261938"/>
                  <a:pt x="196453" y="261938"/>
                </a:cubicBezTo>
                <a:lnTo>
                  <a:pt x="89297" y="261938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0" name="Text 28"/>
          <p:cNvSpPr/>
          <p:nvPr/>
        </p:nvSpPr>
        <p:spPr>
          <a:xfrm>
            <a:off x="4470400" y="5284788"/>
            <a:ext cx="289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التقارير الشفافة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914400" y="4598988"/>
            <a:ext cx="3200400" cy="1193800"/>
          </a:xfrm>
          <a:custGeom>
            <a:avLst/>
            <a:gdLst/>
            <a:ahLst/>
            <a:cxnLst/>
            <a:rect l="l" t="t" r="r" b="b"/>
            <a:pathLst>
              <a:path w="3200400" h="1193800">
                <a:moveTo>
                  <a:pt x="152401" y="0"/>
                </a:moveTo>
                <a:lnTo>
                  <a:pt x="3047999" y="0"/>
                </a:lnTo>
                <a:cubicBezTo>
                  <a:pt x="3132168" y="0"/>
                  <a:pt x="3200400" y="68232"/>
                  <a:pt x="3200400" y="152401"/>
                </a:cubicBezTo>
                <a:lnTo>
                  <a:pt x="3200400" y="1041399"/>
                </a:lnTo>
                <a:cubicBezTo>
                  <a:pt x="3200400" y="1125568"/>
                  <a:pt x="3132168" y="1193800"/>
                  <a:pt x="3047999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32" name="Shape 30"/>
          <p:cNvSpPr/>
          <p:nvPr/>
        </p:nvSpPr>
        <p:spPr>
          <a:xfrm>
            <a:off x="2303463" y="4802188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00099" y="63401"/>
                </a:moveTo>
                <a:lnTo>
                  <a:pt x="113333" y="159841"/>
                </a:lnTo>
                <a:cubicBezTo>
                  <a:pt x="109910" y="163637"/>
                  <a:pt x="110058" y="169515"/>
                  <a:pt x="113705" y="173162"/>
                </a:cubicBezTo>
                <a:cubicBezTo>
                  <a:pt x="136401" y="195858"/>
                  <a:pt x="173236" y="195858"/>
                  <a:pt x="195932" y="173162"/>
                </a:cubicBezTo>
                <a:lnTo>
                  <a:pt x="219596" y="149498"/>
                </a:lnTo>
                <a:cubicBezTo>
                  <a:pt x="222721" y="146372"/>
                  <a:pt x="226665" y="144661"/>
                  <a:pt x="230684" y="144363"/>
                </a:cubicBezTo>
                <a:cubicBezTo>
                  <a:pt x="235744" y="143917"/>
                  <a:pt x="240953" y="145628"/>
                  <a:pt x="244822" y="149498"/>
                </a:cubicBezTo>
                <a:lnTo>
                  <a:pt x="376238" y="279797"/>
                </a:lnTo>
                <a:lnTo>
                  <a:pt x="428625" y="238125"/>
                </a:lnTo>
                <a:lnTo>
                  <a:pt x="428625" y="23812"/>
                </a:lnTo>
                <a:lnTo>
                  <a:pt x="345281" y="71438"/>
                </a:lnTo>
                <a:lnTo>
                  <a:pt x="327571" y="59606"/>
                </a:lnTo>
                <a:cubicBezTo>
                  <a:pt x="315813" y="51792"/>
                  <a:pt x="302047" y="47625"/>
                  <a:pt x="287908" y="47625"/>
                </a:cubicBezTo>
                <a:lnTo>
                  <a:pt x="235521" y="47625"/>
                </a:lnTo>
                <a:cubicBezTo>
                  <a:pt x="234702" y="47625"/>
                  <a:pt x="233809" y="47625"/>
                  <a:pt x="232990" y="47699"/>
                </a:cubicBezTo>
                <a:cubicBezTo>
                  <a:pt x="220414" y="48369"/>
                  <a:pt x="208583" y="54025"/>
                  <a:pt x="200099" y="63401"/>
                </a:cubicBezTo>
                <a:close/>
                <a:moveTo>
                  <a:pt x="86767" y="135954"/>
                </a:moveTo>
                <a:lnTo>
                  <a:pt x="166241" y="47625"/>
                </a:lnTo>
                <a:lnTo>
                  <a:pt x="136773" y="47625"/>
                </a:lnTo>
                <a:cubicBezTo>
                  <a:pt x="117797" y="47625"/>
                  <a:pt x="99640" y="55141"/>
                  <a:pt x="86246" y="68535"/>
                </a:cubicBezTo>
                <a:lnTo>
                  <a:pt x="83344" y="71438"/>
                </a:lnTo>
                <a:lnTo>
                  <a:pt x="0" y="23812"/>
                </a:lnTo>
                <a:lnTo>
                  <a:pt x="0" y="238125"/>
                </a:lnTo>
                <a:lnTo>
                  <a:pt x="116384" y="335087"/>
                </a:lnTo>
                <a:cubicBezTo>
                  <a:pt x="133499" y="349374"/>
                  <a:pt x="155079" y="357188"/>
                  <a:pt x="177329" y="357188"/>
                </a:cubicBezTo>
                <a:lnTo>
                  <a:pt x="189012" y="357188"/>
                </a:lnTo>
                <a:lnTo>
                  <a:pt x="183803" y="351979"/>
                </a:lnTo>
                <a:cubicBezTo>
                  <a:pt x="176808" y="344984"/>
                  <a:pt x="176808" y="333673"/>
                  <a:pt x="183803" y="326752"/>
                </a:cubicBezTo>
                <a:cubicBezTo>
                  <a:pt x="190798" y="319832"/>
                  <a:pt x="202109" y="319757"/>
                  <a:pt x="209029" y="326752"/>
                </a:cubicBezTo>
                <a:lnTo>
                  <a:pt x="239539" y="357262"/>
                </a:lnTo>
                <a:lnTo>
                  <a:pt x="246236" y="357262"/>
                </a:lnTo>
                <a:cubicBezTo>
                  <a:pt x="260449" y="357262"/>
                  <a:pt x="274365" y="354062"/>
                  <a:pt x="287015" y="348109"/>
                </a:cubicBezTo>
                <a:lnTo>
                  <a:pt x="267146" y="328166"/>
                </a:lnTo>
                <a:cubicBezTo>
                  <a:pt x="260152" y="321171"/>
                  <a:pt x="260152" y="309860"/>
                  <a:pt x="267146" y="302940"/>
                </a:cubicBezTo>
                <a:cubicBezTo>
                  <a:pt x="274141" y="296019"/>
                  <a:pt x="285452" y="295945"/>
                  <a:pt x="292373" y="302940"/>
                </a:cubicBezTo>
                <a:lnTo>
                  <a:pt x="316185" y="326752"/>
                </a:lnTo>
                <a:lnTo>
                  <a:pt x="329208" y="313730"/>
                </a:lnTo>
                <a:cubicBezTo>
                  <a:pt x="335831" y="307107"/>
                  <a:pt x="337765" y="297507"/>
                  <a:pt x="334863" y="289099"/>
                </a:cubicBezTo>
                <a:lnTo>
                  <a:pt x="232246" y="187300"/>
                </a:lnTo>
                <a:lnTo>
                  <a:pt x="221159" y="198388"/>
                </a:lnTo>
                <a:cubicBezTo>
                  <a:pt x="184472" y="235074"/>
                  <a:pt x="125090" y="235074"/>
                  <a:pt x="88404" y="198388"/>
                </a:cubicBezTo>
                <a:cubicBezTo>
                  <a:pt x="71289" y="181273"/>
                  <a:pt x="70619" y="153814"/>
                  <a:pt x="86767" y="13588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3" name="Text 31"/>
          <p:cNvSpPr/>
          <p:nvPr/>
        </p:nvSpPr>
        <p:spPr>
          <a:xfrm>
            <a:off x="1066800" y="5284788"/>
            <a:ext cx="289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بناء الثقة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4318000" y="5995988"/>
            <a:ext cx="3200400" cy="1193800"/>
          </a:xfrm>
          <a:custGeom>
            <a:avLst/>
            <a:gdLst/>
            <a:ahLst/>
            <a:cxnLst/>
            <a:rect l="l" t="t" r="r" b="b"/>
            <a:pathLst>
              <a:path w="3200400" h="1193800">
                <a:moveTo>
                  <a:pt x="152401" y="0"/>
                </a:moveTo>
                <a:lnTo>
                  <a:pt x="3047999" y="0"/>
                </a:lnTo>
                <a:cubicBezTo>
                  <a:pt x="3132168" y="0"/>
                  <a:pt x="3200400" y="68232"/>
                  <a:pt x="3200400" y="152401"/>
                </a:cubicBezTo>
                <a:lnTo>
                  <a:pt x="3200400" y="1041399"/>
                </a:lnTo>
                <a:cubicBezTo>
                  <a:pt x="3200400" y="1125568"/>
                  <a:pt x="3132168" y="1193800"/>
                  <a:pt x="3047999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35" name="Shape 33"/>
          <p:cNvSpPr/>
          <p:nvPr/>
        </p:nvSpPr>
        <p:spPr>
          <a:xfrm>
            <a:off x="5683250" y="6199188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38125" y="11906"/>
                </a:moveTo>
                <a:cubicBezTo>
                  <a:pt x="280838" y="11906"/>
                  <a:pt x="315516" y="46584"/>
                  <a:pt x="315516" y="89297"/>
                </a:cubicBezTo>
                <a:cubicBezTo>
                  <a:pt x="315516" y="132010"/>
                  <a:pt x="280838" y="166688"/>
                  <a:pt x="238125" y="166688"/>
                </a:cubicBezTo>
                <a:cubicBezTo>
                  <a:pt x="195412" y="166688"/>
                  <a:pt x="160734" y="132010"/>
                  <a:pt x="160734" y="89297"/>
                </a:cubicBezTo>
                <a:cubicBezTo>
                  <a:pt x="160734" y="46584"/>
                  <a:pt x="195412" y="11906"/>
                  <a:pt x="238125" y="11906"/>
                </a:cubicBezTo>
                <a:close/>
                <a:moveTo>
                  <a:pt x="71438" y="65484"/>
                </a:moveTo>
                <a:cubicBezTo>
                  <a:pt x="101008" y="65484"/>
                  <a:pt x="125016" y="89492"/>
                  <a:pt x="125016" y="119063"/>
                </a:cubicBezTo>
                <a:cubicBezTo>
                  <a:pt x="125016" y="148633"/>
                  <a:pt x="101008" y="172641"/>
                  <a:pt x="71438" y="172641"/>
                </a:cubicBezTo>
                <a:cubicBezTo>
                  <a:pt x="41867" y="172641"/>
                  <a:pt x="17859" y="148633"/>
                  <a:pt x="17859" y="119063"/>
                </a:cubicBezTo>
                <a:cubicBezTo>
                  <a:pt x="17859" y="89492"/>
                  <a:pt x="41867" y="65484"/>
                  <a:pt x="71437" y="65484"/>
                </a:cubicBezTo>
                <a:close/>
                <a:moveTo>
                  <a:pt x="0" y="309563"/>
                </a:moveTo>
                <a:cubicBezTo>
                  <a:pt x="0" y="256952"/>
                  <a:pt x="42639" y="214313"/>
                  <a:pt x="95250" y="214313"/>
                </a:cubicBezTo>
                <a:cubicBezTo>
                  <a:pt x="104775" y="214313"/>
                  <a:pt x="114002" y="215726"/>
                  <a:pt x="122709" y="218331"/>
                </a:cubicBezTo>
                <a:cubicBezTo>
                  <a:pt x="98227" y="245715"/>
                  <a:pt x="83344" y="281880"/>
                  <a:pt x="83344" y="321469"/>
                </a:cubicBezTo>
                <a:lnTo>
                  <a:pt x="83344" y="333375"/>
                </a:lnTo>
                <a:cubicBezTo>
                  <a:pt x="83344" y="341858"/>
                  <a:pt x="85130" y="349895"/>
                  <a:pt x="88329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309563"/>
                </a:lnTo>
                <a:close/>
                <a:moveTo>
                  <a:pt x="387921" y="357188"/>
                </a:moveTo>
                <a:cubicBezTo>
                  <a:pt x="391120" y="349895"/>
                  <a:pt x="392906" y="341858"/>
                  <a:pt x="392906" y="333375"/>
                </a:cubicBezTo>
                <a:lnTo>
                  <a:pt x="392906" y="321469"/>
                </a:lnTo>
                <a:cubicBezTo>
                  <a:pt x="392906" y="281880"/>
                  <a:pt x="378023" y="245715"/>
                  <a:pt x="353541" y="218331"/>
                </a:cubicBezTo>
                <a:cubicBezTo>
                  <a:pt x="362248" y="215726"/>
                  <a:pt x="371475" y="214313"/>
                  <a:pt x="381000" y="214313"/>
                </a:cubicBezTo>
                <a:cubicBezTo>
                  <a:pt x="433611" y="214313"/>
                  <a:pt x="476250" y="256952"/>
                  <a:pt x="476250" y="309563"/>
                </a:cubicBezTo>
                <a:lnTo>
                  <a:pt x="476250" y="333375"/>
                </a:lnTo>
                <a:cubicBezTo>
                  <a:pt x="476250" y="346546"/>
                  <a:pt x="465609" y="357188"/>
                  <a:pt x="452438" y="357188"/>
                </a:cubicBezTo>
                <a:lnTo>
                  <a:pt x="387921" y="357188"/>
                </a:lnTo>
                <a:close/>
                <a:moveTo>
                  <a:pt x="351234" y="119063"/>
                </a:moveTo>
                <a:cubicBezTo>
                  <a:pt x="351234" y="89492"/>
                  <a:pt x="375242" y="65484"/>
                  <a:pt x="404813" y="65484"/>
                </a:cubicBezTo>
                <a:cubicBezTo>
                  <a:pt x="434383" y="65484"/>
                  <a:pt x="458391" y="89492"/>
                  <a:pt x="458391" y="119062"/>
                </a:cubicBezTo>
                <a:cubicBezTo>
                  <a:pt x="458391" y="148633"/>
                  <a:pt x="434383" y="172641"/>
                  <a:pt x="404813" y="172641"/>
                </a:cubicBezTo>
                <a:cubicBezTo>
                  <a:pt x="375242" y="172641"/>
                  <a:pt x="351234" y="148633"/>
                  <a:pt x="351234" y="119063"/>
                </a:cubicBezTo>
                <a:close/>
                <a:moveTo>
                  <a:pt x="119063" y="321469"/>
                </a:moveTo>
                <a:cubicBezTo>
                  <a:pt x="119063" y="255687"/>
                  <a:pt x="172343" y="202406"/>
                  <a:pt x="238125" y="202406"/>
                </a:cubicBezTo>
                <a:cubicBezTo>
                  <a:pt x="303907" y="202406"/>
                  <a:pt x="357188" y="255687"/>
                  <a:pt x="357188" y="321469"/>
                </a:cubicBezTo>
                <a:lnTo>
                  <a:pt x="357188" y="333375"/>
                </a:lnTo>
                <a:cubicBezTo>
                  <a:pt x="357188" y="346546"/>
                  <a:pt x="346546" y="357188"/>
                  <a:pt x="333375" y="357188"/>
                </a:cubicBezTo>
                <a:lnTo>
                  <a:pt x="142875" y="357188"/>
                </a:lnTo>
                <a:cubicBezTo>
                  <a:pt x="129704" y="357188"/>
                  <a:pt x="119063" y="346546"/>
                  <a:pt x="119063" y="333375"/>
                </a:cubicBezTo>
                <a:lnTo>
                  <a:pt x="119063" y="321469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6" name="Text 34"/>
          <p:cNvSpPr/>
          <p:nvPr/>
        </p:nvSpPr>
        <p:spPr>
          <a:xfrm>
            <a:off x="4470400" y="6681788"/>
            <a:ext cx="289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رأس المال الاجتماعي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914400" y="5995988"/>
            <a:ext cx="3200400" cy="1193800"/>
          </a:xfrm>
          <a:custGeom>
            <a:avLst/>
            <a:gdLst/>
            <a:ahLst/>
            <a:cxnLst/>
            <a:rect l="l" t="t" r="r" b="b"/>
            <a:pathLst>
              <a:path w="3200400" h="1193800">
                <a:moveTo>
                  <a:pt x="152401" y="0"/>
                </a:moveTo>
                <a:lnTo>
                  <a:pt x="3047999" y="0"/>
                </a:lnTo>
                <a:cubicBezTo>
                  <a:pt x="3132168" y="0"/>
                  <a:pt x="3200400" y="68232"/>
                  <a:pt x="3200400" y="152401"/>
                </a:cubicBezTo>
                <a:lnTo>
                  <a:pt x="3200400" y="1041399"/>
                </a:lnTo>
                <a:cubicBezTo>
                  <a:pt x="3200400" y="1125568"/>
                  <a:pt x="3132168" y="1193800"/>
                  <a:pt x="3047999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38" name="Shape 36"/>
          <p:cNvSpPr/>
          <p:nvPr/>
        </p:nvSpPr>
        <p:spPr>
          <a:xfrm>
            <a:off x="2327275" y="619918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47625" y="47625"/>
                </a:moveTo>
                <a:cubicBezTo>
                  <a:pt x="47625" y="34454"/>
                  <a:pt x="36984" y="23812"/>
                  <a:pt x="23812" y="23812"/>
                </a:cubicBezTo>
                <a:cubicBezTo>
                  <a:pt x="10641" y="23812"/>
                  <a:pt x="0" y="34454"/>
                  <a:pt x="0" y="47625"/>
                </a:cubicBezTo>
                <a:lnTo>
                  <a:pt x="0" y="297656"/>
                </a:lnTo>
                <a:cubicBezTo>
                  <a:pt x="0" y="330547"/>
                  <a:pt x="26640" y="357188"/>
                  <a:pt x="59531" y="357188"/>
                </a:cubicBezTo>
                <a:lnTo>
                  <a:pt x="357188" y="357188"/>
                </a:lnTo>
                <a:cubicBezTo>
                  <a:pt x="370359" y="357188"/>
                  <a:pt x="381000" y="346546"/>
                  <a:pt x="381000" y="333375"/>
                </a:cubicBezTo>
                <a:cubicBezTo>
                  <a:pt x="381000" y="320204"/>
                  <a:pt x="370359" y="309563"/>
                  <a:pt x="357188" y="309563"/>
                </a:cubicBezTo>
                <a:lnTo>
                  <a:pt x="59531" y="309563"/>
                </a:lnTo>
                <a:cubicBezTo>
                  <a:pt x="52983" y="309563"/>
                  <a:pt x="47625" y="304205"/>
                  <a:pt x="47625" y="297656"/>
                </a:cubicBezTo>
                <a:lnTo>
                  <a:pt x="47625" y="47625"/>
                </a:lnTo>
                <a:close/>
                <a:moveTo>
                  <a:pt x="350193" y="112068"/>
                </a:moveTo>
                <a:cubicBezTo>
                  <a:pt x="359494" y="102766"/>
                  <a:pt x="359494" y="87660"/>
                  <a:pt x="350193" y="78358"/>
                </a:cubicBezTo>
                <a:cubicBezTo>
                  <a:pt x="340891" y="69056"/>
                  <a:pt x="325785" y="69056"/>
                  <a:pt x="316483" y="78358"/>
                </a:cubicBezTo>
                <a:lnTo>
                  <a:pt x="238125" y="156790"/>
                </a:lnTo>
                <a:lnTo>
                  <a:pt x="195411" y="114151"/>
                </a:lnTo>
                <a:cubicBezTo>
                  <a:pt x="186110" y="104849"/>
                  <a:pt x="171004" y="104849"/>
                  <a:pt x="161702" y="114151"/>
                </a:cubicBezTo>
                <a:lnTo>
                  <a:pt x="90264" y="185589"/>
                </a:lnTo>
                <a:cubicBezTo>
                  <a:pt x="80963" y="194890"/>
                  <a:pt x="80963" y="209996"/>
                  <a:pt x="90264" y="219298"/>
                </a:cubicBezTo>
                <a:cubicBezTo>
                  <a:pt x="99566" y="228600"/>
                  <a:pt x="114672" y="228600"/>
                  <a:pt x="123974" y="219298"/>
                </a:cubicBezTo>
                <a:lnTo>
                  <a:pt x="178594" y="164678"/>
                </a:lnTo>
                <a:lnTo>
                  <a:pt x="221307" y="207392"/>
                </a:lnTo>
                <a:cubicBezTo>
                  <a:pt x="230609" y="216694"/>
                  <a:pt x="245715" y="216694"/>
                  <a:pt x="255017" y="207392"/>
                </a:cubicBezTo>
                <a:lnTo>
                  <a:pt x="350267" y="112142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9" name="Text 37"/>
          <p:cNvSpPr/>
          <p:nvPr/>
        </p:nvSpPr>
        <p:spPr>
          <a:xfrm>
            <a:off x="1066800" y="6681788"/>
            <a:ext cx="289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الاستقرار المجتمعي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520700" y="8264525"/>
            <a:ext cx="7391400" cy="901700"/>
          </a:xfrm>
          <a:custGeom>
            <a:avLst/>
            <a:gdLst/>
            <a:ahLst/>
            <a:cxnLst/>
            <a:rect l="l" t="t" r="r" b="b"/>
            <a:pathLst>
              <a:path w="7391400" h="901700">
                <a:moveTo>
                  <a:pt x="152396" y="0"/>
                </a:moveTo>
                <a:lnTo>
                  <a:pt x="7239004" y="0"/>
                </a:lnTo>
                <a:cubicBezTo>
                  <a:pt x="7323170" y="0"/>
                  <a:pt x="7391400" y="68230"/>
                  <a:pt x="7391400" y="152396"/>
                </a:cubicBezTo>
                <a:lnTo>
                  <a:pt x="7391400" y="749304"/>
                </a:lnTo>
                <a:cubicBezTo>
                  <a:pt x="7391400" y="833470"/>
                  <a:pt x="7323170" y="901700"/>
                  <a:pt x="7239004" y="901700"/>
                </a:cubicBezTo>
                <a:lnTo>
                  <a:pt x="152396" y="901700"/>
                </a:lnTo>
                <a:cubicBezTo>
                  <a:pt x="68286" y="901700"/>
                  <a:pt x="0" y="833414"/>
                  <a:pt x="0" y="7493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D4A276">
              <a:alpha val="10196"/>
            </a:srgbClr>
          </a:solidFill>
          <a:ln w="25400">
            <a:solidFill>
              <a:srgbClr val="D4A276">
                <a:alpha val="30196"/>
              </a:srgbClr>
            </a:solidFill>
            <a:prstDash val="solid"/>
          </a:ln>
        </p:spPr>
      </p:sp>
      <p:sp>
        <p:nvSpPr>
          <p:cNvPr id="41" name="Shape 39"/>
          <p:cNvSpPr/>
          <p:nvPr/>
        </p:nvSpPr>
        <p:spPr>
          <a:xfrm>
            <a:off x="6784975" y="861166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38187" y="-8439"/>
                </a:moveTo>
                <a:cubicBezTo>
                  <a:pt x="136356" y="-12010"/>
                  <a:pt x="132651" y="-14287"/>
                  <a:pt x="128632" y="-14287"/>
                </a:cubicBezTo>
                <a:cubicBezTo>
                  <a:pt x="124614" y="-14287"/>
                  <a:pt x="120908" y="-12010"/>
                  <a:pt x="119077" y="-8439"/>
                </a:cubicBezTo>
                <a:lnTo>
                  <a:pt x="86216" y="55944"/>
                </a:lnTo>
                <a:lnTo>
                  <a:pt x="14823" y="67285"/>
                </a:lnTo>
                <a:cubicBezTo>
                  <a:pt x="10850" y="67910"/>
                  <a:pt x="7546" y="70723"/>
                  <a:pt x="6295" y="74563"/>
                </a:cubicBezTo>
                <a:cubicBezTo>
                  <a:pt x="5045" y="78403"/>
                  <a:pt x="6072" y="82600"/>
                  <a:pt x="8885" y="85457"/>
                </a:cubicBezTo>
                <a:lnTo>
                  <a:pt x="59963" y="136580"/>
                </a:lnTo>
                <a:lnTo>
                  <a:pt x="48711" y="207972"/>
                </a:lnTo>
                <a:cubicBezTo>
                  <a:pt x="48086" y="211946"/>
                  <a:pt x="49738" y="215964"/>
                  <a:pt x="52998" y="218331"/>
                </a:cubicBezTo>
                <a:cubicBezTo>
                  <a:pt x="56257" y="220697"/>
                  <a:pt x="60543" y="221054"/>
                  <a:pt x="64160" y="219224"/>
                </a:cubicBezTo>
                <a:lnTo>
                  <a:pt x="128632" y="186452"/>
                </a:lnTo>
                <a:lnTo>
                  <a:pt x="193060" y="219224"/>
                </a:lnTo>
                <a:cubicBezTo>
                  <a:pt x="196632" y="221054"/>
                  <a:pt x="200963" y="220697"/>
                  <a:pt x="204222" y="218331"/>
                </a:cubicBezTo>
                <a:cubicBezTo>
                  <a:pt x="207481" y="215964"/>
                  <a:pt x="209133" y="211991"/>
                  <a:pt x="208508" y="207972"/>
                </a:cubicBezTo>
                <a:lnTo>
                  <a:pt x="197212" y="136580"/>
                </a:lnTo>
                <a:lnTo>
                  <a:pt x="248290" y="85457"/>
                </a:lnTo>
                <a:cubicBezTo>
                  <a:pt x="251147" y="82600"/>
                  <a:pt x="252130" y="78403"/>
                  <a:pt x="250880" y="74563"/>
                </a:cubicBezTo>
                <a:cubicBezTo>
                  <a:pt x="249629" y="70723"/>
                  <a:pt x="246370" y="67910"/>
                  <a:pt x="242352" y="67285"/>
                </a:cubicBezTo>
                <a:lnTo>
                  <a:pt x="171004" y="55944"/>
                </a:lnTo>
                <a:lnTo>
                  <a:pt x="138187" y="-8439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42" name="Text 40"/>
          <p:cNvSpPr/>
          <p:nvPr/>
        </p:nvSpPr>
        <p:spPr>
          <a:xfrm>
            <a:off x="1022350" y="8531225"/>
            <a:ext cx="66802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8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الهدف: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تحويل المجتمع من </a:t>
            </a:r>
            <a:r>
              <a:rPr lang="en-US" sz="1800" b="1" dirty="0">
                <a:solidFill>
                  <a:srgbClr val="2C3E50"/>
                </a:solidFill>
                <a:highlight>
                  <a:srgbClr val="D4A276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"أرقام" 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إلى </a:t>
            </a:r>
            <a:r>
              <a:rPr lang="en-US" sz="1800" b="1" dirty="0">
                <a:solidFill>
                  <a:srgbClr val="A98C6A"/>
                </a:solidFill>
                <a:highlight>
                  <a:srgbClr val="A98C6A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"شركاء" 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في التنمية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D4A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ages.squarespace-cdn.com/e7cc89ed268f102f468088fe746754462fe50421.jpg"/>
          <p:cNvPicPr>
            <a:picLocks noChangeAspect="1"/>
          </p:cNvPicPr>
          <p:nvPr/>
        </p:nvPicPr>
        <p:blipFill>
          <a:blip r:embed="rId3">
            <a:alphaModFix amt="30000"/>
          </a:blip>
          <a:srcRect t="12500" b="12500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D4A276">
                  <a:alpha val="95000"/>
                </a:srgbClr>
              </a:gs>
              <a:gs pos="50000">
                <a:srgbClr val="D4A276">
                  <a:alpha val="90000"/>
                </a:srgbClr>
              </a:gs>
              <a:gs pos="100000">
                <a:srgbClr val="D4A276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13151776" y="1138238"/>
            <a:ext cx="2578100" cy="889000"/>
          </a:xfrm>
          <a:custGeom>
            <a:avLst/>
            <a:gdLst/>
            <a:ahLst/>
            <a:cxnLst/>
            <a:rect l="l" t="t" r="r" b="b"/>
            <a:pathLst>
              <a:path w="2578100" h="889000">
                <a:moveTo>
                  <a:pt x="203199" y="0"/>
                </a:moveTo>
                <a:lnTo>
                  <a:pt x="2374901" y="0"/>
                </a:lnTo>
                <a:cubicBezTo>
                  <a:pt x="2487125" y="0"/>
                  <a:pt x="2578100" y="90975"/>
                  <a:pt x="2578100" y="203199"/>
                </a:cubicBezTo>
                <a:lnTo>
                  <a:pt x="2578100" y="685801"/>
                </a:lnTo>
                <a:cubicBezTo>
                  <a:pt x="2578100" y="798025"/>
                  <a:pt x="2487125" y="889000"/>
                  <a:pt x="2374901" y="889000"/>
                </a:cubicBezTo>
                <a:lnTo>
                  <a:pt x="203199" y="889000"/>
                </a:lnTo>
                <a:cubicBezTo>
                  <a:pt x="90975" y="889000"/>
                  <a:pt x="0" y="798025"/>
                  <a:pt x="0" y="685801"/>
                </a:cubicBezTo>
                <a:lnTo>
                  <a:pt x="0" y="203199"/>
                </a:lnTo>
                <a:cubicBezTo>
                  <a:pt x="0" y="90975"/>
                  <a:pt x="90975" y="0"/>
                  <a:pt x="203199" y="0"/>
                </a:cubicBezTo>
                <a:close/>
              </a:path>
            </a:pathLst>
          </a:custGeom>
          <a:solidFill>
            <a:srgbClr val="2A574A">
              <a:alpha val="20000"/>
            </a:srgbClr>
          </a:solidFill>
          <a:ln w="25400">
            <a:solidFill>
              <a:srgbClr val="2A574A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570876" y="1388008"/>
            <a:ext cx="1935824" cy="3852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A574A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الفصل الرابع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08000" y="2446338"/>
            <a:ext cx="156972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في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البعد الاقتصادي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3716000" y="5138738"/>
            <a:ext cx="2032000" cy="101600"/>
          </a:xfrm>
          <a:custGeom>
            <a:avLst/>
            <a:gdLst/>
            <a:ahLst/>
            <a:cxnLst/>
            <a:rect l="l" t="t" r="r" b="b"/>
            <a:pathLst>
              <a:path w="2032000" h="101600">
                <a:moveTo>
                  <a:pt x="0" y="0"/>
                </a:moveTo>
                <a:lnTo>
                  <a:pt x="2032000" y="0"/>
                </a:lnTo>
                <a:lnTo>
                  <a:pt x="2032000" y="101600"/>
                </a:lnTo>
                <a:lnTo>
                  <a:pt x="0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8" name="Text 5"/>
          <p:cNvSpPr/>
          <p:nvPr/>
        </p:nvSpPr>
        <p:spPr>
          <a:xfrm>
            <a:off x="5994400" y="5748338"/>
            <a:ext cx="9944100" cy="62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30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من الاستهلاك إلى الاستدامة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2948775" y="6977063"/>
            <a:ext cx="2794000" cy="1041400"/>
          </a:xfrm>
          <a:custGeom>
            <a:avLst/>
            <a:gdLst/>
            <a:ahLst/>
            <a:cxnLst/>
            <a:rect l="l" t="t" r="r" b="b"/>
            <a:pathLst>
              <a:path w="2794000" h="1041400">
                <a:moveTo>
                  <a:pt x="152398" y="0"/>
                </a:moveTo>
                <a:lnTo>
                  <a:pt x="2641602" y="0"/>
                </a:lnTo>
                <a:cubicBezTo>
                  <a:pt x="2725769" y="0"/>
                  <a:pt x="2794000" y="68231"/>
                  <a:pt x="2794000" y="152398"/>
                </a:cubicBezTo>
                <a:lnTo>
                  <a:pt x="2794000" y="889002"/>
                </a:lnTo>
                <a:cubicBezTo>
                  <a:pt x="2794000" y="973113"/>
                  <a:pt x="2725713" y="1041400"/>
                  <a:pt x="2641602" y="1041400"/>
                </a:cubicBezTo>
                <a:lnTo>
                  <a:pt x="152398" y="1041400"/>
                </a:lnTo>
                <a:cubicBezTo>
                  <a:pt x="68231" y="1041400"/>
                  <a:pt x="0" y="973169"/>
                  <a:pt x="0" y="889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14916150" y="723106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13333" y="44648"/>
                </a:moveTo>
                <a:cubicBezTo>
                  <a:pt x="147712" y="-14883"/>
                  <a:pt x="233660" y="-14883"/>
                  <a:pt x="268039" y="44648"/>
                </a:cubicBezTo>
                <a:lnTo>
                  <a:pt x="295796" y="92720"/>
                </a:lnTo>
                <a:lnTo>
                  <a:pt x="316409" y="80814"/>
                </a:lnTo>
                <a:cubicBezTo>
                  <a:pt x="322659" y="77167"/>
                  <a:pt x="330473" y="77688"/>
                  <a:pt x="336203" y="82079"/>
                </a:cubicBezTo>
                <a:cubicBezTo>
                  <a:pt x="341933" y="86469"/>
                  <a:pt x="344463" y="93911"/>
                  <a:pt x="342602" y="100905"/>
                </a:cubicBezTo>
                <a:lnTo>
                  <a:pt x="325115" y="165943"/>
                </a:lnTo>
                <a:cubicBezTo>
                  <a:pt x="322585" y="175468"/>
                  <a:pt x="312762" y="181124"/>
                  <a:pt x="303237" y="178594"/>
                </a:cubicBezTo>
                <a:lnTo>
                  <a:pt x="238199" y="161181"/>
                </a:lnTo>
                <a:cubicBezTo>
                  <a:pt x="231204" y="159321"/>
                  <a:pt x="226070" y="153442"/>
                  <a:pt x="225103" y="146298"/>
                </a:cubicBezTo>
                <a:cubicBezTo>
                  <a:pt x="224135" y="139154"/>
                  <a:pt x="227633" y="132085"/>
                  <a:pt x="233883" y="128513"/>
                </a:cubicBezTo>
                <a:lnTo>
                  <a:pt x="254496" y="116607"/>
                </a:lnTo>
                <a:lnTo>
                  <a:pt x="226740" y="68535"/>
                </a:lnTo>
                <a:cubicBezTo>
                  <a:pt x="210666" y="40779"/>
                  <a:pt x="170631" y="40779"/>
                  <a:pt x="154558" y="68535"/>
                </a:cubicBezTo>
                <a:lnTo>
                  <a:pt x="150614" y="75307"/>
                </a:lnTo>
                <a:cubicBezTo>
                  <a:pt x="144066" y="86692"/>
                  <a:pt x="129480" y="90562"/>
                  <a:pt x="118095" y="84013"/>
                </a:cubicBezTo>
                <a:cubicBezTo>
                  <a:pt x="106710" y="77465"/>
                  <a:pt x="102840" y="62880"/>
                  <a:pt x="109389" y="51420"/>
                </a:cubicBezTo>
                <a:lnTo>
                  <a:pt x="113333" y="44648"/>
                </a:lnTo>
                <a:close/>
                <a:moveTo>
                  <a:pt x="334640" y="207690"/>
                </a:moveTo>
                <a:cubicBezTo>
                  <a:pt x="346025" y="201141"/>
                  <a:pt x="360611" y="205011"/>
                  <a:pt x="367159" y="216396"/>
                </a:cubicBezTo>
                <a:lnTo>
                  <a:pt x="371103" y="223168"/>
                </a:lnTo>
                <a:cubicBezTo>
                  <a:pt x="405482" y="282699"/>
                  <a:pt x="362545" y="357113"/>
                  <a:pt x="293787" y="357113"/>
                </a:cubicBezTo>
                <a:lnTo>
                  <a:pt x="238274" y="357113"/>
                </a:lnTo>
                <a:lnTo>
                  <a:pt x="238274" y="380926"/>
                </a:lnTo>
                <a:cubicBezTo>
                  <a:pt x="238274" y="388144"/>
                  <a:pt x="233958" y="394692"/>
                  <a:pt x="227261" y="397446"/>
                </a:cubicBezTo>
                <a:cubicBezTo>
                  <a:pt x="220563" y="400199"/>
                  <a:pt x="212899" y="398711"/>
                  <a:pt x="207764" y="393576"/>
                </a:cubicBezTo>
                <a:lnTo>
                  <a:pt x="160139" y="345951"/>
                </a:lnTo>
                <a:cubicBezTo>
                  <a:pt x="153144" y="338956"/>
                  <a:pt x="153144" y="327645"/>
                  <a:pt x="160139" y="320725"/>
                </a:cubicBezTo>
                <a:lnTo>
                  <a:pt x="207764" y="273100"/>
                </a:lnTo>
                <a:cubicBezTo>
                  <a:pt x="212899" y="267965"/>
                  <a:pt x="220563" y="266477"/>
                  <a:pt x="227261" y="269230"/>
                </a:cubicBezTo>
                <a:cubicBezTo>
                  <a:pt x="233958" y="271983"/>
                  <a:pt x="238274" y="278532"/>
                  <a:pt x="238274" y="285750"/>
                </a:cubicBezTo>
                <a:lnTo>
                  <a:pt x="238274" y="309563"/>
                </a:lnTo>
                <a:lnTo>
                  <a:pt x="293787" y="309563"/>
                </a:lnTo>
                <a:cubicBezTo>
                  <a:pt x="325859" y="309563"/>
                  <a:pt x="345951" y="274811"/>
                  <a:pt x="329878" y="247055"/>
                </a:cubicBezTo>
                <a:lnTo>
                  <a:pt x="325934" y="240283"/>
                </a:lnTo>
                <a:cubicBezTo>
                  <a:pt x="319385" y="228898"/>
                  <a:pt x="323255" y="214313"/>
                  <a:pt x="334640" y="207764"/>
                </a:cubicBezTo>
                <a:close/>
                <a:moveTo>
                  <a:pt x="37951" y="175171"/>
                </a:moveTo>
                <a:lnTo>
                  <a:pt x="17338" y="163264"/>
                </a:lnTo>
                <a:cubicBezTo>
                  <a:pt x="11088" y="159618"/>
                  <a:pt x="7590" y="152623"/>
                  <a:pt x="8558" y="145479"/>
                </a:cubicBezTo>
                <a:cubicBezTo>
                  <a:pt x="9525" y="138336"/>
                  <a:pt x="14660" y="132457"/>
                  <a:pt x="21654" y="130597"/>
                </a:cubicBezTo>
                <a:lnTo>
                  <a:pt x="86692" y="113109"/>
                </a:lnTo>
                <a:cubicBezTo>
                  <a:pt x="96217" y="110579"/>
                  <a:pt x="106040" y="116235"/>
                  <a:pt x="108570" y="125760"/>
                </a:cubicBezTo>
                <a:lnTo>
                  <a:pt x="125983" y="190798"/>
                </a:lnTo>
                <a:cubicBezTo>
                  <a:pt x="127843" y="197793"/>
                  <a:pt x="125313" y="205160"/>
                  <a:pt x="119583" y="209624"/>
                </a:cubicBezTo>
                <a:cubicBezTo>
                  <a:pt x="113854" y="214089"/>
                  <a:pt x="106040" y="214536"/>
                  <a:pt x="99789" y="210889"/>
                </a:cubicBezTo>
                <a:lnTo>
                  <a:pt x="79177" y="198983"/>
                </a:lnTo>
                <a:lnTo>
                  <a:pt x="51420" y="247055"/>
                </a:lnTo>
                <a:cubicBezTo>
                  <a:pt x="35347" y="274811"/>
                  <a:pt x="55438" y="309563"/>
                  <a:pt x="87511" y="309563"/>
                </a:cubicBezTo>
                <a:lnTo>
                  <a:pt x="95399" y="309563"/>
                </a:lnTo>
                <a:cubicBezTo>
                  <a:pt x="108570" y="309563"/>
                  <a:pt x="119211" y="320204"/>
                  <a:pt x="119211" y="333375"/>
                </a:cubicBezTo>
                <a:cubicBezTo>
                  <a:pt x="119211" y="346546"/>
                  <a:pt x="108570" y="357188"/>
                  <a:pt x="95399" y="357188"/>
                </a:cubicBezTo>
                <a:lnTo>
                  <a:pt x="87511" y="357188"/>
                </a:lnTo>
                <a:cubicBezTo>
                  <a:pt x="18827" y="357188"/>
                  <a:pt x="-24110" y="282773"/>
                  <a:pt x="10269" y="223242"/>
                </a:cubicBezTo>
                <a:lnTo>
                  <a:pt x="37951" y="175171"/>
                </a:ln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1" name="Text 8"/>
          <p:cNvSpPr/>
          <p:nvPr/>
        </p:nvSpPr>
        <p:spPr>
          <a:xfrm>
            <a:off x="13355175" y="7281863"/>
            <a:ext cx="1578438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الاقتصاد الدائري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9562703" y="6977063"/>
            <a:ext cx="3086100" cy="1041400"/>
          </a:xfrm>
          <a:custGeom>
            <a:avLst/>
            <a:gdLst/>
            <a:ahLst/>
            <a:cxnLst/>
            <a:rect l="l" t="t" r="r" b="b"/>
            <a:pathLst>
              <a:path w="3086100" h="1041400">
                <a:moveTo>
                  <a:pt x="152398" y="0"/>
                </a:moveTo>
                <a:lnTo>
                  <a:pt x="2933702" y="0"/>
                </a:lnTo>
                <a:cubicBezTo>
                  <a:pt x="3017869" y="0"/>
                  <a:pt x="3086100" y="68231"/>
                  <a:pt x="3086100" y="152398"/>
                </a:cubicBezTo>
                <a:lnTo>
                  <a:pt x="3086100" y="889002"/>
                </a:lnTo>
                <a:cubicBezTo>
                  <a:pt x="3086100" y="973113"/>
                  <a:pt x="3017813" y="1041400"/>
                  <a:pt x="2933702" y="1041400"/>
                </a:cubicBezTo>
                <a:lnTo>
                  <a:pt x="152398" y="1041400"/>
                </a:lnTo>
                <a:cubicBezTo>
                  <a:pt x="68231" y="1041400"/>
                  <a:pt x="0" y="973169"/>
                  <a:pt x="0" y="889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11812125" y="723106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33375" y="190500"/>
                </a:moveTo>
                <a:cubicBezTo>
                  <a:pt x="333375" y="111645"/>
                  <a:pt x="269355" y="47625"/>
                  <a:pt x="190500" y="47625"/>
                </a:cubicBezTo>
                <a:cubicBezTo>
                  <a:pt x="111645" y="47625"/>
                  <a:pt x="47625" y="111645"/>
                  <a:pt x="47625" y="190500"/>
                </a:cubicBezTo>
                <a:cubicBezTo>
                  <a:pt x="47625" y="269355"/>
                  <a:pt x="111645" y="333375"/>
                  <a:pt x="190500" y="333375"/>
                </a:cubicBezTo>
                <a:cubicBezTo>
                  <a:pt x="269355" y="333375"/>
                  <a:pt x="333375" y="269355"/>
                  <a:pt x="333375" y="190500"/>
                </a:cubicBezTo>
                <a:close/>
                <a:moveTo>
                  <a:pt x="0" y="190500"/>
                </a:moveTo>
                <a:cubicBezTo>
                  <a:pt x="0" y="85360"/>
                  <a:pt x="85360" y="0"/>
                  <a:pt x="190500" y="0"/>
                </a:cubicBezTo>
                <a:cubicBezTo>
                  <a:pt x="295640" y="0"/>
                  <a:pt x="381000" y="85360"/>
                  <a:pt x="381000" y="190500"/>
                </a:cubicBezTo>
                <a:cubicBezTo>
                  <a:pt x="381000" y="295640"/>
                  <a:pt x="295640" y="381000"/>
                  <a:pt x="190500" y="381000"/>
                </a:cubicBezTo>
                <a:cubicBezTo>
                  <a:pt x="85360" y="381000"/>
                  <a:pt x="0" y="295640"/>
                  <a:pt x="0" y="190500"/>
                </a:cubicBezTo>
                <a:close/>
                <a:moveTo>
                  <a:pt x="190500" y="250031"/>
                </a:moveTo>
                <a:cubicBezTo>
                  <a:pt x="223356" y="250031"/>
                  <a:pt x="250031" y="223356"/>
                  <a:pt x="250031" y="190500"/>
                </a:cubicBezTo>
                <a:cubicBezTo>
                  <a:pt x="250031" y="157644"/>
                  <a:pt x="223356" y="130969"/>
                  <a:pt x="190500" y="130969"/>
                </a:cubicBezTo>
                <a:cubicBezTo>
                  <a:pt x="157644" y="130969"/>
                  <a:pt x="130969" y="157644"/>
                  <a:pt x="130969" y="190500"/>
                </a:cubicBezTo>
                <a:cubicBezTo>
                  <a:pt x="130969" y="223356"/>
                  <a:pt x="157644" y="250031"/>
                  <a:pt x="190500" y="250031"/>
                </a:cubicBezTo>
                <a:close/>
                <a:moveTo>
                  <a:pt x="190500" y="83344"/>
                </a:moveTo>
                <a:cubicBezTo>
                  <a:pt x="249641" y="83344"/>
                  <a:pt x="297656" y="131359"/>
                  <a:pt x="297656" y="190500"/>
                </a:cubicBezTo>
                <a:cubicBezTo>
                  <a:pt x="297656" y="249641"/>
                  <a:pt x="249641" y="297656"/>
                  <a:pt x="190500" y="297656"/>
                </a:cubicBezTo>
                <a:cubicBezTo>
                  <a:pt x="131359" y="297656"/>
                  <a:pt x="83344" y="249641"/>
                  <a:pt x="83344" y="190500"/>
                </a:cubicBezTo>
                <a:cubicBezTo>
                  <a:pt x="83344" y="131359"/>
                  <a:pt x="131359" y="83344"/>
                  <a:pt x="190500" y="83344"/>
                </a:cubicBezTo>
                <a:close/>
                <a:moveTo>
                  <a:pt x="166688" y="190500"/>
                </a:moveTo>
                <a:cubicBezTo>
                  <a:pt x="166688" y="177358"/>
                  <a:pt x="177358" y="166688"/>
                  <a:pt x="190500" y="166688"/>
                </a:cubicBezTo>
                <a:cubicBezTo>
                  <a:pt x="203642" y="166688"/>
                  <a:pt x="214313" y="177358"/>
                  <a:pt x="214313" y="190500"/>
                </a:cubicBezTo>
                <a:cubicBezTo>
                  <a:pt x="214313" y="203642"/>
                  <a:pt x="203642" y="214313"/>
                  <a:pt x="190500" y="214313"/>
                </a:cubicBezTo>
                <a:cubicBezTo>
                  <a:pt x="177358" y="214313"/>
                  <a:pt x="166688" y="203642"/>
                  <a:pt x="166688" y="19050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4" name="Text 11"/>
          <p:cNvSpPr/>
          <p:nvPr/>
        </p:nvSpPr>
        <p:spPr>
          <a:xfrm>
            <a:off x="9969103" y="7281863"/>
            <a:ext cx="1860484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التسويق الاجتماعي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399345" y="6977063"/>
            <a:ext cx="2857500" cy="1041400"/>
          </a:xfrm>
          <a:custGeom>
            <a:avLst/>
            <a:gdLst/>
            <a:ahLst/>
            <a:cxnLst/>
            <a:rect l="l" t="t" r="r" b="b"/>
            <a:pathLst>
              <a:path w="2857500" h="1041400">
                <a:moveTo>
                  <a:pt x="152398" y="0"/>
                </a:moveTo>
                <a:lnTo>
                  <a:pt x="2705102" y="0"/>
                </a:lnTo>
                <a:cubicBezTo>
                  <a:pt x="2789269" y="0"/>
                  <a:pt x="2857500" y="68231"/>
                  <a:pt x="2857500" y="152398"/>
                </a:cubicBezTo>
                <a:lnTo>
                  <a:pt x="2857500" y="889002"/>
                </a:lnTo>
                <a:cubicBezTo>
                  <a:pt x="2857500" y="973113"/>
                  <a:pt x="2789213" y="1041400"/>
                  <a:pt x="2705102" y="1041400"/>
                </a:cubicBezTo>
                <a:lnTo>
                  <a:pt x="152398" y="1041400"/>
                </a:lnTo>
                <a:cubicBezTo>
                  <a:pt x="68231" y="1041400"/>
                  <a:pt x="0" y="973169"/>
                  <a:pt x="0" y="889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8473678" y="7231063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0" y="47625"/>
                </a:moveTo>
                <a:cubicBezTo>
                  <a:pt x="0" y="21357"/>
                  <a:pt x="21357" y="0"/>
                  <a:pt x="47625" y="0"/>
                </a:cubicBezTo>
                <a:lnTo>
                  <a:pt x="158874" y="0"/>
                </a:lnTo>
                <a:cubicBezTo>
                  <a:pt x="171524" y="0"/>
                  <a:pt x="183654" y="4986"/>
                  <a:pt x="192584" y="13915"/>
                </a:cubicBezTo>
                <a:lnTo>
                  <a:pt x="271835" y="93241"/>
                </a:lnTo>
                <a:cubicBezTo>
                  <a:pt x="280764" y="102171"/>
                  <a:pt x="285750" y="114300"/>
                  <a:pt x="285750" y="126950"/>
                </a:cubicBezTo>
                <a:lnTo>
                  <a:pt x="285750" y="333375"/>
                </a:lnTo>
                <a:cubicBezTo>
                  <a:pt x="285750" y="359643"/>
                  <a:pt x="264393" y="381000"/>
                  <a:pt x="238125" y="381000"/>
                </a:cubicBezTo>
                <a:lnTo>
                  <a:pt x="47625" y="381000"/>
                </a:lnTo>
                <a:cubicBezTo>
                  <a:pt x="21357" y="381000"/>
                  <a:pt x="0" y="359643"/>
                  <a:pt x="0" y="333375"/>
                </a:cubicBezTo>
                <a:lnTo>
                  <a:pt x="0" y="47625"/>
                </a:lnTo>
                <a:close/>
                <a:moveTo>
                  <a:pt x="154781" y="43532"/>
                </a:moveTo>
                <a:lnTo>
                  <a:pt x="154781" y="113109"/>
                </a:lnTo>
                <a:cubicBezTo>
                  <a:pt x="154781" y="123006"/>
                  <a:pt x="162744" y="130969"/>
                  <a:pt x="172641" y="130969"/>
                </a:cubicBezTo>
                <a:lnTo>
                  <a:pt x="242218" y="130969"/>
                </a:lnTo>
                <a:lnTo>
                  <a:pt x="154781" y="43532"/>
                </a:lnTo>
                <a:close/>
                <a:moveTo>
                  <a:pt x="47625" y="65484"/>
                </a:moveTo>
                <a:cubicBezTo>
                  <a:pt x="47625" y="75381"/>
                  <a:pt x="55587" y="83344"/>
                  <a:pt x="65484" y="83344"/>
                </a:cubicBezTo>
                <a:lnTo>
                  <a:pt x="101203" y="83344"/>
                </a:lnTo>
                <a:cubicBezTo>
                  <a:pt x="111100" y="83344"/>
                  <a:pt x="119063" y="75381"/>
                  <a:pt x="119063" y="65484"/>
                </a:cubicBezTo>
                <a:cubicBezTo>
                  <a:pt x="119063" y="55587"/>
                  <a:pt x="111100" y="47625"/>
                  <a:pt x="101203" y="47625"/>
                </a:cubicBezTo>
                <a:lnTo>
                  <a:pt x="65484" y="47625"/>
                </a:lnTo>
                <a:cubicBezTo>
                  <a:pt x="55587" y="47625"/>
                  <a:pt x="47625" y="55587"/>
                  <a:pt x="47625" y="65484"/>
                </a:cubicBezTo>
                <a:close/>
                <a:moveTo>
                  <a:pt x="47625" y="136922"/>
                </a:moveTo>
                <a:cubicBezTo>
                  <a:pt x="47625" y="146819"/>
                  <a:pt x="55587" y="154781"/>
                  <a:pt x="65484" y="154781"/>
                </a:cubicBezTo>
                <a:lnTo>
                  <a:pt x="101203" y="154781"/>
                </a:lnTo>
                <a:cubicBezTo>
                  <a:pt x="111100" y="154781"/>
                  <a:pt x="119063" y="146819"/>
                  <a:pt x="119063" y="136922"/>
                </a:cubicBezTo>
                <a:cubicBezTo>
                  <a:pt x="119063" y="127025"/>
                  <a:pt x="111100" y="119063"/>
                  <a:pt x="101203" y="119063"/>
                </a:cubicBezTo>
                <a:lnTo>
                  <a:pt x="65484" y="119063"/>
                </a:lnTo>
                <a:cubicBezTo>
                  <a:pt x="55587" y="119063"/>
                  <a:pt x="47625" y="127025"/>
                  <a:pt x="47625" y="136922"/>
                </a:cubicBezTo>
                <a:close/>
                <a:moveTo>
                  <a:pt x="130969" y="193477"/>
                </a:moveTo>
                <a:lnTo>
                  <a:pt x="130969" y="196453"/>
                </a:lnTo>
                <a:cubicBezTo>
                  <a:pt x="109537" y="196676"/>
                  <a:pt x="92273" y="214089"/>
                  <a:pt x="92273" y="235521"/>
                </a:cubicBezTo>
                <a:cubicBezTo>
                  <a:pt x="92273" y="254645"/>
                  <a:pt x="106040" y="270942"/>
                  <a:pt x="124941" y="274067"/>
                </a:cubicBezTo>
                <a:lnTo>
                  <a:pt x="155972" y="279276"/>
                </a:lnTo>
                <a:cubicBezTo>
                  <a:pt x="160437" y="280020"/>
                  <a:pt x="163711" y="283890"/>
                  <a:pt x="163711" y="288429"/>
                </a:cubicBezTo>
                <a:cubicBezTo>
                  <a:pt x="163711" y="293563"/>
                  <a:pt x="159544" y="297731"/>
                  <a:pt x="154409" y="297731"/>
                </a:cubicBezTo>
                <a:lnTo>
                  <a:pt x="113109" y="297656"/>
                </a:lnTo>
                <a:cubicBezTo>
                  <a:pt x="104924" y="297656"/>
                  <a:pt x="98227" y="304354"/>
                  <a:pt x="98227" y="312539"/>
                </a:cubicBezTo>
                <a:cubicBezTo>
                  <a:pt x="98227" y="320725"/>
                  <a:pt x="104924" y="327422"/>
                  <a:pt x="113109" y="327422"/>
                </a:cubicBezTo>
                <a:lnTo>
                  <a:pt x="130969" y="327422"/>
                </a:lnTo>
                <a:lnTo>
                  <a:pt x="130969" y="330398"/>
                </a:lnTo>
                <a:cubicBezTo>
                  <a:pt x="130969" y="338584"/>
                  <a:pt x="137666" y="345281"/>
                  <a:pt x="145852" y="345281"/>
                </a:cubicBezTo>
                <a:cubicBezTo>
                  <a:pt x="154037" y="345281"/>
                  <a:pt x="160734" y="338584"/>
                  <a:pt x="160734" y="330398"/>
                </a:cubicBezTo>
                <a:lnTo>
                  <a:pt x="160734" y="326901"/>
                </a:lnTo>
                <a:cubicBezTo>
                  <a:pt x="179338" y="323850"/>
                  <a:pt x="193477" y="307777"/>
                  <a:pt x="193477" y="288354"/>
                </a:cubicBezTo>
                <a:cubicBezTo>
                  <a:pt x="193477" y="269230"/>
                  <a:pt x="179710" y="252933"/>
                  <a:pt x="160809" y="249808"/>
                </a:cubicBezTo>
                <a:lnTo>
                  <a:pt x="129778" y="244599"/>
                </a:lnTo>
                <a:cubicBezTo>
                  <a:pt x="125313" y="243855"/>
                  <a:pt x="122039" y="239985"/>
                  <a:pt x="122039" y="235446"/>
                </a:cubicBezTo>
                <a:cubicBezTo>
                  <a:pt x="122039" y="230312"/>
                  <a:pt x="126206" y="226144"/>
                  <a:pt x="131341" y="226144"/>
                </a:cubicBezTo>
                <a:lnTo>
                  <a:pt x="166687" y="226144"/>
                </a:lnTo>
                <a:cubicBezTo>
                  <a:pt x="174873" y="226144"/>
                  <a:pt x="181570" y="219447"/>
                  <a:pt x="181570" y="211262"/>
                </a:cubicBezTo>
                <a:cubicBezTo>
                  <a:pt x="181570" y="203076"/>
                  <a:pt x="174873" y="196379"/>
                  <a:pt x="166687" y="196379"/>
                </a:cubicBezTo>
                <a:lnTo>
                  <a:pt x="160734" y="196379"/>
                </a:lnTo>
                <a:lnTo>
                  <a:pt x="160734" y="193402"/>
                </a:lnTo>
                <a:cubicBezTo>
                  <a:pt x="160734" y="185217"/>
                  <a:pt x="154037" y="178519"/>
                  <a:pt x="145852" y="178519"/>
                </a:cubicBezTo>
                <a:cubicBezTo>
                  <a:pt x="137666" y="178519"/>
                  <a:pt x="130969" y="185217"/>
                  <a:pt x="130969" y="193402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7" name="Text 14"/>
          <p:cNvSpPr/>
          <p:nvPr/>
        </p:nvSpPr>
        <p:spPr>
          <a:xfrm>
            <a:off x="6805745" y="7281863"/>
            <a:ext cx="1637771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التقارير المتكاملة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646400" y="609600"/>
            <a:ext cx="101600" cy="812800"/>
          </a:xfrm>
          <a:custGeom>
            <a:avLst/>
            <a:gdLst/>
            <a:ahLst/>
            <a:cxnLst/>
            <a:rect l="l" t="t" r="r" b="b"/>
            <a:pathLst>
              <a:path w="101600" h="8128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762000"/>
                </a:lnTo>
                <a:cubicBezTo>
                  <a:pt x="101600" y="790037"/>
                  <a:pt x="78837" y="812800"/>
                  <a:pt x="508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" name="Text 1"/>
          <p:cNvSpPr/>
          <p:nvPr/>
        </p:nvSpPr>
        <p:spPr>
          <a:xfrm>
            <a:off x="6951927" y="508000"/>
            <a:ext cx="861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الاتصال الاقتصادي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6951927" y="914400"/>
            <a:ext cx="88011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الاقتصاد الدائري والتسويق الاجتماعي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0871200" y="2057400"/>
            <a:ext cx="4876800" cy="5511800"/>
          </a:xfrm>
          <a:custGeom>
            <a:avLst/>
            <a:gdLst/>
            <a:ahLst/>
            <a:cxnLst/>
            <a:rect l="l" t="t" r="r" b="b"/>
            <a:pathLst>
              <a:path w="4876800" h="5511800">
                <a:moveTo>
                  <a:pt x="50800" y="0"/>
                </a:moveTo>
                <a:lnTo>
                  <a:pt x="4826000" y="0"/>
                </a:lnTo>
                <a:cubicBezTo>
                  <a:pt x="4854056" y="0"/>
                  <a:pt x="4876800" y="22744"/>
                  <a:pt x="4876800" y="50800"/>
                </a:cubicBezTo>
                <a:lnTo>
                  <a:pt x="4876800" y="5308584"/>
                </a:lnTo>
                <a:cubicBezTo>
                  <a:pt x="4876800" y="5420817"/>
                  <a:pt x="4785817" y="5511800"/>
                  <a:pt x="4673584" y="5511800"/>
                </a:cubicBezTo>
                <a:lnTo>
                  <a:pt x="203216" y="5511800"/>
                </a:lnTo>
                <a:cubicBezTo>
                  <a:pt x="90983" y="5511800"/>
                  <a:pt x="0" y="5420817"/>
                  <a:pt x="0" y="53085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0871200" y="2057400"/>
            <a:ext cx="4876800" cy="50800"/>
          </a:xfrm>
          <a:custGeom>
            <a:avLst/>
            <a:gdLst/>
            <a:ahLst/>
            <a:cxnLst/>
            <a:rect l="l" t="t" r="r" b="b"/>
            <a:pathLst>
              <a:path w="4876800" h="50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7" name="Shape 5"/>
          <p:cNvSpPr/>
          <p:nvPr/>
        </p:nvSpPr>
        <p:spPr>
          <a:xfrm>
            <a:off x="14732000" y="23876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152403" y="0"/>
                </a:moveTo>
                <a:lnTo>
                  <a:pt x="558797" y="0"/>
                </a:lnTo>
                <a:cubicBezTo>
                  <a:pt x="642910" y="0"/>
                  <a:pt x="711200" y="68290"/>
                  <a:pt x="711200" y="152403"/>
                </a:cubicBezTo>
                <a:lnTo>
                  <a:pt x="711200" y="558797"/>
                </a:lnTo>
                <a:cubicBezTo>
                  <a:pt x="711200" y="642910"/>
                  <a:pt x="642910" y="711200"/>
                  <a:pt x="5587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8" name="Shape 6"/>
          <p:cNvSpPr/>
          <p:nvPr/>
        </p:nvSpPr>
        <p:spPr>
          <a:xfrm>
            <a:off x="14935200" y="2590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90666" y="35719"/>
                </a:moveTo>
                <a:cubicBezTo>
                  <a:pt x="118170" y="-11906"/>
                  <a:pt x="186928" y="-11906"/>
                  <a:pt x="214432" y="35719"/>
                </a:cubicBezTo>
                <a:lnTo>
                  <a:pt x="236637" y="74176"/>
                </a:lnTo>
                <a:lnTo>
                  <a:pt x="253127" y="64651"/>
                </a:lnTo>
                <a:cubicBezTo>
                  <a:pt x="258128" y="61734"/>
                  <a:pt x="264378" y="62151"/>
                  <a:pt x="268962" y="65663"/>
                </a:cubicBezTo>
                <a:cubicBezTo>
                  <a:pt x="273546" y="69175"/>
                  <a:pt x="275570" y="75128"/>
                  <a:pt x="274082" y="80724"/>
                </a:cubicBezTo>
                <a:lnTo>
                  <a:pt x="260092" y="132755"/>
                </a:lnTo>
                <a:cubicBezTo>
                  <a:pt x="258068" y="140375"/>
                  <a:pt x="250210" y="144899"/>
                  <a:pt x="242590" y="142875"/>
                </a:cubicBezTo>
                <a:lnTo>
                  <a:pt x="190560" y="128945"/>
                </a:lnTo>
                <a:cubicBezTo>
                  <a:pt x="184964" y="127456"/>
                  <a:pt x="180856" y="122753"/>
                  <a:pt x="180082" y="117038"/>
                </a:cubicBezTo>
                <a:cubicBezTo>
                  <a:pt x="179308" y="111323"/>
                  <a:pt x="182106" y="105668"/>
                  <a:pt x="187107" y="102810"/>
                </a:cubicBezTo>
                <a:lnTo>
                  <a:pt x="203597" y="93285"/>
                </a:lnTo>
                <a:lnTo>
                  <a:pt x="181392" y="54828"/>
                </a:lnTo>
                <a:cubicBezTo>
                  <a:pt x="168533" y="32623"/>
                  <a:pt x="136505" y="32623"/>
                  <a:pt x="123646" y="54828"/>
                </a:cubicBezTo>
                <a:lnTo>
                  <a:pt x="120491" y="60246"/>
                </a:lnTo>
                <a:cubicBezTo>
                  <a:pt x="115252" y="69354"/>
                  <a:pt x="103584" y="72450"/>
                  <a:pt x="94476" y="67211"/>
                </a:cubicBezTo>
                <a:cubicBezTo>
                  <a:pt x="85368" y="61972"/>
                  <a:pt x="82272" y="50304"/>
                  <a:pt x="87511" y="41136"/>
                </a:cubicBezTo>
                <a:lnTo>
                  <a:pt x="90666" y="35719"/>
                </a:lnTo>
                <a:close/>
                <a:moveTo>
                  <a:pt x="267712" y="166152"/>
                </a:moveTo>
                <a:cubicBezTo>
                  <a:pt x="276820" y="160913"/>
                  <a:pt x="288488" y="164009"/>
                  <a:pt x="293727" y="173117"/>
                </a:cubicBezTo>
                <a:lnTo>
                  <a:pt x="296882" y="178534"/>
                </a:lnTo>
                <a:cubicBezTo>
                  <a:pt x="324386" y="226159"/>
                  <a:pt x="290036" y="285690"/>
                  <a:pt x="235029" y="285690"/>
                </a:cubicBezTo>
                <a:lnTo>
                  <a:pt x="190619" y="285690"/>
                </a:lnTo>
                <a:lnTo>
                  <a:pt x="190619" y="304740"/>
                </a:lnTo>
                <a:cubicBezTo>
                  <a:pt x="190619" y="310515"/>
                  <a:pt x="187166" y="315754"/>
                  <a:pt x="181808" y="317956"/>
                </a:cubicBezTo>
                <a:cubicBezTo>
                  <a:pt x="176451" y="320159"/>
                  <a:pt x="170319" y="318968"/>
                  <a:pt x="166211" y="314861"/>
                </a:cubicBezTo>
                <a:lnTo>
                  <a:pt x="128111" y="276761"/>
                </a:lnTo>
                <a:cubicBezTo>
                  <a:pt x="122515" y="271165"/>
                  <a:pt x="122515" y="262116"/>
                  <a:pt x="128111" y="256580"/>
                </a:cubicBezTo>
                <a:lnTo>
                  <a:pt x="166211" y="218480"/>
                </a:lnTo>
                <a:cubicBezTo>
                  <a:pt x="170319" y="214372"/>
                  <a:pt x="176451" y="213181"/>
                  <a:pt x="181808" y="215384"/>
                </a:cubicBezTo>
                <a:cubicBezTo>
                  <a:pt x="187166" y="217587"/>
                  <a:pt x="190619" y="222825"/>
                  <a:pt x="190619" y="228600"/>
                </a:cubicBezTo>
                <a:lnTo>
                  <a:pt x="190619" y="247650"/>
                </a:lnTo>
                <a:lnTo>
                  <a:pt x="235029" y="247650"/>
                </a:lnTo>
                <a:cubicBezTo>
                  <a:pt x="260687" y="247650"/>
                  <a:pt x="276761" y="219849"/>
                  <a:pt x="263902" y="197644"/>
                </a:cubicBezTo>
                <a:lnTo>
                  <a:pt x="260747" y="192226"/>
                </a:lnTo>
                <a:cubicBezTo>
                  <a:pt x="255508" y="183118"/>
                  <a:pt x="258604" y="171450"/>
                  <a:pt x="267712" y="166211"/>
                </a:cubicBezTo>
                <a:close/>
                <a:moveTo>
                  <a:pt x="30361" y="140137"/>
                </a:moveTo>
                <a:lnTo>
                  <a:pt x="13871" y="130612"/>
                </a:lnTo>
                <a:cubicBezTo>
                  <a:pt x="8870" y="127695"/>
                  <a:pt x="6072" y="122099"/>
                  <a:pt x="6846" y="116384"/>
                </a:cubicBezTo>
                <a:cubicBezTo>
                  <a:pt x="7620" y="110669"/>
                  <a:pt x="11728" y="105966"/>
                  <a:pt x="17324" y="104477"/>
                </a:cubicBezTo>
                <a:lnTo>
                  <a:pt x="69354" y="90488"/>
                </a:lnTo>
                <a:cubicBezTo>
                  <a:pt x="76974" y="88463"/>
                  <a:pt x="84832" y="92988"/>
                  <a:pt x="86856" y="100608"/>
                </a:cubicBezTo>
                <a:lnTo>
                  <a:pt x="100786" y="152638"/>
                </a:lnTo>
                <a:cubicBezTo>
                  <a:pt x="102275" y="158234"/>
                  <a:pt x="100251" y="164128"/>
                  <a:pt x="95667" y="167700"/>
                </a:cubicBezTo>
                <a:cubicBezTo>
                  <a:pt x="91083" y="171271"/>
                  <a:pt x="84832" y="171629"/>
                  <a:pt x="79831" y="168712"/>
                </a:cubicBezTo>
                <a:lnTo>
                  <a:pt x="63341" y="159187"/>
                </a:lnTo>
                <a:lnTo>
                  <a:pt x="41136" y="197644"/>
                </a:lnTo>
                <a:cubicBezTo>
                  <a:pt x="28277" y="219849"/>
                  <a:pt x="44351" y="247650"/>
                  <a:pt x="70009" y="247650"/>
                </a:cubicBezTo>
                <a:lnTo>
                  <a:pt x="76319" y="247650"/>
                </a:lnTo>
                <a:cubicBezTo>
                  <a:pt x="86856" y="247650"/>
                  <a:pt x="95369" y="256163"/>
                  <a:pt x="95369" y="266700"/>
                </a:cubicBezTo>
                <a:cubicBezTo>
                  <a:pt x="95369" y="277237"/>
                  <a:pt x="86856" y="285750"/>
                  <a:pt x="76319" y="285750"/>
                </a:cubicBezTo>
                <a:lnTo>
                  <a:pt x="70009" y="285750"/>
                </a:lnTo>
                <a:cubicBezTo>
                  <a:pt x="15061" y="285750"/>
                  <a:pt x="-19288" y="226219"/>
                  <a:pt x="8215" y="178594"/>
                </a:cubicBezTo>
                <a:lnTo>
                  <a:pt x="30361" y="14013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1751006" y="2438400"/>
            <a:ext cx="290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الاقتصادي الدائري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1751006" y="2794000"/>
            <a:ext cx="2870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Circular Economy Communication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1176000" y="3352800"/>
            <a:ext cx="43688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يهدف هذا الاتصال هنا لإقناع المستهلك بفكرة </a:t>
            </a:r>
            <a:r>
              <a:rPr lang="en-US" sz="1600" b="1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"الاستخدام بدل التملك"</a:t>
            </a: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(مثل خدمات التشارك) وإعادة التدوير.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1176000" y="4699000"/>
            <a:ext cx="4267200" cy="1397000"/>
          </a:xfrm>
          <a:custGeom>
            <a:avLst/>
            <a:gdLst/>
            <a:ahLst/>
            <a:cxnLst/>
            <a:rect l="l" t="t" r="r" b="b"/>
            <a:pathLst>
              <a:path w="4267200" h="1397000">
                <a:moveTo>
                  <a:pt x="152399" y="0"/>
                </a:moveTo>
                <a:lnTo>
                  <a:pt x="4114801" y="0"/>
                </a:lnTo>
                <a:cubicBezTo>
                  <a:pt x="4198969" y="0"/>
                  <a:pt x="4267200" y="68231"/>
                  <a:pt x="4267200" y="152399"/>
                </a:cubicBezTo>
                <a:lnTo>
                  <a:pt x="4267200" y="1244601"/>
                </a:lnTo>
                <a:cubicBezTo>
                  <a:pt x="4267200" y="1328769"/>
                  <a:pt x="4198969" y="1397000"/>
                  <a:pt x="4114801" y="1397000"/>
                </a:cubicBezTo>
                <a:lnTo>
                  <a:pt x="152399" y="1397000"/>
                </a:lnTo>
                <a:cubicBezTo>
                  <a:pt x="68288" y="1397000"/>
                  <a:pt x="0" y="1328712"/>
                  <a:pt x="0" y="1244601"/>
                </a:cubicBezTo>
                <a:lnTo>
                  <a:pt x="0" y="152399"/>
                </a:lnTo>
                <a:cubicBezTo>
                  <a:pt x="0" y="68288"/>
                  <a:pt x="68288" y="0"/>
                  <a:pt x="152399" y="0"/>
                </a:cubicBezTo>
                <a:close/>
              </a:path>
            </a:pathLst>
          </a:custGeom>
          <a:solidFill>
            <a:srgbClr val="D4A276">
              <a:alpha val="5098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1379200" y="4902200"/>
            <a:ext cx="3962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وهو ما يتطلب لغة اتصالية تركز على "كفاءة الموارد" وليس فقط "سعر المنتج" </a:t>
            </a: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(Kirchherr et al., 2017)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5227300" y="63246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5" name="Text 13"/>
          <p:cNvSpPr/>
          <p:nvPr/>
        </p:nvSpPr>
        <p:spPr>
          <a:xfrm>
            <a:off x="13706806" y="6299200"/>
            <a:ext cx="1473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الاستخدام بدل التملك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15227300" y="66802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7" name="Text 15"/>
          <p:cNvSpPr/>
          <p:nvPr/>
        </p:nvSpPr>
        <p:spPr>
          <a:xfrm>
            <a:off x="14265143" y="6654800"/>
            <a:ext cx="914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إعادة التدوير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5227300" y="70358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9" name="Text 17"/>
          <p:cNvSpPr/>
          <p:nvPr/>
        </p:nvSpPr>
        <p:spPr>
          <a:xfrm>
            <a:off x="14277115" y="7010400"/>
            <a:ext cx="901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كفاءة الموارد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689600" y="2057400"/>
            <a:ext cx="4876800" cy="5511800"/>
          </a:xfrm>
          <a:custGeom>
            <a:avLst/>
            <a:gdLst/>
            <a:ahLst/>
            <a:cxnLst/>
            <a:rect l="l" t="t" r="r" b="b"/>
            <a:pathLst>
              <a:path w="4876800" h="5511800">
                <a:moveTo>
                  <a:pt x="50800" y="0"/>
                </a:moveTo>
                <a:lnTo>
                  <a:pt x="4826000" y="0"/>
                </a:lnTo>
                <a:cubicBezTo>
                  <a:pt x="4854056" y="0"/>
                  <a:pt x="4876800" y="22744"/>
                  <a:pt x="4876800" y="50800"/>
                </a:cubicBezTo>
                <a:lnTo>
                  <a:pt x="4876800" y="5308584"/>
                </a:lnTo>
                <a:cubicBezTo>
                  <a:pt x="4876800" y="5420817"/>
                  <a:pt x="4785817" y="5511800"/>
                  <a:pt x="4673584" y="5511800"/>
                </a:cubicBezTo>
                <a:lnTo>
                  <a:pt x="203216" y="5511800"/>
                </a:lnTo>
                <a:cubicBezTo>
                  <a:pt x="90983" y="5511800"/>
                  <a:pt x="0" y="5420817"/>
                  <a:pt x="0" y="53085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5689600" y="2057400"/>
            <a:ext cx="4876800" cy="50800"/>
          </a:xfrm>
          <a:custGeom>
            <a:avLst/>
            <a:gdLst/>
            <a:ahLst/>
            <a:cxnLst/>
            <a:rect l="l" t="t" r="r" b="b"/>
            <a:pathLst>
              <a:path w="4876800" h="50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2" name="Shape 20"/>
          <p:cNvSpPr/>
          <p:nvPr/>
        </p:nvSpPr>
        <p:spPr>
          <a:xfrm>
            <a:off x="9550400" y="23876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152403" y="0"/>
                </a:moveTo>
                <a:lnTo>
                  <a:pt x="558797" y="0"/>
                </a:lnTo>
                <a:cubicBezTo>
                  <a:pt x="642910" y="0"/>
                  <a:pt x="711200" y="68290"/>
                  <a:pt x="711200" y="152403"/>
                </a:cubicBezTo>
                <a:lnTo>
                  <a:pt x="711200" y="558797"/>
                </a:lnTo>
                <a:cubicBezTo>
                  <a:pt x="711200" y="642910"/>
                  <a:pt x="642910" y="711200"/>
                  <a:pt x="5587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3" name="Shape 21"/>
          <p:cNvSpPr/>
          <p:nvPr/>
        </p:nvSpPr>
        <p:spPr>
          <a:xfrm>
            <a:off x="9753600" y="2590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66700" y="152400"/>
                </a:moveTo>
                <a:cubicBezTo>
                  <a:pt x="266700" y="89316"/>
                  <a:pt x="215484" y="38100"/>
                  <a:pt x="152400" y="38100"/>
                </a:cubicBezTo>
                <a:cubicBezTo>
                  <a:pt x="89316" y="38100"/>
                  <a:pt x="38100" y="89316"/>
                  <a:pt x="38100" y="152400"/>
                </a:cubicBezTo>
                <a:cubicBezTo>
                  <a:pt x="38100" y="215484"/>
                  <a:pt x="89316" y="266700"/>
                  <a:pt x="152400" y="266700"/>
                </a:cubicBezTo>
                <a:cubicBezTo>
                  <a:pt x="215484" y="266700"/>
                  <a:pt x="266700" y="215484"/>
                  <a:pt x="266700" y="152400"/>
                </a:cubicBezTo>
                <a:close/>
                <a:moveTo>
                  <a:pt x="0" y="152400"/>
                </a:moveTo>
                <a:cubicBezTo>
                  <a:pt x="0" y="68288"/>
                  <a:pt x="68288" y="0"/>
                  <a:pt x="152400" y="0"/>
                </a:cubicBezTo>
                <a:cubicBezTo>
                  <a:pt x="236512" y="0"/>
                  <a:pt x="304800" y="68288"/>
                  <a:pt x="304800" y="152400"/>
                </a:cubicBezTo>
                <a:cubicBezTo>
                  <a:pt x="304800" y="236512"/>
                  <a:pt x="236512" y="304800"/>
                  <a:pt x="152400" y="304800"/>
                </a:cubicBezTo>
                <a:cubicBezTo>
                  <a:pt x="68288" y="304800"/>
                  <a:pt x="0" y="236512"/>
                  <a:pt x="0" y="152400"/>
                </a:cubicBezTo>
                <a:close/>
                <a:moveTo>
                  <a:pt x="152400" y="200025"/>
                </a:moveTo>
                <a:cubicBezTo>
                  <a:pt x="178685" y="200025"/>
                  <a:pt x="200025" y="178685"/>
                  <a:pt x="200025" y="152400"/>
                </a:cubicBezTo>
                <a:cubicBezTo>
                  <a:pt x="200025" y="126115"/>
                  <a:pt x="178685" y="104775"/>
                  <a:pt x="152400" y="104775"/>
                </a:cubicBezTo>
                <a:cubicBezTo>
                  <a:pt x="126115" y="104775"/>
                  <a:pt x="104775" y="126115"/>
                  <a:pt x="104775" y="152400"/>
                </a:cubicBezTo>
                <a:cubicBezTo>
                  <a:pt x="104775" y="178685"/>
                  <a:pt x="126115" y="200025"/>
                  <a:pt x="152400" y="200025"/>
                </a:cubicBezTo>
                <a:close/>
                <a:moveTo>
                  <a:pt x="152400" y="66675"/>
                </a:moveTo>
                <a:cubicBezTo>
                  <a:pt x="199713" y="66675"/>
                  <a:pt x="238125" y="105087"/>
                  <a:pt x="238125" y="152400"/>
                </a:cubicBezTo>
                <a:cubicBezTo>
                  <a:pt x="238125" y="199713"/>
                  <a:pt x="199713" y="238125"/>
                  <a:pt x="152400" y="238125"/>
                </a:cubicBezTo>
                <a:cubicBezTo>
                  <a:pt x="105087" y="238125"/>
                  <a:pt x="66675" y="199713"/>
                  <a:pt x="66675" y="152400"/>
                </a:cubicBezTo>
                <a:cubicBezTo>
                  <a:pt x="66675" y="105087"/>
                  <a:pt x="105087" y="66675"/>
                  <a:pt x="152400" y="66675"/>
                </a:cubicBezTo>
                <a:close/>
                <a:moveTo>
                  <a:pt x="133350" y="152400"/>
                </a:moveTo>
                <a:cubicBezTo>
                  <a:pt x="133350" y="141886"/>
                  <a:pt x="141886" y="133350"/>
                  <a:pt x="152400" y="133350"/>
                </a:cubicBezTo>
                <a:cubicBezTo>
                  <a:pt x="162914" y="133350"/>
                  <a:pt x="171450" y="141886"/>
                  <a:pt x="171450" y="152400"/>
                </a:cubicBezTo>
                <a:cubicBezTo>
                  <a:pt x="171450" y="162914"/>
                  <a:pt x="162914" y="171450"/>
                  <a:pt x="152400" y="171450"/>
                </a:cubicBezTo>
                <a:cubicBezTo>
                  <a:pt x="141886" y="171450"/>
                  <a:pt x="133350" y="162914"/>
                  <a:pt x="133350" y="1524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22"/>
          <p:cNvSpPr/>
          <p:nvPr/>
        </p:nvSpPr>
        <p:spPr>
          <a:xfrm>
            <a:off x="7560138" y="2438400"/>
            <a:ext cx="1917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التسويق الاجتماعي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7560138" y="2794000"/>
            <a:ext cx="1879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Social Marketing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5994400" y="3352800"/>
            <a:ext cx="4368800" cy="147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استخدام تقنيات التسويق التجاري للتأثير على سلوك الأفراد بما يحقق النفع الاقتصادي العام.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994400" y="5029200"/>
            <a:ext cx="4267200" cy="1066800"/>
          </a:xfrm>
          <a:custGeom>
            <a:avLst/>
            <a:gdLst/>
            <a:ahLst/>
            <a:cxnLst/>
            <a:rect l="l" t="t" r="r" b="b"/>
            <a:pathLst>
              <a:path w="4267200" h="1066800">
                <a:moveTo>
                  <a:pt x="152403" y="0"/>
                </a:moveTo>
                <a:lnTo>
                  <a:pt x="4114797" y="0"/>
                </a:lnTo>
                <a:cubicBezTo>
                  <a:pt x="4198967" y="0"/>
                  <a:pt x="4267200" y="68233"/>
                  <a:pt x="4267200" y="152403"/>
                </a:cubicBezTo>
                <a:lnTo>
                  <a:pt x="4267200" y="914397"/>
                </a:lnTo>
                <a:cubicBezTo>
                  <a:pt x="4267200" y="998567"/>
                  <a:pt x="4198967" y="1066800"/>
                  <a:pt x="4114797" y="1066800"/>
                </a:cubicBezTo>
                <a:lnTo>
                  <a:pt x="152403" y="1066800"/>
                </a:lnTo>
                <a:cubicBezTo>
                  <a:pt x="68233" y="1066800"/>
                  <a:pt x="0" y="998567"/>
                  <a:pt x="0" y="9143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A98C6A">
              <a:alpha val="5098"/>
            </a:srgbClr>
          </a:solidFill>
          <a:ln/>
        </p:spPr>
      </p:sp>
      <p:sp>
        <p:nvSpPr>
          <p:cNvPr id="28" name="Text 26"/>
          <p:cNvSpPr/>
          <p:nvPr/>
        </p:nvSpPr>
        <p:spPr>
          <a:xfrm>
            <a:off x="6197600" y="5232400"/>
            <a:ext cx="3962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مثل حملات ترشيد استهلاك الطاقة والمياه التي توفر ميزانيات ضخمة للدول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10045700" y="63246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0" name="Text 28"/>
          <p:cNvSpPr/>
          <p:nvPr/>
        </p:nvSpPr>
        <p:spPr>
          <a:xfrm>
            <a:off x="8526397" y="6299200"/>
            <a:ext cx="1473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ترشيد استهلاك الطاقة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10045700" y="66802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2" name="Text 30"/>
          <p:cNvSpPr/>
          <p:nvPr/>
        </p:nvSpPr>
        <p:spPr>
          <a:xfrm>
            <a:off x="9179123" y="6654800"/>
            <a:ext cx="812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توفير المياه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10045700" y="70358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4" name="Text 32"/>
          <p:cNvSpPr/>
          <p:nvPr/>
        </p:nvSpPr>
        <p:spPr>
          <a:xfrm>
            <a:off x="8889934" y="7010400"/>
            <a:ext cx="1104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تغيير السلوكيات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508000" y="2057400"/>
            <a:ext cx="4876800" cy="5511800"/>
          </a:xfrm>
          <a:custGeom>
            <a:avLst/>
            <a:gdLst/>
            <a:ahLst/>
            <a:cxnLst/>
            <a:rect l="l" t="t" r="r" b="b"/>
            <a:pathLst>
              <a:path w="4876800" h="5511800">
                <a:moveTo>
                  <a:pt x="50800" y="0"/>
                </a:moveTo>
                <a:lnTo>
                  <a:pt x="4826000" y="0"/>
                </a:lnTo>
                <a:cubicBezTo>
                  <a:pt x="4854056" y="0"/>
                  <a:pt x="4876800" y="22744"/>
                  <a:pt x="4876800" y="50800"/>
                </a:cubicBezTo>
                <a:lnTo>
                  <a:pt x="4876800" y="5308584"/>
                </a:lnTo>
                <a:cubicBezTo>
                  <a:pt x="4876800" y="5420817"/>
                  <a:pt x="4785817" y="5511800"/>
                  <a:pt x="4673584" y="5511800"/>
                </a:cubicBezTo>
                <a:lnTo>
                  <a:pt x="203216" y="5511800"/>
                </a:lnTo>
                <a:cubicBezTo>
                  <a:pt x="90983" y="5511800"/>
                  <a:pt x="0" y="5420817"/>
                  <a:pt x="0" y="53085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6" name="Shape 34"/>
          <p:cNvSpPr/>
          <p:nvPr/>
        </p:nvSpPr>
        <p:spPr>
          <a:xfrm>
            <a:off x="508000" y="2057400"/>
            <a:ext cx="4876800" cy="50800"/>
          </a:xfrm>
          <a:custGeom>
            <a:avLst/>
            <a:gdLst/>
            <a:ahLst/>
            <a:cxnLst/>
            <a:rect l="l" t="t" r="r" b="b"/>
            <a:pathLst>
              <a:path w="4876800" h="50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37" name="Shape 35"/>
          <p:cNvSpPr/>
          <p:nvPr/>
        </p:nvSpPr>
        <p:spPr>
          <a:xfrm>
            <a:off x="4368800" y="23876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152403" y="0"/>
                </a:moveTo>
                <a:lnTo>
                  <a:pt x="558797" y="0"/>
                </a:lnTo>
                <a:cubicBezTo>
                  <a:pt x="642910" y="0"/>
                  <a:pt x="711200" y="68290"/>
                  <a:pt x="711200" y="152403"/>
                </a:cubicBezTo>
                <a:lnTo>
                  <a:pt x="711200" y="558797"/>
                </a:lnTo>
                <a:cubicBezTo>
                  <a:pt x="711200" y="642910"/>
                  <a:pt x="642910" y="711200"/>
                  <a:pt x="5587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38" name="Shape 36"/>
          <p:cNvSpPr/>
          <p:nvPr/>
        </p:nvSpPr>
        <p:spPr>
          <a:xfrm>
            <a:off x="4610100" y="25908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0" y="38100"/>
                </a:moveTo>
                <a:cubicBezTo>
                  <a:pt x="0" y="17085"/>
                  <a:pt x="17085" y="0"/>
                  <a:pt x="38100" y="0"/>
                </a:cubicBezTo>
                <a:lnTo>
                  <a:pt x="127099" y="0"/>
                </a:lnTo>
                <a:cubicBezTo>
                  <a:pt x="137220" y="0"/>
                  <a:pt x="146923" y="3989"/>
                  <a:pt x="154067" y="11132"/>
                </a:cubicBezTo>
                <a:lnTo>
                  <a:pt x="217468" y="74593"/>
                </a:lnTo>
                <a:cubicBezTo>
                  <a:pt x="224611" y="81736"/>
                  <a:pt x="228600" y="91440"/>
                  <a:pt x="228600" y="101560"/>
                </a:cubicBezTo>
                <a:lnTo>
                  <a:pt x="228600" y="266700"/>
                </a:lnTo>
                <a:cubicBezTo>
                  <a:pt x="228600" y="287715"/>
                  <a:pt x="211515" y="304800"/>
                  <a:pt x="190500" y="304800"/>
                </a:cubicBezTo>
                <a:lnTo>
                  <a:pt x="38100" y="304800"/>
                </a:lnTo>
                <a:cubicBezTo>
                  <a:pt x="17085" y="304800"/>
                  <a:pt x="0" y="287715"/>
                  <a:pt x="0" y="266700"/>
                </a:cubicBezTo>
                <a:lnTo>
                  <a:pt x="0" y="38100"/>
                </a:lnTo>
                <a:close/>
                <a:moveTo>
                  <a:pt x="123825" y="34826"/>
                </a:moveTo>
                <a:lnTo>
                  <a:pt x="123825" y="90488"/>
                </a:lnTo>
                <a:cubicBezTo>
                  <a:pt x="123825" y="98405"/>
                  <a:pt x="130195" y="104775"/>
                  <a:pt x="138113" y="104775"/>
                </a:cubicBezTo>
                <a:lnTo>
                  <a:pt x="193774" y="104775"/>
                </a:lnTo>
                <a:lnTo>
                  <a:pt x="123825" y="34826"/>
                </a:lnTo>
                <a:close/>
                <a:moveTo>
                  <a:pt x="38100" y="52388"/>
                </a:moveTo>
                <a:cubicBezTo>
                  <a:pt x="38100" y="60305"/>
                  <a:pt x="44470" y="66675"/>
                  <a:pt x="52388" y="66675"/>
                </a:cubicBezTo>
                <a:lnTo>
                  <a:pt x="80962" y="66675"/>
                </a:lnTo>
                <a:cubicBezTo>
                  <a:pt x="88880" y="66675"/>
                  <a:pt x="95250" y="60305"/>
                  <a:pt x="95250" y="52388"/>
                </a:cubicBezTo>
                <a:cubicBezTo>
                  <a:pt x="95250" y="44470"/>
                  <a:pt x="88880" y="38100"/>
                  <a:pt x="80962" y="38100"/>
                </a:cubicBezTo>
                <a:lnTo>
                  <a:pt x="52388" y="38100"/>
                </a:lnTo>
                <a:cubicBezTo>
                  <a:pt x="44470" y="38100"/>
                  <a:pt x="38100" y="44470"/>
                  <a:pt x="38100" y="52388"/>
                </a:cubicBezTo>
                <a:close/>
                <a:moveTo>
                  <a:pt x="38100" y="109537"/>
                </a:moveTo>
                <a:cubicBezTo>
                  <a:pt x="38100" y="117455"/>
                  <a:pt x="44470" y="123825"/>
                  <a:pt x="52388" y="123825"/>
                </a:cubicBezTo>
                <a:lnTo>
                  <a:pt x="80962" y="123825"/>
                </a:lnTo>
                <a:cubicBezTo>
                  <a:pt x="88880" y="123825"/>
                  <a:pt x="95250" y="117455"/>
                  <a:pt x="95250" y="109537"/>
                </a:cubicBezTo>
                <a:cubicBezTo>
                  <a:pt x="95250" y="101620"/>
                  <a:pt x="88880" y="95250"/>
                  <a:pt x="80962" y="95250"/>
                </a:cubicBezTo>
                <a:lnTo>
                  <a:pt x="52388" y="95250"/>
                </a:lnTo>
                <a:cubicBezTo>
                  <a:pt x="44470" y="95250"/>
                  <a:pt x="38100" y="101620"/>
                  <a:pt x="38100" y="109537"/>
                </a:cubicBezTo>
                <a:close/>
                <a:moveTo>
                  <a:pt x="104775" y="154781"/>
                </a:moveTo>
                <a:lnTo>
                  <a:pt x="104775" y="157163"/>
                </a:lnTo>
                <a:cubicBezTo>
                  <a:pt x="87630" y="157341"/>
                  <a:pt x="73819" y="171271"/>
                  <a:pt x="73819" y="188416"/>
                </a:cubicBezTo>
                <a:cubicBezTo>
                  <a:pt x="73819" y="203716"/>
                  <a:pt x="84832" y="216753"/>
                  <a:pt x="99953" y="219254"/>
                </a:cubicBezTo>
                <a:lnTo>
                  <a:pt x="124778" y="223421"/>
                </a:lnTo>
                <a:cubicBezTo>
                  <a:pt x="128349" y="224016"/>
                  <a:pt x="130969" y="227112"/>
                  <a:pt x="130969" y="230743"/>
                </a:cubicBezTo>
                <a:cubicBezTo>
                  <a:pt x="130969" y="234851"/>
                  <a:pt x="127635" y="238185"/>
                  <a:pt x="123527" y="238185"/>
                </a:cubicBezTo>
                <a:lnTo>
                  <a:pt x="90488" y="238125"/>
                </a:lnTo>
                <a:cubicBezTo>
                  <a:pt x="83939" y="238125"/>
                  <a:pt x="78581" y="243483"/>
                  <a:pt x="78581" y="250031"/>
                </a:cubicBezTo>
                <a:cubicBezTo>
                  <a:pt x="78581" y="256580"/>
                  <a:pt x="83939" y="261937"/>
                  <a:pt x="90488" y="261937"/>
                </a:cubicBezTo>
                <a:lnTo>
                  <a:pt x="104775" y="261937"/>
                </a:lnTo>
                <a:lnTo>
                  <a:pt x="104775" y="264319"/>
                </a:lnTo>
                <a:cubicBezTo>
                  <a:pt x="104775" y="270867"/>
                  <a:pt x="110133" y="276225"/>
                  <a:pt x="116681" y="276225"/>
                </a:cubicBezTo>
                <a:cubicBezTo>
                  <a:pt x="123230" y="276225"/>
                  <a:pt x="128588" y="270867"/>
                  <a:pt x="128588" y="264319"/>
                </a:cubicBezTo>
                <a:lnTo>
                  <a:pt x="128588" y="261521"/>
                </a:lnTo>
                <a:cubicBezTo>
                  <a:pt x="143470" y="259080"/>
                  <a:pt x="154781" y="246221"/>
                  <a:pt x="154781" y="230684"/>
                </a:cubicBezTo>
                <a:cubicBezTo>
                  <a:pt x="154781" y="215384"/>
                  <a:pt x="143768" y="202347"/>
                  <a:pt x="128647" y="199846"/>
                </a:cubicBezTo>
                <a:lnTo>
                  <a:pt x="103822" y="195679"/>
                </a:lnTo>
                <a:cubicBezTo>
                  <a:pt x="100251" y="195084"/>
                  <a:pt x="97631" y="191988"/>
                  <a:pt x="97631" y="188357"/>
                </a:cubicBezTo>
                <a:cubicBezTo>
                  <a:pt x="97631" y="184249"/>
                  <a:pt x="100965" y="180915"/>
                  <a:pt x="105073" y="180915"/>
                </a:cubicBezTo>
                <a:lnTo>
                  <a:pt x="133350" y="180915"/>
                </a:lnTo>
                <a:cubicBezTo>
                  <a:pt x="139898" y="180915"/>
                  <a:pt x="145256" y="175558"/>
                  <a:pt x="145256" y="169009"/>
                </a:cubicBezTo>
                <a:cubicBezTo>
                  <a:pt x="145256" y="162461"/>
                  <a:pt x="139898" y="157103"/>
                  <a:pt x="133350" y="157103"/>
                </a:cubicBezTo>
                <a:lnTo>
                  <a:pt x="128587" y="157103"/>
                </a:lnTo>
                <a:lnTo>
                  <a:pt x="128587" y="154722"/>
                </a:lnTo>
                <a:cubicBezTo>
                  <a:pt x="128587" y="148173"/>
                  <a:pt x="123230" y="142815"/>
                  <a:pt x="116681" y="142815"/>
                </a:cubicBezTo>
                <a:cubicBezTo>
                  <a:pt x="110133" y="142815"/>
                  <a:pt x="104775" y="148173"/>
                  <a:pt x="104775" y="154722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9" name="Text 37"/>
          <p:cNvSpPr/>
          <p:nvPr/>
        </p:nvSpPr>
        <p:spPr>
          <a:xfrm>
            <a:off x="2473788" y="2438400"/>
            <a:ext cx="1816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التقارير المتكاملة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2473788" y="2794000"/>
            <a:ext cx="1778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Integrated Reporting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12800" y="3352800"/>
            <a:ext cx="43688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هذا النوع من الاتصال المالي يربط بين الأداء المالي والأداء البيئي والاجتماعي.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12800" y="4699000"/>
            <a:ext cx="4267200" cy="1397000"/>
          </a:xfrm>
          <a:custGeom>
            <a:avLst/>
            <a:gdLst/>
            <a:ahLst/>
            <a:cxnLst/>
            <a:rect l="l" t="t" r="r" b="b"/>
            <a:pathLst>
              <a:path w="4267200" h="1397000">
                <a:moveTo>
                  <a:pt x="152399" y="0"/>
                </a:moveTo>
                <a:lnTo>
                  <a:pt x="4114801" y="0"/>
                </a:lnTo>
                <a:cubicBezTo>
                  <a:pt x="4198969" y="0"/>
                  <a:pt x="4267200" y="68231"/>
                  <a:pt x="4267200" y="152399"/>
                </a:cubicBezTo>
                <a:lnTo>
                  <a:pt x="4267200" y="1244601"/>
                </a:lnTo>
                <a:cubicBezTo>
                  <a:pt x="4267200" y="1328769"/>
                  <a:pt x="4198969" y="1397000"/>
                  <a:pt x="4114801" y="1397000"/>
                </a:cubicBezTo>
                <a:lnTo>
                  <a:pt x="152399" y="1397000"/>
                </a:lnTo>
                <a:cubicBezTo>
                  <a:pt x="68288" y="1397000"/>
                  <a:pt x="0" y="1328712"/>
                  <a:pt x="0" y="1244601"/>
                </a:cubicBezTo>
                <a:lnTo>
                  <a:pt x="0" y="152399"/>
                </a:lnTo>
                <a:cubicBezTo>
                  <a:pt x="0" y="68288"/>
                  <a:pt x="68288" y="0"/>
                  <a:pt x="152399" y="0"/>
                </a:cubicBezTo>
                <a:close/>
              </a:path>
            </a:pathLst>
          </a:custGeom>
          <a:solidFill>
            <a:srgbClr val="2A574A">
              <a:alpha val="5098"/>
            </a:srgbClr>
          </a:solidFill>
          <a:ln/>
        </p:spPr>
      </p:sp>
      <p:sp>
        <p:nvSpPr>
          <p:cNvPr id="43" name="Text 41"/>
          <p:cNvSpPr/>
          <p:nvPr/>
        </p:nvSpPr>
        <p:spPr>
          <a:xfrm>
            <a:off x="1016000" y="4902200"/>
            <a:ext cx="3962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مما يوفر للمستثمرين صورة كاملة عن "صحة" المؤسسة واستمراريتها في المستقبل </a:t>
            </a: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(Eccles &amp; Kraus, 2014)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4864100" y="63246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45" name="Text 43"/>
          <p:cNvSpPr/>
          <p:nvPr/>
        </p:nvSpPr>
        <p:spPr>
          <a:xfrm>
            <a:off x="3986874" y="6299200"/>
            <a:ext cx="825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الأداء المالي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4864100" y="66802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47" name="Text 45"/>
          <p:cNvSpPr/>
          <p:nvPr/>
        </p:nvSpPr>
        <p:spPr>
          <a:xfrm>
            <a:off x="3974968" y="6654800"/>
            <a:ext cx="838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الأداء البيئي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4864100" y="70358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49" name="Text 47"/>
          <p:cNvSpPr/>
          <p:nvPr/>
        </p:nvSpPr>
        <p:spPr>
          <a:xfrm>
            <a:off x="3703505" y="7010400"/>
            <a:ext cx="1104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الأداء الاجتماعي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508000" y="7874000"/>
            <a:ext cx="15240000" cy="762000"/>
          </a:xfrm>
          <a:custGeom>
            <a:avLst/>
            <a:gdLst/>
            <a:ahLst/>
            <a:cxnLst/>
            <a:rect l="l" t="t" r="r" b="b"/>
            <a:pathLst>
              <a:path w="15240000" h="762000">
                <a:moveTo>
                  <a:pt x="152400" y="0"/>
                </a:moveTo>
                <a:lnTo>
                  <a:pt x="15087600" y="0"/>
                </a:lnTo>
                <a:cubicBezTo>
                  <a:pt x="15171712" y="0"/>
                  <a:pt x="15240000" y="68288"/>
                  <a:pt x="15240000" y="152400"/>
                </a:cubicBezTo>
                <a:lnTo>
                  <a:pt x="15240000" y="609600"/>
                </a:lnTo>
                <a:cubicBezTo>
                  <a:pt x="15240000" y="693712"/>
                  <a:pt x="15171712" y="762000"/>
                  <a:pt x="15087600" y="762000"/>
                </a:cubicBezTo>
                <a:lnTo>
                  <a:pt x="152400" y="762000"/>
                </a:lnTo>
                <a:cubicBezTo>
                  <a:pt x="68288" y="762000"/>
                  <a:pt x="0" y="693712"/>
                  <a:pt x="0" y="609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51" name="Shape 49"/>
          <p:cNvSpPr/>
          <p:nvPr/>
        </p:nvSpPr>
        <p:spPr>
          <a:xfrm>
            <a:off x="12552231" y="81407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45306" y="190500"/>
                </a:moveTo>
                <a:cubicBezTo>
                  <a:pt x="148927" y="179437"/>
                  <a:pt x="156170" y="169416"/>
                  <a:pt x="164356" y="160784"/>
                </a:cubicBezTo>
                <a:cubicBezTo>
                  <a:pt x="180578" y="143718"/>
                  <a:pt x="190500" y="120650"/>
                  <a:pt x="190500" y="95250"/>
                </a:cubicBezTo>
                <a:cubicBezTo>
                  <a:pt x="190500" y="42664"/>
                  <a:pt x="147836" y="0"/>
                  <a:pt x="95250" y="0"/>
                </a:cubicBezTo>
                <a:cubicBezTo>
                  <a:pt x="42664" y="0"/>
                  <a:pt x="0" y="42664"/>
                  <a:pt x="0" y="95250"/>
                </a:cubicBezTo>
                <a:cubicBezTo>
                  <a:pt x="0" y="120650"/>
                  <a:pt x="9922" y="143718"/>
                  <a:pt x="26144" y="160784"/>
                </a:cubicBezTo>
                <a:cubicBezTo>
                  <a:pt x="34330" y="169416"/>
                  <a:pt x="41622" y="179437"/>
                  <a:pt x="45194" y="190500"/>
                </a:cubicBezTo>
                <a:lnTo>
                  <a:pt x="145256" y="190500"/>
                </a:lnTo>
                <a:close/>
                <a:moveTo>
                  <a:pt x="142875" y="214313"/>
                </a:moveTo>
                <a:lnTo>
                  <a:pt x="47625" y="214313"/>
                </a:lnTo>
                <a:lnTo>
                  <a:pt x="47625" y="222250"/>
                </a:lnTo>
                <a:cubicBezTo>
                  <a:pt x="47625" y="244177"/>
                  <a:pt x="65385" y="261937"/>
                  <a:pt x="87313" y="261937"/>
                </a:cubicBezTo>
                <a:lnTo>
                  <a:pt x="103188" y="261937"/>
                </a:lnTo>
                <a:cubicBezTo>
                  <a:pt x="125115" y="261937"/>
                  <a:pt x="142875" y="244177"/>
                  <a:pt x="142875" y="222250"/>
                </a:cubicBezTo>
                <a:lnTo>
                  <a:pt x="142875" y="214313"/>
                </a:lnTo>
                <a:close/>
                <a:moveTo>
                  <a:pt x="91281" y="55563"/>
                </a:moveTo>
                <a:cubicBezTo>
                  <a:pt x="71537" y="55563"/>
                  <a:pt x="55563" y="71537"/>
                  <a:pt x="55563" y="91281"/>
                </a:cubicBezTo>
                <a:cubicBezTo>
                  <a:pt x="55563" y="97879"/>
                  <a:pt x="50254" y="103188"/>
                  <a:pt x="43656" y="103188"/>
                </a:cubicBezTo>
                <a:cubicBezTo>
                  <a:pt x="37058" y="103188"/>
                  <a:pt x="31750" y="97879"/>
                  <a:pt x="31750" y="91281"/>
                </a:cubicBezTo>
                <a:cubicBezTo>
                  <a:pt x="31750" y="58390"/>
                  <a:pt x="58390" y="31750"/>
                  <a:pt x="91281" y="31750"/>
                </a:cubicBezTo>
                <a:cubicBezTo>
                  <a:pt x="97879" y="31750"/>
                  <a:pt x="103188" y="37058"/>
                  <a:pt x="103188" y="43656"/>
                </a:cubicBezTo>
                <a:cubicBezTo>
                  <a:pt x="103188" y="50254"/>
                  <a:pt x="97879" y="55563"/>
                  <a:pt x="91281" y="55563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52" name="Text 50"/>
          <p:cNvSpPr/>
          <p:nvPr/>
        </p:nvSpPr>
        <p:spPr>
          <a:xfrm>
            <a:off x="965200" y="8077200"/>
            <a:ext cx="14643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في الاقتصاد المستدام:</a:t>
            </a: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الاتصال يتحول من أداة </a:t>
            </a:r>
            <a:r>
              <a:rPr lang="en-US" sz="2000" b="1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"للبيع السريع"</a:t>
            </a: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إلى أداة </a:t>
            </a:r>
            <a:r>
              <a:rPr lang="en-US" sz="2000" b="1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"لبناء القيمة طويلة الأمد"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646400" y="609600"/>
            <a:ext cx="101600" cy="812800"/>
          </a:xfrm>
          <a:custGeom>
            <a:avLst/>
            <a:gdLst/>
            <a:ahLst/>
            <a:cxnLst/>
            <a:rect l="l" t="t" r="r" b="b"/>
            <a:pathLst>
              <a:path w="101600" h="8128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762000"/>
                </a:lnTo>
                <a:cubicBezTo>
                  <a:pt x="101600" y="790037"/>
                  <a:pt x="78837" y="812800"/>
                  <a:pt x="508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3" name="Text 1"/>
          <p:cNvSpPr/>
          <p:nvPr/>
        </p:nvSpPr>
        <p:spPr>
          <a:xfrm>
            <a:off x="12130286" y="508000"/>
            <a:ext cx="3429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دراسات حالة تطبيقية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12130286" y="914400"/>
            <a:ext cx="3619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باتاغونيا وتسلا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8331200" y="2032000"/>
            <a:ext cx="7391400" cy="9207500"/>
          </a:xfrm>
          <a:custGeom>
            <a:avLst/>
            <a:gdLst/>
            <a:ahLst/>
            <a:cxnLst/>
            <a:rect l="l" t="t" r="r" b="b"/>
            <a:pathLst>
              <a:path w="7391400" h="9207500">
                <a:moveTo>
                  <a:pt x="203190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9156700"/>
                </a:lnTo>
                <a:cubicBezTo>
                  <a:pt x="7391400" y="9184756"/>
                  <a:pt x="7368656" y="9207500"/>
                  <a:pt x="7340600" y="9207500"/>
                </a:cubicBezTo>
                <a:lnTo>
                  <a:pt x="203190" y="9207500"/>
                </a:lnTo>
                <a:cubicBezTo>
                  <a:pt x="90971" y="9207500"/>
                  <a:pt x="0" y="9116529"/>
                  <a:pt x="0" y="9004310"/>
                </a:cubicBezTo>
                <a:lnTo>
                  <a:pt x="0" y="203190"/>
                </a:lnTo>
                <a:cubicBezTo>
                  <a:pt x="0" y="91046"/>
                  <a:pt x="91046" y="0"/>
                  <a:pt x="20319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2032000"/>
            <a:ext cx="50800" cy="9207500"/>
          </a:xfrm>
          <a:custGeom>
            <a:avLst/>
            <a:gdLst/>
            <a:ahLst/>
            <a:cxnLst/>
            <a:rect l="l" t="t" r="r" b="b"/>
            <a:pathLst>
              <a:path w="50800" h="9207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9156700"/>
                </a:lnTo>
                <a:cubicBezTo>
                  <a:pt x="50800" y="9184737"/>
                  <a:pt x="28037" y="9207500"/>
                  <a:pt x="0" y="9207500"/>
                </a:cubicBezTo>
                <a:lnTo>
                  <a:pt x="0" y="9207500"/>
                </a:lnTo>
                <a:lnTo>
                  <a:pt x="0" y="0"/>
                </a:lnTo>
                <a:close/>
              </a:path>
            </a:pathLst>
          </a:custGeom>
          <a:solidFill>
            <a:srgbClr val="2A574A"/>
          </a:solidFill>
          <a:ln/>
        </p:spPr>
      </p:sp>
      <p:pic>
        <p:nvPicPr>
          <p:cNvPr id="7" name="Image 0" descr="https://kimi-web-img.moonshot.cn/img/i.ytimg.com/813bb8b69e9f196a8f0550565ae9f3c65f0a89e7.jpg"/>
          <p:cNvPicPr>
            <a:picLocks noChangeAspect="1"/>
          </p:cNvPicPr>
          <p:nvPr/>
        </p:nvPicPr>
        <p:blipFill>
          <a:blip r:embed="rId3"/>
          <a:srcRect t="20575" b="20575"/>
          <a:stretch/>
        </p:blipFill>
        <p:spPr>
          <a:xfrm>
            <a:off x="8331200" y="2032000"/>
            <a:ext cx="7366000" cy="2438400"/>
          </a:xfrm>
          <a:prstGeom prst="roundRect">
            <a:avLst>
              <a:gd name="adj" fmla="val 0"/>
            </a:avLst>
          </a:prstGeom>
        </p:spPr>
      </p:pic>
      <p:sp>
        <p:nvSpPr>
          <p:cNvPr id="8" name="Shape 5"/>
          <p:cNvSpPr/>
          <p:nvPr/>
        </p:nvSpPr>
        <p:spPr>
          <a:xfrm>
            <a:off x="14681200" y="4775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152403" y="0"/>
                </a:moveTo>
                <a:lnTo>
                  <a:pt x="558797" y="0"/>
                </a:lnTo>
                <a:cubicBezTo>
                  <a:pt x="642910" y="0"/>
                  <a:pt x="711200" y="68290"/>
                  <a:pt x="711200" y="152403"/>
                </a:cubicBezTo>
                <a:lnTo>
                  <a:pt x="711200" y="558797"/>
                </a:lnTo>
                <a:cubicBezTo>
                  <a:pt x="711200" y="642910"/>
                  <a:pt x="642910" y="711200"/>
                  <a:pt x="5587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9" name="Shape 6"/>
          <p:cNvSpPr/>
          <p:nvPr/>
        </p:nvSpPr>
        <p:spPr>
          <a:xfrm>
            <a:off x="14884400" y="4978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698" y="0"/>
                </a:moveTo>
                <a:cubicBezTo>
                  <a:pt x="161449" y="0"/>
                  <a:pt x="169485" y="4822"/>
                  <a:pt x="173653" y="12502"/>
                </a:cubicBezTo>
                <a:lnTo>
                  <a:pt x="302240" y="250627"/>
                </a:lnTo>
                <a:cubicBezTo>
                  <a:pt x="306229" y="258008"/>
                  <a:pt x="306050" y="266938"/>
                  <a:pt x="301764" y="274141"/>
                </a:cubicBezTo>
                <a:cubicBezTo>
                  <a:pt x="297478" y="281345"/>
                  <a:pt x="289679" y="285750"/>
                  <a:pt x="281345" y="285750"/>
                </a:cubicBezTo>
                <a:lnTo>
                  <a:pt x="24170" y="285750"/>
                </a:lnTo>
                <a:cubicBezTo>
                  <a:pt x="15776" y="285750"/>
                  <a:pt x="8037" y="281345"/>
                  <a:pt x="3750" y="274141"/>
                </a:cubicBezTo>
                <a:cubicBezTo>
                  <a:pt x="-536" y="266938"/>
                  <a:pt x="-714" y="258008"/>
                  <a:pt x="3274" y="250627"/>
                </a:cubicBezTo>
                <a:lnTo>
                  <a:pt x="131862" y="12502"/>
                </a:lnTo>
                <a:lnTo>
                  <a:pt x="133588" y="9763"/>
                </a:lnTo>
                <a:cubicBezTo>
                  <a:pt x="137934" y="3691"/>
                  <a:pt x="145018" y="0"/>
                  <a:pt x="152698" y="0"/>
                </a:cubicBezTo>
                <a:close/>
                <a:moveTo>
                  <a:pt x="101441" y="148769"/>
                </a:moveTo>
                <a:lnTo>
                  <a:pt x="117396" y="164723"/>
                </a:lnTo>
                <a:cubicBezTo>
                  <a:pt x="121087" y="168414"/>
                  <a:pt x="127159" y="168414"/>
                  <a:pt x="130850" y="164723"/>
                </a:cubicBezTo>
                <a:lnTo>
                  <a:pt x="156627" y="138946"/>
                </a:lnTo>
                <a:cubicBezTo>
                  <a:pt x="160199" y="135374"/>
                  <a:pt x="165021" y="133350"/>
                  <a:pt x="170081" y="133350"/>
                </a:cubicBezTo>
                <a:lnTo>
                  <a:pt x="195560" y="133350"/>
                </a:lnTo>
                <a:lnTo>
                  <a:pt x="152638" y="53876"/>
                </a:lnTo>
                <a:lnTo>
                  <a:pt x="101382" y="148769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13366023" y="4902200"/>
            <a:ext cx="1308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باتاغونيا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636000" y="5689600"/>
            <a:ext cx="6870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الاتصال البيئي الجذري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636000" y="6248400"/>
            <a:ext cx="68707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تعتبر شركة الملابس الرياضية </a:t>
            </a:r>
            <a:r>
              <a:rPr lang="en-US" sz="1800" b="1" dirty="0">
                <a:solidFill>
                  <a:srgbClr val="2A574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"باتاغونيا"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نموذجاً رائداً في استخدام الاتصال لتغيير النمط الاستهلاكي (البعد البيئي والاقتصادي).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8636000" y="7194550"/>
            <a:ext cx="6756400" cy="1422400"/>
          </a:xfrm>
          <a:custGeom>
            <a:avLst/>
            <a:gdLst/>
            <a:ahLst/>
            <a:cxnLst/>
            <a:rect l="l" t="t" r="r" b="b"/>
            <a:pathLst>
              <a:path w="6756400" h="1422400">
                <a:moveTo>
                  <a:pt x="152396" y="0"/>
                </a:moveTo>
                <a:lnTo>
                  <a:pt x="6604004" y="0"/>
                </a:lnTo>
                <a:cubicBezTo>
                  <a:pt x="6688170" y="0"/>
                  <a:pt x="6756400" y="68230"/>
                  <a:pt x="6756400" y="152396"/>
                </a:cubicBezTo>
                <a:lnTo>
                  <a:pt x="6756400" y="1270004"/>
                </a:lnTo>
                <a:cubicBezTo>
                  <a:pt x="6756400" y="1354170"/>
                  <a:pt x="6688170" y="1422400"/>
                  <a:pt x="6604004" y="1422400"/>
                </a:cubicBezTo>
                <a:lnTo>
                  <a:pt x="152396" y="1422400"/>
                </a:lnTo>
                <a:cubicBezTo>
                  <a:pt x="68286" y="1422400"/>
                  <a:pt x="0" y="1354114"/>
                  <a:pt x="0" y="12700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2A574A">
              <a:alpha val="5098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14897695" y="7448550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153541" y="-9376"/>
                </a:moveTo>
                <a:cubicBezTo>
                  <a:pt x="151507" y="-13345"/>
                  <a:pt x="147389" y="-15875"/>
                  <a:pt x="142925" y="-15875"/>
                </a:cubicBezTo>
                <a:cubicBezTo>
                  <a:pt x="138460" y="-15875"/>
                  <a:pt x="134342" y="-13345"/>
                  <a:pt x="132308" y="-9376"/>
                </a:cubicBezTo>
                <a:lnTo>
                  <a:pt x="95796" y="62161"/>
                </a:lnTo>
                <a:lnTo>
                  <a:pt x="16470" y="74761"/>
                </a:lnTo>
                <a:cubicBezTo>
                  <a:pt x="12055" y="75456"/>
                  <a:pt x="8384" y="78581"/>
                  <a:pt x="6995" y="82848"/>
                </a:cubicBezTo>
                <a:cubicBezTo>
                  <a:pt x="5606" y="87114"/>
                  <a:pt x="6747" y="91777"/>
                  <a:pt x="9872" y="94952"/>
                </a:cubicBezTo>
                <a:lnTo>
                  <a:pt x="66625" y="151755"/>
                </a:lnTo>
                <a:lnTo>
                  <a:pt x="54124" y="231080"/>
                </a:lnTo>
                <a:cubicBezTo>
                  <a:pt x="53429" y="235496"/>
                  <a:pt x="55265" y="239961"/>
                  <a:pt x="58886" y="242590"/>
                </a:cubicBezTo>
                <a:cubicBezTo>
                  <a:pt x="62508" y="245219"/>
                  <a:pt x="67270" y="245616"/>
                  <a:pt x="71289" y="243582"/>
                </a:cubicBezTo>
                <a:lnTo>
                  <a:pt x="142925" y="207169"/>
                </a:lnTo>
                <a:lnTo>
                  <a:pt x="214511" y="243582"/>
                </a:lnTo>
                <a:cubicBezTo>
                  <a:pt x="218480" y="245616"/>
                  <a:pt x="223292" y="245219"/>
                  <a:pt x="226913" y="242590"/>
                </a:cubicBezTo>
                <a:cubicBezTo>
                  <a:pt x="230535" y="239961"/>
                  <a:pt x="232370" y="235545"/>
                  <a:pt x="231676" y="231080"/>
                </a:cubicBezTo>
                <a:lnTo>
                  <a:pt x="219125" y="151755"/>
                </a:lnTo>
                <a:lnTo>
                  <a:pt x="275878" y="94952"/>
                </a:lnTo>
                <a:cubicBezTo>
                  <a:pt x="279053" y="91777"/>
                  <a:pt x="280144" y="87114"/>
                  <a:pt x="278755" y="82848"/>
                </a:cubicBezTo>
                <a:cubicBezTo>
                  <a:pt x="277366" y="78581"/>
                  <a:pt x="273745" y="75456"/>
                  <a:pt x="269280" y="74761"/>
                </a:cubicBezTo>
                <a:lnTo>
                  <a:pt x="190004" y="62161"/>
                </a:lnTo>
                <a:lnTo>
                  <a:pt x="153541" y="-9376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5" name="Text 12"/>
          <p:cNvSpPr/>
          <p:nvPr/>
        </p:nvSpPr>
        <p:spPr>
          <a:xfrm>
            <a:off x="8839200" y="7397750"/>
            <a:ext cx="600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الاستراتيجية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839200" y="7804150"/>
            <a:ext cx="5994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أطلقت الشركة حملة شهيرة بعنوان "لا تشتِر هذه السترة" (Don't Buy This Jacket)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8636000" y="8769350"/>
            <a:ext cx="6756400" cy="1422400"/>
          </a:xfrm>
          <a:custGeom>
            <a:avLst/>
            <a:gdLst/>
            <a:ahLst/>
            <a:cxnLst/>
            <a:rect l="l" t="t" r="r" b="b"/>
            <a:pathLst>
              <a:path w="6756400" h="1422400">
                <a:moveTo>
                  <a:pt x="152396" y="0"/>
                </a:moveTo>
                <a:lnTo>
                  <a:pt x="6604004" y="0"/>
                </a:lnTo>
                <a:cubicBezTo>
                  <a:pt x="6688170" y="0"/>
                  <a:pt x="6756400" y="68230"/>
                  <a:pt x="6756400" y="152396"/>
                </a:cubicBezTo>
                <a:lnTo>
                  <a:pt x="6756400" y="1270004"/>
                </a:lnTo>
                <a:cubicBezTo>
                  <a:pt x="6756400" y="1354170"/>
                  <a:pt x="6688170" y="1422400"/>
                  <a:pt x="6604004" y="1422400"/>
                </a:cubicBezTo>
                <a:lnTo>
                  <a:pt x="152396" y="1422400"/>
                </a:lnTo>
                <a:cubicBezTo>
                  <a:pt x="68286" y="1422400"/>
                  <a:pt x="0" y="1354114"/>
                  <a:pt x="0" y="12700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2A574A">
              <a:alpha val="5098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14915621" y="902335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33809" y="3324"/>
                </a:moveTo>
                <a:cubicBezTo>
                  <a:pt x="236984" y="298"/>
                  <a:pt x="241598" y="-794"/>
                  <a:pt x="245864" y="595"/>
                </a:cubicBezTo>
                <a:cubicBezTo>
                  <a:pt x="250726" y="2232"/>
                  <a:pt x="254000" y="6796"/>
                  <a:pt x="254000" y="11906"/>
                </a:cubicBezTo>
                <a:lnTo>
                  <a:pt x="254000" y="104626"/>
                </a:lnTo>
                <a:cubicBezTo>
                  <a:pt x="254000" y="169714"/>
                  <a:pt x="200372" y="222250"/>
                  <a:pt x="135533" y="222250"/>
                </a:cubicBezTo>
                <a:cubicBezTo>
                  <a:pt x="97334" y="222250"/>
                  <a:pt x="64393" y="197693"/>
                  <a:pt x="52437" y="163364"/>
                </a:cubicBezTo>
                <a:cubicBezTo>
                  <a:pt x="34875" y="178643"/>
                  <a:pt x="23812" y="201116"/>
                  <a:pt x="23812" y="226219"/>
                </a:cubicBezTo>
                <a:cubicBezTo>
                  <a:pt x="23812" y="232817"/>
                  <a:pt x="18504" y="238125"/>
                  <a:pt x="11906" y="238125"/>
                </a:cubicBezTo>
                <a:cubicBezTo>
                  <a:pt x="5308" y="238125"/>
                  <a:pt x="0" y="232817"/>
                  <a:pt x="0" y="226219"/>
                </a:cubicBezTo>
                <a:cubicBezTo>
                  <a:pt x="0" y="189061"/>
                  <a:pt x="18951" y="156319"/>
                  <a:pt x="47675" y="137071"/>
                </a:cubicBezTo>
                <a:cubicBezTo>
                  <a:pt x="65187" y="125363"/>
                  <a:pt x="86072" y="119063"/>
                  <a:pt x="107156" y="119063"/>
                </a:cubicBezTo>
                <a:lnTo>
                  <a:pt x="146844" y="119063"/>
                </a:lnTo>
                <a:cubicBezTo>
                  <a:pt x="153442" y="119063"/>
                  <a:pt x="158750" y="113754"/>
                  <a:pt x="158750" y="107156"/>
                </a:cubicBezTo>
                <a:cubicBezTo>
                  <a:pt x="158750" y="100558"/>
                  <a:pt x="153442" y="95250"/>
                  <a:pt x="146844" y="95250"/>
                </a:cubicBezTo>
                <a:lnTo>
                  <a:pt x="107156" y="95250"/>
                </a:lnTo>
                <a:cubicBezTo>
                  <a:pt x="87461" y="95250"/>
                  <a:pt x="68808" y="99616"/>
                  <a:pt x="52090" y="107404"/>
                </a:cubicBezTo>
                <a:cubicBezTo>
                  <a:pt x="63649" y="72678"/>
                  <a:pt x="96341" y="47625"/>
                  <a:pt x="134938" y="47625"/>
                </a:cubicBezTo>
                <a:cubicBezTo>
                  <a:pt x="167878" y="47625"/>
                  <a:pt x="192385" y="36661"/>
                  <a:pt x="208707" y="25797"/>
                </a:cubicBezTo>
                <a:cubicBezTo>
                  <a:pt x="218232" y="19447"/>
                  <a:pt x="226318" y="11857"/>
                  <a:pt x="233859" y="3324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9" name="Text 16"/>
          <p:cNvSpPr/>
          <p:nvPr/>
        </p:nvSpPr>
        <p:spPr>
          <a:xfrm>
            <a:off x="8839200" y="8972550"/>
            <a:ext cx="600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الدور الاتصالي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8839200" y="9378950"/>
            <a:ext cx="5994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استخدمت الشركة "الاتصال الشفاف" لإظهار التكلفة البيئية الحقيقية لإنتاج سترة واحدة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8636000" y="10407650"/>
            <a:ext cx="6756400" cy="25400"/>
          </a:xfrm>
          <a:custGeom>
            <a:avLst/>
            <a:gdLst/>
            <a:ahLst/>
            <a:cxnLst/>
            <a:rect l="l" t="t" r="r" b="b"/>
            <a:pathLst>
              <a:path w="6756400" h="25400">
                <a:moveTo>
                  <a:pt x="0" y="0"/>
                </a:moveTo>
                <a:lnTo>
                  <a:pt x="6756400" y="0"/>
                </a:lnTo>
                <a:lnTo>
                  <a:pt x="67564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2A574A">
              <a:alpha val="20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11142531" y="10640492"/>
            <a:ext cx="1743340" cy="2709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(Chouinard, 2016)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508000" y="2032000"/>
            <a:ext cx="7391400" cy="9207500"/>
          </a:xfrm>
          <a:custGeom>
            <a:avLst/>
            <a:gdLst/>
            <a:ahLst/>
            <a:cxnLst/>
            <a:rect l="l" t="t" r="r" b="b"/>
            <a:pathLst>
              <a:path w="7391400" h="9207500">
                <a:moveTo>
                  <a:pt x="203190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9156700"/>
                </a:lnTo>
                <a:cubicBezTo>
                  <a:pt x="7391400" y="9184756"/>
                  <a:pt x="7368656" y="9207500"/>
                  <a:pt x="7340600" y="9207500"/>
                </a:cubicBezTo>
                <a:lnTo>
                  <a:pt x="203190" y="9207500"/>
                </a:lnTo>
                <a:cubicBezTo>
                  <a:pt x="90971" y="9207500"/>
                  <a:pt x="0" y="9116529"/>
                  <a:pt x="0" y="9004310"/>
                </a:cubicBezTo>
                <a:lnTo>
                  <a:pt x="0" y="203190"/>
                </a:lnTo>
                <a:cubicBezTo>
                  <a:pt x="0" y="91046"/>
                  <a:pt x="91046" y="0"/>
                  <a:pt x="20319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1"/>
          <p:cNvSpPr/>
          <p:nvPr/>
        </p:nvSpPr>
        <p:spPr>
          <a:xfrm>
            <a:off x="7899400" y="2032000"/>
            <a:ext cx="50800" cy="9207500"/>
          </a:xfrm>
          <a:custGeom>
            <a:avLst/>
            <a:gdLst/>
            <a:ahLst/>
            <a:cxnLst/>
            <a:rect l="l" t="t" r="r" b="b"/>
            <a:pathLst>
              <a:path w="50800" h="9207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9156700"/>
                </a:lnTo>
                <a:cubicBezTo>
                  <a:pt x="50800" y="9184737"/>
                  <a:pt x="28037" y="9207500"/>
                  <a:pt x="0" y="9207500"/>
                </a:cubicBezTo>
                <a:lnTo>
                  <a:pt x="0" y="9207500"/>
                </a:lnTo>
                <a:lnTo>
                  <a:pt x="0" y="0"/>
                </a:lnTo>
                <a:close/>
              </a:path>
            </a:pathLst>
          </a:custGeom>
          <a:solidFill>
            <a:srgbClr val="D4A276"/>
          </a:solidFill>
          <a:ln/>
        </p:spPr>
      </p:sp>
      <p:pic>
        <p:nvPicPr>
          <p:cNvPr id="25" name="Image 1" descr="https://kimi-web-img.moonshot.cn/img/cdn.prod.website-files.com/287f596c92b5a61255025873300901d7b4367da6.webp"/>
          <p:cNvPicPr>
            <a:picLocks noChangeAspect="1"/>
          </p:cNvPicPr>
          <p:nvPr/>
        </p:nvPicPr>
        <p:blipFill>
          <a:blip r:embed="rId4"/>
          <a:srcRect t="20575" b="20575"/>
          <a:stretch/>
        </p:blipFill>
        <p:spPr>
          <a:xfrm>
            <a:off x="508000" y="2032000"/>
            <a:ext cx="7366000" cy="2438400"/>
          </a:xfrm>
          <a:prstGeom prst="roundRect">
            <a:avLst>
              <a:gd name="adj" fmla="val 0"/>
            </a:avLst>
          </a:prstGeom>
        </p:spPr>
      </p:pic>
      <p:sp>
        <p:nvSpPr>
          <p:cNvPr id="26" name="Shape 22"/>
          <p:cNvSpPr/>
          <p:nvPr/>
        </p:nvSpPr>
        <p:spPr>
          <a:xfrm>
            <a:off x="6858000" y="4775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152403" y="0"/>
                </a:moveTo>
                <a:lnTo>
                  <a:pt x="558797" y="0"/>
                </a:lnTo>
                <a:cubicBezTo>
                  <a:pt x="642910" y="0"/>
                  <a:pt x="711200" y="68290"/>
                  <a:pt x="711200" y="152403"/>
                </a:cubicBezTo>
                <a:lnTo>
                  <a:pt x="711200" y="558797"/>
                </a:lnTo>
                <a:cubicBezTo>
                  <a:pt x="711200" y="642910"/>
                  <a:pt x="642910" y="711200"/>
                  <a:pt x="5587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27" name="Shape 23"/>
          <p:cNvSpPr/>
          <p:nvPr/>
        </p:nvSpPr>
        <p:spPr>
          <a:xfrm>
            <a:off x="7080250" y="49784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201692" y="-5894"/>
                </a:moveTo>
                <a:cubicBezTo>
                  <a:pt x="208776" y="-774"/>
                  <a:pt x="211395" y="8513"/>
                  <a:pt x="208181" y="16609"/>
                </a:cubicBezTo>
                <a:lnTo>
                  <a:pt x="161508" y="133350"/>
                </a:lnTo>
                <a:lnTo>
                  <a:pt x="247650" y="133350"/>
                </a:lnTo>
                <a:cubicBezTo>
                  <a:pt x="255687" y="133350"/>
                  <a:pt x="262830" y="138351"/>
                  <a:pt x="265569" y="145911"/>
                </a:cubicBezTo>
                <a:cubicBezTo>
                  <a:pt x="268307" y="153472"/>
                  <a:pt x="265986" y="161925"/>
                  <a:pt x="259854" y="167045"/>
                </a:cubicBezTo>
                <a:lnTo>
                  <a:pt x="88404" y="309920"/>
                </a:lnTo>
                <a:cubicBezTo>
                  <a:pt x="81677" y="315516"/>
                  <a:pt x="72092" y="315813"/>
                  <a:pt x="65008" y="310694"/>
                </a:cubicBezTo>
                <a:cubicBezTo>
                  <a:pt x="57924" y="305574"/>
                  <a:pt x="55305" y="296287"/>
                  <a:pt x="58519" y="288191"/>
                </a:cubicBezTo>
                <a:lnTo>
                  <a:pt x="105192" y="171450"/>
                </a:lnTo>
                <a:lnTo>
                  <a:pt x="19050" y="171450"/>
                </a:lnTo>
                <a:cubicBezTo>
                  <a:pt x="11013" y="171450"/>
                  <a:pt x="3870" y="166449"/>
                  <a:pt x="1131" y="158889"/>
                </a:cubicBezTo>
                <a:cubicBezTo>
                  <a:pt x="-1607" y="151328"/>
                  <a:pt x="714" y="142875"/>
                  <a:pt x="6846" y="137755"/>
                </a:cubicBezTo>
                <a:lnTo>
                  <a:pt x="178296" y="-5120"/>
                </a:lnTo>
                <a:cubicBezTo>
                  <a:pt x="185023" y="-10716"/>
                  <a:pt x="194608" y="-11013"/>
                  <a:pt x="201692" y="-589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8" name="Text 24"/>
          <p:cNvSpPr/>
          <p:nvPr/>
        </p:nvSpPr>
        <p:spPr>
          <a:xfrm>
            <a:off x="6065044" y="4902200"/>
            <a:ext cx="7747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تسلا</a:t>
            </a:r>
            <a:endParaRPr lang="en-US" sz="1600" dirty="0"/>
          </a:p>
        </p:txBody>
      </p:sp>
      <p:sp>
        <p:nvSpPr>
          <p:cNvPr id="29" name="Text 25"/>
          <p:cNvSpPr/>
          <p:nvPr/>
        </p:nvSpPr>
        <p:spPr>
          <a:xfrm>
            <a:off x="812800" y="5689600"/>
            <a:ext cx="6870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الطاقة المتجددة والابتكار الاقتصادي</a:t>
            </a:r>
            <a:endParaRPr lang="en-US" sz="1600" dirty="0"/>
          </a:p>
        </p:txBody>
      </p:sp>
      <p:sp>
        <p:nvSpPr>
          <p:cNvPr id="30" name="Text 26"/>
          <p:cNvSpPr/>
          <p:nvPr/>
        </p:nvSpPr>
        <p:spPr>
          <a:xfrm>
            <a:off x="812800" y="6248400"/>
            <a:ext cx="68707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تمثل </a:t>
            </a:r>
            <a:r>
              <a:rPr lang="en-US" sz="1800" b="1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"تسلا"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حالة فريدة في كيفية استخدام "الاتصال الإقناعي" لتغيير خارطة اقتصاد النقل.</a:t>
            </a:r>
            <a:endParaRPr lang="en-US" sz="1600" dirty="0"/>
          </a:p>
        </p:txBody>
      </p:sp>
      <p:sp>
        <p:nvSpPr>
          <p:cNvPr id="31" name="Shape 27"/>
          <p:cNvSpPr/>
          <p:nvPr/>
        </p:nvSpPr>
        <p:spPr>
          <a:xfrm>
            <a:off x="812800" y="7194550"/>
            <a:ext cx="6756400" cy="1422400"/>
          </a:xfrm>
          <a:custGeom>
            <a:avLst/>
            <a:gdLst/>
            <a:ahLst/>
            <a:cxnLst/>
            <a:rect l="l" t="t" r="r" b="b"/>
            <a:pathLst>
              <a:path w="6756400" h="1422400">
                <a:moveTo>
                  <a:pt x="152396" y="0"/>
                </a:moveTo>
                <a:lnTo>
                  <a:pt x="6604004" y="0"/>
                </a:lnTo>
                <a:cubicBezTo>
                  <a:pt x="6688170" y="0"/>
                  <a:pt x="6756400" y="68230"/>
                  <a:pt x="6756400" y="152396"/>
                </a:cubicBezTo>
                <a:lnTo>
                  <a:pt x="6756400" y="1270004"/>
                </a:lnTo>
                <a:cubicBezTo>
                  <a:pt x="6756400" y="1354170"/>
                  <a:pt x="6688170" y="1422400"/>
                  <a:pt x="6604004" y="1422400"/>
                </a:cubicBezTo>
                <a:lnTo>
                  <a:pt x="152396" y="1422400"/>
                </a:lnTo>
                <a:cubicBezTo>
                  <a:pt x="68286" y="1422400"/>
                  <a:pt x="0" y="1354114"/>
                  <a:pt x="0" y="12700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D4A276">
              <a:alpha val="5098"/>
            </a:srgbClr>
          </a:solidFill>
          <a:ln/>
        </p:spPr>
      </p:sp>
      <p:sp>
        <p:nvSpPr>
          <p:cNvPr id="32" name="Shape 28"/>
          <p:cNvSpPr/>
          <p:nvPr/>
        </p:nvSpPr>
        <p:spPr>
          <a:xfrm>
            <a:off x="7110280" y="7448550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153541" y="-9376"/>
                </a:moveTo>
                <a:cubicBezTo>
                  <a:pt x="151507" y="-13345"/>
                  <a:pt x="147389" y="-15875"/>
                  <a:pt x="142925" y="-15875"/>
                </a:cubicBezTo>
                <a:cubicBezTo>
                  <a:pt x="138460" y="-15875"/>
                  <a:pt x="134342" y="-13345"/>
                  <a:pt x="132308" y="-9376"/>
                </a:cubicBezTo>
                <a:lnTo>
                  <a:pt x="95796" y="62161"/>
                </a:lnTo>
                <a:lnTo>
                  <a:pt x="16470" y="74761"/>
                </a:lnTo>
                <a:cubicBezTo>
                  <a:pt x="12055" y="75456"/>
                  <a:pt x="8384" y="78581"/>
                  <a:pt x="6995" y="82848"/>
                </a:cubicBezTo>
                <a:cubicBezTo>
                  <a:pt x="5606" y="87114"/>
                  <a:pt x="6747" y="91777"/>
                  <a:pt x="9872" y="94952"/>
                </a:cubicBezTo>
                <a:lnTo>
                  <a:pt x="66625" y="151755"/>
                </a:lnTo>
                <a:lnTo>
                  <a:pt x="54124" y="231080"/>
                </a:lnTo>
                <a:cubicBezTo>
                  <a:pt x="53429" y="235496"/>
                  <a:pt x="55265" y="239961"/>
                  <a:pt x="58886" y="242590"/>
                </a:cubicBezTo>
                <a:cubicBezTo>
                  <a:pt x="62508" y="245219"/>
                  <a:pt x="67270" y="245616"/>
                  <a:pt x="71289" y="243582"/>
                </a:cubicBezTo>
                <a:lnTo>
                  <a:pt x="142925" y="207169"/>
                </a:lnTo>
                <a:lnTo>
                  <a:pt x="214511" y="243582"/>
                </a:lnTo>
                <a:cubicBezTo>
                  <a:pt x="218480" y="245616"/>
                  <a:pt x="223292" y="245219"/>
                  <a:pt x="226913" y="242590"/>
                </a:cubicBezTo>
                <a:cubicBezTo>
                  <a:pt x="230535" y="239961"/>
                  <a:pt x="232370" y="235545"/>
                  <a:pt x="231676" y="231080"/>
                </a:cubicBezTo>
                <a:lnTo>
                  <a:pt x="219125" y="151755"/>
                </a:lnTo>
                <a:lnTo>
                  <a:pt x="275878" y="94952"/>
                </a:lnTo>
                <a:cubicBezTo>
                  <a:pt x="279053" y="91777"/>
                  <a:pt x="280144" y="87114"/>
                  <a:pt x="278755" y="82848"/>
                </a:cubicBezTo>
                <a:cubicBezTo>
                  <a:pt x="277366" y="78581"/>
                  <a:pt x="273745" y="75456"/>
                  <a:pt x="269280" y="74761"/>
                </a:cubicBezTo>
                <a:lnTo>
                  <a:pt x="190004" y="62161"/>
                </a:lnTo>
                <a:lnTo>
                  <a:pt x="153541" y="-9376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3" name="Text 29"/>
          <p:cNvSpPr/>
          <p:nvPr/>
        </p:nvSpPr>
        <p:spPr>
          <a:xfrm>
            <a:off x="1016000" y="7397750"/>
            <a:ext cx="6083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الاستراتيجية</a:t>
            </a:r>
            <a:endParaRPr lang="en-US" sz="1600" dirty="0"/>
          </a:p>
        </p:txBody>
      </p:sp>
      <p:sp>
        <p:nvSpPr>
          <p:cNvPr id="34" name="Text 30"/>
          <p:cNvSpPr/>
          <p:nvPr/>
        </p:nvSpPr>
        <p:spPr>
          <a:xfrm>
            <a:off x="1016000" y="7804150"/>
            <a:ext cx="6070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ركز "إيلون ماسك" في اتصاله عبر منصة (X) والفعاليات المباشرة على "رؤية المستقبل" وليس فقط مواصفات السيارة</a:t>
            </a:r>
            <a:endParaRPr lang="en-US" sz="1600" dirty="0"/>
          </a:p>
        </p:txBody>
      </p:sp>
      <p:sp>
        <p:nvSpPr>
          <p:cNvPr id="35" name="Shape 31"/>
          <p:cNvSpPr/>
          <p:nvPr/>
        </p:nvSpPr>
        <p:spPr>
          <a:xfrm>
            <a:off x="812800" y="8769350"/>
            <a:ext cx="6756400" cy="1117600"/>
          </a:xfrm>
          <a:custGeom>
            <a:avLst/>
            <a:gdLst/>
            <a:ahLst/>
            <a:cxnLst/>
            <a:rect l="l" t="t" r="r" b="b"/>
            <a:pathLst>
              <a:path w="6756400" h="1117600">
                <a:moveTo>
                  <a:pt x="152396" y="0"/>
                </a:moveTo>
                <a:lnTo>
                  <a:pt x="6604004" y="0"/>
                </a:lnTo>
                <a:cubicBezTo>
                  <a:pt x="6688170" y="0"/>
                  <a:pt x="6756400" y="68230"/>
                  <a:pt x="6756400" y="152396"/>
                </a:cubicBezTo>
                <a:lnTo>
                  <a:pt x="6756400" y="965204"/>
                </a:lnTo>
                <a:cubicBezTo>
                  <a:pt x="6756400" y="1049370"/>
                  <a:pt x="6688170" y="1117600"/>
                  <a:pt x="6604004" y="1117600"/>
                </a:cubicBezTo>
                <a:lnTo>
                  <a:pt x="152396" y="1117600"/>
                </a:lnTo>
                <a:cubicBezTo>
                  <a:pt x="68286" y="1117600"/>
                  <a:pt x="0" y="1049314"/>
                  <a:pt x="0" y="9652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D4A276">
              <a:alpha val="5098"/>
            </a:srgbClr>
          </a:solidFill>
          <a:ln/>
        </p:spPr>
      </p:sp>
      <p:sp>
        <p:nvSpPr>
          <p:cNvPr id="36" name="Shape 32"/>
          <p:cNvSpPr/>
          <p:nvPr/>
        </p:nvSpPr>
        <p:spPr>
          <a:xfrm>
            <a:off x="7096125" y="9023350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168077" y="-4911"/>
                </a:moveTo>
                <a:cubicBezTo>
                  <a:pt x="173980" y="-645"/>
                  <a:pt x="176163" y="7094"/>
                  <a:pt x="173484" y="13841"/>
                </a:cubicBezTo>
                <a:lnTo>
                  <a:pt x="134590" y="111125"/>
                </a:lnTo>
                <a:lnTo>
                  <a:pt x="206375" y="111125"/>
                </a:lnTo>
                <a:cubicBezTo>
                  <a:pt x="213072" y="111125"/>
                  <a:pt x="219025" y="115292"/>
                  <a:pt x="221307" y="121593"/>
                </a:cubicBezTo>
                <a:cubicBezTo>
                  <a:pt x="223589" y="127893"/>
                  <a:pt x="221655" y="134938"/>
                  <a:pt x="216545" y="139204"/>
                </a:cubicBezTo>
                <a:lnTo>
                  <a:pt x="73670" y="258266"/>
                </a:lnTo>
                <a:cubicBezTo>
                  <a:pt x="68064" y="262930"/>
                  <a:pt x="60077" y="263178"/>
                  <a:pt x="54173" y="258911"/>
                </a:cubicBezTo>
                <a:cubicBezTo>
                  <a:pt x="48270" y="254645"/>
                  <a:pt x="46087" y="246906"/>
                  <a:pt x="48766" y="240159"/>
                </a:cubicBezTo>
                <a:lnTo>
                  <a:pt x="87660" y="142875"/>
                </a:lnTo>
                <a:lnTo>
                  <a:pt x="15875" y="142875"/>
                </a:lnTo>
                <a:cubicBezTo>
                  <a:pt x="9178" y="142875"/>
                  <a:pt x="3225" y="138708"/>
                  <a:pt x="943" y="132407"/>
                </a:cubicBezTo>
                <a:cubicBezTo>
                  <a:pt x="-1339" y="126107"/>
                  <a:pt x="595" y="119062"/>
                  <a:pt x="5705" y="114796"/>
                </a:cubicBezTo>
                <a:lnTo>
                  <a:pt x="148580" y="-4266"/>
                </a:lnTo>
                <a:cubicBezTo>
                  <a:pt x="154186" y="-8930"/>
                  <a:pt x="162173" y="-9178"/>
                  <a:pt x="168077" y="-4911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7" name="Text 33"/>
          <p:cNvSpPr/>
          <p:nvPr/>
        </p:nvSpPr>
        <p:spPr>
          <a:xfrm>
            <a:off x="1184672" y="8972550"/>
            <a:ext cx="5829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الدور الاتصالي</a:t>
            </a:r>
            <a:endParaRPr lang="en-US" sz="1600" dirty="0"/>
          </a:p>
        </p:txBody>
      </p:sp>
      <p:sp>
        <p:nvSpPr>
          <p:cNvPr id="38" name="Text 34"/>
          <p:cNvSpPr/>
          <p:nvPr/>
        </p:nvSpPr>
        <p:spPr>
          <a:xfrm>
            <a:off x="1184672" y="9378950"/>
            <a:ext cx="5816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الربط بين الجدوى الاقتصادية (توفير الوقود) والمسؤولية البيئية (صفر انبعاثات)</a:t>
            </a:r>
            <a:endParaRPr lang="en-US" sz="1600" dirty="0"/>
          </a:p>
        </p:txBody>
      </p:sp>
      <p:sp>
        <p:nvSpPr>
          <p:cNvPr id="39" name="Shape 35"/>
          <p:cNvSpPr/>
          <p:nvPr/>
        </p:nvSpPr>
        <p:spPr>
          <a:xfrm>
            <a:off x="812800" y="10407650"/>
            <a:ext cx="6756400" cy="25400"/>
          </a:xfrm>
          <a:custGeom>
            <a:avLst/>
            <a:gdLst/>
            <a:ahLst/>
            <a:cxnLst/>
            <a:rect l="l" t="t" r="r" b="b"/>
            <a:pathLst>
              <a:path w="6756400" h="25400">
                <a:moveTo>
                  <a:pt x="0" y="0"/>
                </a:moveTo>
                <a:lnTo>
                  <a:pt x="6756400" y="0"/>
                </a:lnTo>
                <a:lnTo>
                  <a:pt x="67564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D4A276">
              <a:alpha val="20000"/>
            </a:srgbClr>
          </a:solidFill>
          <a:ln/>
        </p:spPr>
      </p:sp>
      <p:sp>
        <p:nvSpPr>
          <p:cNvPr id="40" name="Text 36"/>
          <p:cNvSpPr/>
          <p:nvPr/>
        </p:nvSpPr>
        <p:spPr>
          <a:xfrm>
            <a:off x="762000" y="10623550"/>
            <a:ext cx="6858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مما جعل السيارات الكهربائية "رمزاً للمكانة" (Status Symbol) وليس مجرد خيار بيئي ممل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2A57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ageio.forbes.com/b9e8e7dce8c2c8860037e6ddaae0efec80dee0a7.jpg"/>
          <p:cNvPicPr>
            <a:picLocks noChangeAspect="1"/>
          </p:cNvPicPr>
          <p:nvPr/>
        </p:nvPicPr>
        <p:blipFill>
          <a:blip r:embed="rId3">
            <a:alphaModFix amt="30000"/>
          </a:blip>
          <a:srcRect t="7813" b="7812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A574A">
                  <a:alpha val="95000"/>
                </a:srgbClr>
              </a:gs>
              <a:gs pos="50000">
                <a:srgbClr val="2A574A">
                  <a:alpha val="90000"/>
                </a:srgbClr>
              </a:gs>
              <a:gs pos="100000">
                <a:srgbClr val="2A574A">
                  <a:alpha val="85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7794625" y="-79375"/>
            <a:ext cx="666750" cy="762000"/>
          </a:xfrm>
          <a:custGeom>
            <a:avLst/>
            <a:gdLst/>
            <a:ahLst/>
            <a:cxnLst/>
            <a:rect l="l" t="t" r="r" b="b"/>
            <a:pathLst>
              <a:path w="666750" h="762000">
                <a:moveTo>
                  <a:pt x="666750" y="440531"/>
                </a:moveTo>
                <a:cubicBezTo>
                  <a:pt x="666750" y="539204"/>
                  <a:pt x="586829" y="619125"/>
                  <a:pt x="488156" y="619125"/>
                </a:cubicBezTo>
                <a:lnTo>
                  <a:pt x="476250" y="619125"/>
                </a:lnTo>
                <a:cubicBezTo>
                  <a:pt x="449907" y="619125"/>
                  <a:pt x="428625" y="597843"/>
                  <a:pt x="428625" y="571500"/>
                </a:cubicBezTo>
                <a:cubicBezTo>
                  <a:pt x="428625" y="545157"/>
                  <a:pt x="449907" y="523875"/>
                  <a:pt x="476250" y="523875"/>
                </a:cubicBezTo>
                <a:lnTo>
                  <a:pt x="488156" y="523875"/>
                </a:lnTo>
                <a:cubicBezTo>
                  <a:pt x="534144" y="523875"/>
                  <a:pt x="571500" y="486519"/>
                  <a:pt x="571500" y="440531"/>
                </a:cubicBezTo>
                <a:lnTo>
                  <a:pt x="571500" y="428625"/>
                </a:lnTo>
                <a:lnTo>
                  <a:pt x="476250" y="428625"/>
                </a:lnTo>
                <a:cubicBezTo>
                  <a:pt x="423714" y="428625"/>
                  <a:pt x="381000" y="385911"/>
                  <a:pt x="381000" y="333375"/>
                </a:cubicBezTo>
                <a:lnTo>
                  <a:pt x="381000" y="238125"/>
                </a:lnTo>
                <a:cubicBezTo>
                  <a:pt x="381000" y="185589"/>
                  <a:pt x="423714" y="142875"/>
                  <a:pt x="476250" y="142875"/>
                </a:cubicBezTo>
                <a:lnTo>
                  <a:pt x="571500" y="142875"/>
                </a:lnTo>
                <a:cubicBezTo>
                  <a:pt x="624036" y="142875"/>
                  <a:pt x="666750" y="185589"/>
                  <a:pt x="666750" y="238125"/>
                </a:cubicBezTo>
                <a:lnTo>
                  <a:pt x="666750" y="440531"/>
                </a:lnTo>
                <a:close/>
                <a:moveTo>
                  <a:pt x="285750" y="440531"/>
                </a:moveTo>
                <a:cubicBezTo>
                  <a:pt x="285750" y="539204"/>
                  <a:pt x="205829" y="619125"/>
                  <a:pt x="107156" y="619125"/>
                </a:cubicBezTo>
                <a:lnTo>
                  <a:pt x="95250" y="619125"/>
                </a:lnTo>
                <a:cubicBezTo>
                  <a:pt x="68907" y="619125"/>
                  <a:pt x="47625" y="597843"/>
                  <a:pt x="47625" y="571500"/>
                </a:cubicBezTo>
                <a:cubicBezTo>
                  <a:pt x="47625" y="545157"/>
                  <a:pt x="68907" y="523875"/>
                  <a:pt x="95250" y="523875"/>
                </a:cubicBezTo>
                <a:lnTo>
                  <a:pt x="107156" y="523875"/>
                </a:lnTo>
                <a:cubicBezTo>
                  <a:pt x="153144" y="523875"/>
                  <a:pt x="190500" y="486519"/>
                  <a:pt x="190500" y="440531"/>
                </a:cubicBezTo>
                <a:lnTo>
                  <a:pt x="190500" y="428625"/>
                </a:lnTo>
                <a:lnTo>
                  <a:pt x="95250" y="428625"/>
                </a:lnTo>
                <a:cubicBezTo>
                  <a:pt x="42714" y="428625"/>
                  <a:pt x="0" y="385911"/>
                  <a:pt x="0" y="333375"/>
                </a:cubicBezTo>
                <a:lnTo>
                  <a:pt x="0" y="238125"/>
                </a:lnTo>
                <a:cubicBezTo>
                  <a:pt x="0" y="185589"/>
                  <a:pt x="42714" y="142875"/>
                  <a:pt x="95250" y="142875"/>
                </a:cubicBezTo>
                <a:lnTo>
                  <a:pt x="190500" y="142875"/>
                </a:lnTo>
                <a:cubicBezTo>
                  <a:pt x="243036" y="142875"/>
                  <a:pt x="285750" y="185589"/>
                  <a:pt x="285750" y="238125"/>
                </a:cubicBezTo>
                <a:lnTo>
                  <a:pt x="285750" y="440531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5" name="Text 2"/>
          <p:cNvSpPr/>
          <p:nvPr/>
        </p:nvSpPr>
        <p:spPr>
          <a:xfrm>
            <a:off x="6802504" y="1089025"/>
            <a:ext cx="2654300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0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الخلاصة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112000" y="2549525"/>
            <a:ext cx="2032000" cy="0"/>
          </a:xfrm>
          <a:custGeom>
            <a:avLst/>
            <a:gdLst/>
            <a:ahLst/>
            <a:cxnLst/>
            <a:rect l="l" t="t" r="r" b="b"/>
            <a:pathLst>
              <a:path w="2032000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7" name="Shape 4"/>
          <p:cNvSpPr/>
          <p:nvPr/>
        </p:nvSpPr>
        <p:spPr>
          <a:xfrm>
            <a:off x="2451100" y="3070225"/>
            <a:ext cx="11353800" cy="2590800"/>
          </a:xfrm>
          <a:custGeom>
            <a:avLst/>
            <a:gdLst/>
            <a:ahLst/>
            <a:cxnLst/>
            <a:rect l="l" t="t" r="r" b="b"/>
            <a:pathLst>
              <a:path w="11353800" h="2590800">
                <a:moveTo>
                  <a:pt x="304808" y="0"/>
                </a:moveTo>
                <a:lnTo>
                  <a:pt x="11048992" y="0"/>
                </a:lnTo>
                <a:cubicBezTo>
                  <a:pt x="11217333" y="0"/>
                  <a:pt x="11353800" y="136467"/>
                  <a:pt x="11353800" y="304808"/>
                </a:cubicBezTo>
                <a:lnTo>
                  <a:pt x="11353800" y="2285992"/>
                </a:lnTo>
                <a:cubicBezTo>
                  <a:pt x="11353800" y="2454333"/>
                  <a:pt x="11217333" y="2590800"/>
                  <a:pt x="11048992" y="2590800"/>
                </a:cubicBezTo>
                <a:lnTo>
                  <a:pt x="304808" y="2590800"/>
                </a:lnTo>
                <a:cubicBezTo>
                  <a:pt x="136467" y="2590800"/>
                  <a:pt x="0" y="2454333"/>
                  <a:pt x="0" y="2285992"/>
                </a:cubicBezTo>
                <a:lnTo>
                  <a:pt x="0" y="304808"/>
                </a:lnTo>
                <a:cubicBezTo>
                  <a:pt x="0" y="136467"/>
                  <a:pt x="136467" y="0"/>
                  <a:pt x="30480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 w="25400">
            <a:solidFill>
              <a:srgbClr val="D4A276">
                <a:alpha val="30196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876550" y="3590925"/>
            <a:ext cx="10502900" cy="124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3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إن الاتصال ليس مجرد أداة لنقل المعلومات، بل هو </a:t>
            </a:r>
            <a:r>
              <a:rPr lang="en-US" sz="3000" b="1" dirty="0">
                <a:solidFill>
                  <a:srgbClr val="D4A276"/>
                </a:solidFill>
                <a:highlight>
                  <a:srgbClr val="D4A276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"المحرك السلوكي" </a:t>
            </a:r>
            <a:r>
              <a:rPr lang="en-US" sz="3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الذي يحول السياسات النظرية إلى ممارسات مجتمعية ومؤسسية ملموسة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9745464" y="6175375"/>
            <a:ext cx="2425700" cy="2082800"/>
          </a:xfrm>
          <a:custGeom>
            <a:avLst/>
            <a:gdLst/>
            <a:ahLst/>
            <a:cxnLst/>
            <a:rect l="l" t="t" r="r" b="b"/>
            <a:pathLst>
              <a:path w="2425700" h="2082800">
                <a:moveTo>
                  <a:pt x="203198" y="0"/>
                </a:moveTo>
                <a:lnTo>
                  <a:pt x="2222502" y="0"/>
                </a:lnTo>
                <a:cubicBezTo>
                  <a:pt x="2334725" y="0"/>
                  <a:pt x="2425700" y="90975"/>
                  <a:pt x="2425700" y="203198"/>
                </a:cubicBezTo>
                <a:lnTo>
                  <a:pt x="2425700" y="1879602"/>
                </a:lnTo>
                <a:cubicBezTo>
                  <a:pt x="2425700" y="1991825"/>
                  <a:pt x="2334725" y="2082800"/>
                  <a:pt x="2222502" y="2082800"/>
                </a:cubicBezTo>
                <a:lnTo>
                  <a:pt x="203198" y="2082800"/>
                </a:lnTo>
                <a:cubicBezTo>
                  <a:pt x="90975" y="2082800"/>
                  <a:pt x="0" y="1991825"/>
                  <a:pt x="0" y="1879602"/>
                </a:cubicBezTo>
                <a:lnTo>
                  <a:pt x="0" y="203198"/>
                </a:lnTo>
                <a:cubicBezTo>
                  <a:pt x="0" y="91050"/>
                  <a:pt x="91050" y="0"/>
                  <a:pt x="2031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10727928" y="648017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20856" y="5983"/>
                </a:moveTo>
                <a:cubicBezTo>
                  <a:pt x="426571" y="536"/>
                  <a:pt x="434876" y="-1429"/>
                  <a:pt x="442555" y="1072"/>
                </a:cubicBezTo>
                <a:cubicBezTo>
                  <a:pt x="451306" y="4018"/>
                  <a:pt x="457200" y="12234"/>
                  <a:pt x="457200" y="21431"/>
                </a:cubicBezTo>
                <a:lnTo>
                  <a:pt x="457200" y="188327"/>
                </a:lnTo>
                <a:cubicBezTo>
                  <a:pt x="457200" y="305485"/>
                  <a:pt x="360670" y="400050"/>
                  <a:pt x="243959" y="400050"/>
                </a:cubicBezTo>
                <a:cubicBezTo>
                  <a:pt x="175200" y="400050"/>
                  <a:pt x="115907" y="355848"/>
                  <a:pt x="94387" y="294055"/>
                </a:cubicBezTo>
                <a:cubicBezTo>
                  <a:pt x="62776" y="321558"/>
                  <a:pt x="42862" y="362010"/>
                  <a:pt x="42862" y="407194"/>
                </a:cubicBezTo>
                <a:cubicBezTo>
                  <a:pt x="42862" y="419070"/>
                  <a:pt x="33308" y="428625"/>
                  <a:pt x="21431" y="428625"/>
                </a:cubicBezTo>
                <a:cubicBezTo>
                  <a:pt x="9555" y="428625"/>
                  <a:pt x="0" y="419070"/>
                  <a:pt x="0" y="407194"/>
                </a:cubicBezTo>
                <a:cubicBezTo>
                  <a:pt x="0" y="340310"/>
                  <a:pt x="34111" y="281374"/>
                  <a:pt x="85814" y="246727"/>
                </a:cubicBezTo>
                <a:cubicBezTo>
                  <a:pt x="117336" y="225653"/>
                  <a:pt x="154930" y="214313"/>
                  <a:pt x="192881" y="214313"/>
                </a:cubicBezTo>
                <a:lnTo>
                  <a:pt x="264319" y="214313"/>
                </a:lnTo>
                <a:cubicBezTo>
                  <a:pt x="276195" y="214313"/>
                  <a:pt x="285750" y="204758"/>
                  <a:pt x="285750" y="192881"/>
                </a:cubicBezTo>
                <a:cubicBezTo>
                  <a:pt x="285750" y="181005"/>
                  <a:pt x="276195" y="171450"/>
                  <a:pt x="264319" y="171450"/>
                </a:cubicBezTo>
                <a:lnTo>
                  <a:pt x="192881" y="171450"/>
                </a:lnTo>
                <a:cubicBezTo>
                  <a:pt x="157430" y="171450"/>
                  <a:pt x="123855" y="179308"/>
                  <a:pt x="93762" y="193328"/>
                </a:cubicBezTo>
                <a:cubicBezTo>
                  <a:pt x="114568" y="130820"/>
                  <a:pt x="173415" y="85725"/>
                  <a:pt x="242888" y="85725"/>
                </a:cubicBezTo>
                <a:cubicBezTo>
                  <a:pt x="302181" y="85725"/>
                  <a:pt x="346293" y="65990"/>
                  <a:pt x="375672" y="46434"/>
                </a:cubicBezTo>
                <a:cubicBezTo>
                  <a:pt x="392817" y="35004"/>
                  <a:pt x="407372" y="21342"/>
                  <a:pt x="420945" y="5983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1" name="Text 8"/>
          <p:cNvSpPr/>
          <p:nvPr/>
        </p:nvSpPr>
        <p:spPr>
          <a:xfrm>
            <a:off x="9974064" y="7140575"/>
            <a:ext cx="19685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البيئة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999464" y="7648575"/>
            <a:ext cx="1917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التوعية والتغيير السلوكي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916936" y="6175375"/>
            <a:ext cx="2425700" cy="2082800"/>
          </a:xfrm>
          <a:custGeom>
            <a:avLst/>
            <a:gdLst/>
            <a:ahLst/>
            <a:cxnLst/>
            <a:rect l="l" t="t" r="r" b="b"/>
            <a:pathLst>
              <a:path w="2425700" h="2082800">
                <a:moveTo>
                  <a:pt x="203198" y="0"/>
                </a:moveTo>
                <a:lnTo>
                  <a:pt x="2222502" y="0"/>
                </a:lnTo>
                <a:cubicBezTo>
                  <a:pt x="2334725" y="0"/>
                  <a:pt x="2425700" y="90975"/>
                  <a:pt x="2425700" y="203198"/>
                </a:cubicBezTo>
                <a:lnTo>
                  <a:pt x="2425700" y="1879602"/>
                </a:lnTo>
                <a:cubicBezTo>
                  <a:pt x="2425700" y="1991825"/>
                  <a:pt x="2334725" y="2082800"/>
                  <a:pt x="2222502" y="2082800"/>
                </a:cubicBezTo>
                <a:lnTo>
                  <a:pt x="203198" y="2082800"/>
                </a:lnTo>
                <a:cubicBezTo>
                  <a:pt x="90975" y="2082800"/>
                  <a:pt x="0" y="1991825"/>
                  <a:pt x="0" y="1879602"/>
                </a:cubicBezTo>
                <a:lnTo>
                  <a:pt x="0" y="203198"/>
                </a:lnTo>
                <a:cubicBezTo>
                  <a:pt x="0" y="91050"/>
                  <a:pt x="91050" y="0"/>
                  <a:pt x="2031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7842250" y="6480175"/>
            <a:ext cx="571500" cy="457200"/>
          </a:xfrm>
          <a:custGeom>
            <a:avLst/>
            <a:gdLst/>
            <a:ahLst/>
            <a:cxnLst/>
            <a:rect l="l" t="t" r="r" b="b"/>
            <a:pathLst>
              <a:path w="571500" h="457200">
                <a:moveTo>
                  <a:pt x="285750" y="14288"/>
                </a:moveTo>
                <a:cubicBezTo>
                  <a:pt x="337006" y="14288"/>
                  <a:pt x="378619" y="55901"/>
                  <a:pt x="378619" y="107156"/>
                </a:cubicBezTo>
                <a:cubicBezTo>
                  <a:pt x="378619" y="158412"/>
                  <a:pt x="337006" y="200025"/>
                  <a:pt x="285750" y="200025"/>
                </a:cubicBezTo>
                <a:cubicBezTo>
                  <a:pt x="234494" y="200025"/>
                  <a:pt x="192881" y="158412"/>
                  <a:pt x="192881" y="107156"/>
                </a:cubicBezTo>
                <a:cubicBezTo>
                  <a:pt x="192881" y="55901"/>
                  <a:pt x="234494" y="14288"/>
                  <a:pt x="285750" y="14288"/>
                </a:cubicBezTo>
                <a:close/>
                <a:moveTo>
                  <a:pt x="85725" y="78581"/>
                </a:moveTo>
                <a:cubicBezTo>
                  <a:pt x="121210" y="78581"/>
                  <a:pt x="150019" y="107390"/>
                  <a:pt x="150019" y="142875"/>
                </a:cubicBezTo>
                <a:cubicBezTo>
                  <a:pt x="150019" y="178360"/>
                  <a:pt x="121210" y="207169"/>
                  <a:pt x="85725" y="207169"/>
                </a:cubicBezTo>
                <a:cubicBezTo>
                  <a:pt x="50240" y="207169"/>
                  <a:pt x="21431" y="178360"/>
                  <a:pt x="21431" y="142875"/>
                </a:cubicBezTo>
                <a:cubicBezTo>
                  <a:pt x="21431" y="107390"/>
                  <a:pt x="50240" y="78581"/>
                  <a:pt x="85725" y="78581"/>
                </a:cubicBezTo>
                <a:close/>
                <a:moveTo>
                  <a:pt x="0" y="371475"/>
                </a:moveTo>
                <a:cubicBezTo>
                  <a:pt x="0" y="308342"/>
                  <a:pt x="51167" y="257175"/>
                  <a:pt x="114300" y="257175"/>
                </a:cubicBezTo>
                <a:cubicBezTo>
                  <a:pt x="125730" y="257175"/>
                  <a:pt x="136803" y="258872"/>
                  <a:pt x="147251" y="261997"/>
                </a:cubicBezTo>
                <a:cubicBezTo>
                  <a:pt x="117872" y="294858"/>
                  <a:pt x="100013" y="338257"/>
                  <a:pt x="100013" y="385763"/>
                </a:cubicBezTo>
                <a:lnTo>
                  <a:pt x="100013" y="400050"/>
                </a:lnTo>
                <a:cubicBezTo>
                  <a:pt x="100013" y="410230"/>
                  <a:pt x="102156" y="419874"/>
                  <a:pt x="105995" y="428625"/>
                </a:cubicBezTo>
                <a:lnTo>
                  <a:pt x="28575" y="428625"/>
                </a:lnTo>
                <a:cubicBezTo>
                  <a:pt x="12769" y="428625"/>
                  <a:pt x="0" y="415856"/>
                  <a:pt x="0" y="400050"/>
                </a:cubicBezTo>
                <a:lnTo>
                  <a:pt x="0" y="371475"/>
                </a:lnTo>
                <a:close/>
                <a:moveTo>
                  <a:pt x="465505" y="428625"/>
                </a:moveTo>
                <a:cubicBezTo>
                  <a:pt x="469344" y="419874"/>
                  <a:pt x="471488" y="410230"/>
                  <a:pt x="471488" y="400050"/>
                </a:cubicBezTo>
                <a:lnTo>
                  <a:pt x="471488" y="385763"/>
                </a:lnTo>
                <a:cubicBezTo>
                  <a:pt x="471488" y="338257"/>
                  <a:pt x="453628" y="294858"/>
                  <a:pt x="424249" y="261997"/>
                </a:cubicBezTo>
                <a:cubicBezTo>
                  <a:pt x="434697" y="258872"/>
                  <a:pt x="445770" y="257175"/>
                  <a:pt x="457200" y="257175"/>
                </a:cubicBezTo>
                <a:cubicBezTo>
                  <a:pt x="520333" y="257175"/>
                  <a:pt x="571500" y="308342"/>
                  <a:pt x="571500" y="371475"/>
                </a:cubicBezTo>
                <a:lnTo>
                  <a:pt x="571500" y="400050"/>
                </a:lnTo>
                <a:cubicBezTo>
                  <a:pt x="571500" y="415856"/>
                  <a:pt x="558731" y="428625"/>
                  <a:pt x="542925" y="428625"/>
                </a:cubicBezTo>
                <a:lnTo>
                  <a:pt x="465505" y="428625"/>
                </a:lnTo>
                <a:close/>
                <a:moveTo>
                  <a:pt x="421481" y="142875"/>
                </a:moveTo>
                <a:cubicBezTo>
                  <a:pt x="421481" y="107390"/>
                  <a:pt x="450290" y="78581"/>
                  <a:pt x="485775" y="78581"/>
                </a:cubicBezTo>
                <a:cubicBezTo>
                  <a:pt x="521260" y="78581"/>
                  <a:pt x="550069" y="107390"/>
                  <a:pt x="550069" y="142875"/>
                </a:cubicBezTo>
                <a:cubicBezTo>
                  <a:pt x="550069" y="178360"/>
                  <a:pt x="521260" y="207169"/>
                  <a:pt x="485775" y="207169"/>
                </a:cubicBezTo>
                <a:cubicBezTo>
                  <a:pt x="450290" y="207169"/>
                  <a:pt x="421481" y="178360"/>
                  <a:pt x="421481" y="142875"/>
                </a:cubicBezTo>
                <a:close/>
                <a:moveTo>
                  <a:pt x="142875" y="385763"/>
                </a:moveTo>
                <a:cubicBezTo>
                  <a:pt x="142875" y="306824"/>
                  <a:pt x="206812" y="242888"/>
                  <a:pt x="285750" y="242888"/>
                </a:cubicBezTo>
                <a:cubicBezTo>
                  <a:pt x="364688" y="242888"/>
                  <a:pt x="428625" y="306824"/>
                  <a:pt x="428625" y="385763"/>
                </a:cubicBezTo>
                <a:lnTo>
                  <a:pt x="428625" y="400050"/>
                </a:lnTo>
                <a:cubicBezTo>
                  <a:pt x="428625" y="415856"/>
                  <a:pt x="415856" y="428625"/>
                  <a:pt x="400050" y="428625"/>
                </a:cubicBezTo>
                <a:lnTo>
                  <a:pt x="171450" y="428625"/>
                </a:lnTo>
                <a:cubicBezTo>
                  <a:pt x="155644" y="428625"/>
                  <a:pt x="142875" y="415856"/>
                  <a:pt x="142875" y="400050"/>
                </a:cubicBezTo>
                <a:lnTo>
                  <a:pt x="142875" y="385763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5" name="Text 12"/>
          <p:cNvSpPr/>
          <p:nvPr/>
        </p:nvSpPr>
        <p:spPr>
          <a:xfrm>
            <a:off x="7145536" y="7140575"/>
            <a:ext cx="19685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المجتمع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170936" y="7648575"/>
            <a:ext cx="1917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التمكين والحوار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4088408" y="6175375"/>
            <a:ext cx="2425700" cy="2082800"/>
          </a:xfrm>
          <a:custGeom>
            <a:avLst/>
            <a:gdLst/>
            <a:ahLst/>
            <a:cxnLst/>
            <a:rect l="l" t="t" r="r" b="b"/>
            <a:pathLst>
              <a:path w="2425700" h="2082800">
                <a:moveTo>
                  <a:pt x="203198" y="0"/>
                </a:moveTo>
                <a:lnTo>
                  <a:pt x="2222502" y="0"/>
                </a:lnTo>
                <a:cubicBezTo>
                  <a:pt x="2334725" y="0"/>
                  <a:pt x="2425700" y="90975"/>
                  <a:pt x="2425700" y="203198"/>
                </a:cubicBezTo>
                <a:lnTo>
                  <a:pt x="2425700" y="1879602"/>
                </a:lnTo>
                <a:cubicBezTo>
                  <a:pt x="2425700" y="1991825"/>
                  <a:pt x="2334725" y="2082800"/>
                  <a:pt x="2222502" y="2082800"/>
                </a:cubicBezTo>
                <a:lnTo>
                  <a:pt x="203198" y="2082800"/>
                </a:lnTo>
                <a:cubicBezTo>
                  <a:pt x="90975" y="2082800"/>
                  <a:pt x="0" y="1991825"/>
                  <a:pt x="0" y="1879602"/>
                </a:cubicBezTo>
                <a:lnTo>
                  <a:pt x="0" y="203198"/>
                </a:lnTo>
                <a:cubicBezTo>
                  <a:pt x="0" y="91050"/>
                  <a:pt x="91050" y="0"/>
                  <a:pt x="2031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5070872" y="648017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57150" y="57150"/>
                </a:moveTo>
                <a:cubicBezTo>
                  <a:pt x="57150" y="41344"/>
                  <a:pt x="44381" y="28575"/>
                  <a:pt x="28575" y="28575"/>
                </a:cubicBezTo>
                <a:cubicBezTo>
                  <a:pt x="12769" y="28575"/>
                  <a:pt x="0" y="41344"/>
                  <a:pt x="0" y="57150"/>
                </a:cubicBezTo>
                <a:lnTo>
                  <a:pt x="0" y="357188"/>
                </a:lnTo>
                <a:cubicBezTo>
                  <a:pt x="0" y="396657"/>
                  <a:pt x="31968" y="428625"/>
                  <a:pt x="71438" y="428625"/>
                </a:cubicBezTo>
                <a:lnTo>
                  <a:pt x="428625" y="428625"/>
                </a:lnTo>
                <a:cubicBezTo>
                  <a:pt x="444431" y="428625"/>
                  <a:pt x="457200" y="415856"/>
                  <a:pt x="457200" y="400050"/>
                </a:cubicBezTo>
                <a:cubicBezTo>
                  <a:pt x="457200" y="384244"/>
                  <a:pt x="444431" y="371475"/>
                  <a:pt x="428625" y="371475"/>
                </a:cubicBezTo>
                <a:lnTo>
                  <a:pt x="71438" y="371475"/>
                </a:lnTo>
                <a:cubicBezTo>
                  <a:pt x="63579" y="371475"/>
                  <a:pt x="57150" y="365046"/>
                  <a:pt x="57150" y="357188"/>
                </a:cubicBezTo>
                <a:lnTo>
                  <a:pt x="57150" y="57150"/>
                </a:lnTo>
                <a:close/>
                <a:moveTo>
                  <a:pt x="420231" y="134481"/>
                </a:moveTo>
                <a:cubicBezTo>
                  <a:pt x="431393" y="123319"/>
                  <a:pt x="431393" y="105192"/>
                  <a:pt x="420231" y="94030"/>
                </a:cubicBezTo>
                <a:cubicBezTo>
                  <a:pt x="409069" y="82867"/>
                  <a:pt x="390942" y="82867"/>
                  <a:pt x="379780" y="94030"/>
                </a:cubicBezTo>
                <a:lnTo>
                  <a:pt x="285750" y="188149"/>
                </a:lnTo>
                <a:lnTo>
                  <a:pt x="234494" y="136981"/>
                </a:lnTo>
                <a:cubicBezTo>
                  <a:pt x="223331" y="125819"/>
                  <a:pt x="205204" y="125819"/>
                  <a:pt x="194042" y="136981"/>
                </a:cubicBezTo>
                <a:lnTo>
                  <a:pt x="108317" y="222706"/>
                </a:lnTo>
                <a:cubicBezTo>
                  <a:pt x="97155" y="233869"/>
                  <a:pt x="97155" y="251996"/>
                  <a:pt x="108317" y="263158"/>
                </a:cubicBezTo>
                <a:cubicBezTo>
                  <a:pt x="119479" y="274320"/>
                  <a:pt x="137606" y="274320"/>
                  <a:pt x="148769" y="263158"/>
                </a:cubicBezTo>
                <a:lnTo>
                  <a:pt x="214313" y="197614"/>
                </a:lnTo>
                <a:lnTo>
                  <a:pt x="265569" y="248870"/>
                </a:lnTo>
                <a:cubicBezTo>
                  <a:pt x="276731" y="260033"/>
                  <a:pt x="294858" y="260033"/>
                  <a:pt x="306020" y="248870"/>
                </a:cubicBezTo>
                <a:lnTo>
                  <a:pt x="420320" y="134570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9" name="Text 16"/>
          <p:cNvSpPr/>
          <p:nvPr/>
        </p:nvSpPr>
        <p:spPr>
          <a:xfrm>
            <a:off x="4317008" y="7140575"/>
            <a:ext cx="19685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الاقتصاد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4342408" y="7648575"/>
            <a:ext cx="1917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الاستدامة والابتكار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9667677" y="8931275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23812" y="97135"/>
                </a:moveTo>
                <a:lnTo>
                  <a:pt x="127595" y="139849"/>
                </a:lnTo>
                <a:cubicBezTo>
                  <a:pt x="132457" y="141833"/>
                  <a:pt x="137616" y="142875"/>
                  <a:pt x="142875" y="142875"/>
                </a:cubicBezTo>
                <a:cubicBezTo>
                  <a:pt x="148134" y="142875"/>
                  <a:pt x="153293" y="141833"/>
                  <a:pt x="158155" y="139849"/>
                </a:cubicBezTo>
                <a:lnTo>
                  <a:pt x="278408" y="90339"/>
                </a:lnTo>
                <a:cubicBezTo>
                  <a:pt x="282873" y="88503"/>
                  <a:pt x="285750" y="84187"/>
                  <a:pt x="285750" y="79375"/>
                </a:cubicBezTo>
                <a:cubicBezTo>
                  <a:pt x="285750" y="74563"/>
                  <a:pt x="282873" y="70247"/>
                  <a:pt x="278408" y="68411"/>
                </a:cubicBezTo>
                <a:lnTo>
                  <a:pt x="158155" y="18901"/>
                </a:lnTo>
                <a:cubicBezTo>
                  <a:pt x="153293" y="16917"/>
                  <a:pt x="148134" y="15875"/>
                  <a:pt x="142875" y="15875"/>
                </a:cubicBezTo>
                <a:cubicBezTo>
                  <a:pt x="137616" y="15875"/>
                  <a:pt x="132457" y="16917"/>
                  <a:pt x="127595" y="18901"/>
                </a:cubicBezTo>
                <a:lnTo>
                  <a:pt x="7342" y="68411"/>
                </a:lnTo>
                <a:cubicBezTo>
                  <a:pt x="2877" y="70247"/>
                  <a:pt x="0" y="74563"/>
                  <a:pt x="0" y="79375"/>
                </a:cubicBezTo>
                <a:lnTo>
                  <a:pt x="0" y="226219"/>
                </a:lnTo>
                <a:cubicBezTo>
                  <a:pt x="0" y="232817"/>
                  <a:pt x="5308" y="238125"/>
                  <a:pt x="11906" y="238125"/>
                </a:cubicBezTo>
                <a:cubicBezTo>
                  <a:pt x="18504" y="238125"/>
                  <a:pt x="23812" y="232817"/>
                  <a:pt x="23812" y="226219"/>
                </a:cubicBezTo>
                <a:lnTo>
                  <a:pt x="23812" y="97135"/>
                </a:lnTo>
                <a:close/>
                <a:moveTo>
                  <a:pt x="47625" y="132705"/>
                </a:moveTo>
                <a:lnTo>
                  <a:pt x="47625" y="190500"/>
                </a:lnTo>
                <a:cubicBezTo>
                  <a:pt x="47625" y="216793"/>
                  <a:pt x="90289" y="238125"/>
                  <a:pt x="142875" y="238125"/>
                </a:cubicBezTo>
                <a:cubicBezTo>
                  <a:pt x="195461" y="238125"/>
                  <a:pt x="238125" y="216793"/>
                  <a:pt x="238125" y="190500"/>
                </a:cubicBezTo>
                <a:lnTo>
                  <a:pt x="238125" y="132655"/>
                </a:lnTo>
                <a:lnTo>
                  <a:pt x="167233" y="161875"/>
                </a:lnTo>
                <a:cubicBezTo>
                  <a:pt x="159494" y="165050"/>
                  <a:pt x="151259" y="166687"/>
                  <a:pt x="142875" y="166687"/>
                </a:cubicBezTo>
                <a:cubicBezTo>
                  <a:pt x="134491" y="166687"/>
                  <a:pt x="126256" y="165050"/>
                  <a:pt x="118517" y="161875"/>
                </a:cubicBezTo>
                <a:lnTo>
                  <a:pt x="47625" y="132655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22" name="Text 19"/>
          <p:cNvSpPr/>
          <p:nvPr/>
        </p:nvSpPr>
        <p:spPr>
          <a:xfrm>
            <a:off x="6540765" y="8867775"/>
            <a:ext cx="3492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F5F5F3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جامعة وهران أحمد بن بلة - 2026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646400" y="609600"/>
            <a:ext cx="101600" cy="812800"/>
          </a:xfrm>
          <a:custGeom>
            <a:avLst/>
            <a:gdLst/>
            <a:ahLst/>
            <a:cxnLst/>
            <a:rect l="l" t="t" r="r" b="b"/>
            <a:pathLst>
              <a:path w="101600" h="8128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762000"/>
                </a:lnTo>
                <a:cubicBezTo>
                  <a:pt x="101600" y="790037"/>
                  <a:pt x="78837" y="812800"/>
                  <a:pt x="508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3" name="Text 1"/>
          <p:cNvSpPr/>
          <p:nvPr/>
        </p:nvSpPr>
        <p:spPr>
          <a:xfrm>
            <a:off x="13785718" y="508000"/>
            <a:ext cx="177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محتويات المحاضرة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13785718" y="914400"/>
            <a:ext cx="1968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الفهرس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8280400" y="2133600"/>
            <a:ext cx="7442200" cy="1968500"/>
          </a:xfrm>
          <a:custGeom>
            <a:avLst/>
            <a:gdLst/>
            <a:ahLst/>
            <a:cxnLst/>
            <a:rect l="l" t="t" r="r" b="b"/>
            <a:pathLst>
              <a:path w="7442200" h="1968500">
                <a:moveTo>
                  <a:pt x="203208" y="0"/>
                </a:moveTo>
                <a:lnTo>
                  <a:pt x="7391400" y="0"/>
                </a:lnTo>
                <a:cubicBezTo>
                  <a:pt x="7419437" y="0"/>
                  <a:pt x="7442200" y="22763"/>
                  <a:pt x="7442200" y="50800"/>
                </a:cubicBezTo>
                <a:lnTo>
                  <a:pt x="7442200" y="1917700"/>
                </a:lnTo>
                <a:cubicBezTo>
                  <a:pt x="7442200" y="1945737"/>
                  <a:pt x="7419437" y="1968500"/>
                  <a:pt x="7391400" y="1968500"/>
                </a:cubicBezTo>
                <a:lnTo>
                  <a:pt x="203208" y="1968500"/>
                </a:lnTo>
                <a:cubicBezTo>
                  <a:pt x="90979" y="1968500"/>
                  <a:pt x="0" y="1877521"/>
                  <a:pt x="0" y="1765292"/>
                </a:cubicBezTo>
                <a:lnTo>
                  <a:pt x="0" y="203208"/>
                </a:lnTo>
                <a:cubicBezTo>
                  <a:pt x="0" y="91055"/>
                  <a:pt x="91055" y="0"/>
                  <a:pt x="20320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2133600"/>
            <a:ext cx="50800" cy="1968500"/>
          </a:xfrm>
          <a:custGeom>
            <a:avLst/>
            <a:gdLst/>
            <a:ahLst/>
            <a:cxnLst/>
            <a:rect l="l" t="t" r="r" b="b"/>
            <a:pathLst>
              <a:path w="50800" h="1968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917700"/>
                </a:lnTo>
                <a:cubicBezTo>
                  <a:pt x="50800" y="1945737"/>
                  <a:pt x="28037" y="1968500"/>
                  <a:pt x="0" y="1968500"/>
                </a:cubicBezTo>
                <a:lnTo>
                  <a:pt x="0" y="1968500"/>
                </a:lnTo>
                <a:lnTo>
                  <a:pt x="0" y="0"/>
                </a:ln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7" name="Shape 5"/>
          <p:cNvSpPr/>
          <p:nvPr/>
        </p:nvSpPr>
        <p:spPr>
          <a:xfrm>
            <a:off x="14579600" y="2438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152400" y="0"/>
                </a:moveTo>
                <a:lnTo>
                  <a:pt x="660400" y="0"/>
                </a:lnTo>
                <a:cubicBezTo>
                  <a:pt x="744512" y="0"/>
                  <a:pt x="812800" y="68288"/>
                  <a:pt x="812800" y="152400"/>
                </a:cubicBezTo>
                <a:lnTo>
                  <a:pt x="812800" y="660400"/>
                </a:lnTo>
                <a:cubicBezTo>
                  <a:pt x="812800" y="744512"/>
                  <a:pt x="744512" y="812800"/>
                  <a:pt x="660400" y="812800"/>
                </a:cubicBezTo>
                <a:lnTo>
                  <a:pt x="152400" y="812800"/>
                </a:lnTo>
                <a:cubicBezTo>
                  <a:pt x="68288" y="812800"/>
                  <a:pt x="0" y="744512"/>
                  <a:pt x="0" y="660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8" name="Text 6"/>
          <p:cNvSpPr/>
          <p:nvPr/>
        </p:nvSpPr>
        <p:spPr>
          <a:xfrm>
            <a:off x="14484350" y="2438400"/>
            <a:ext cx="10033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585200" y="2438400"/>
            <a:ext cx="594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مقدمة في الاستدامة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585200" y="2997200"/>
            <a:ext cx="58928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تعريف الاستدامة ومفهومها والأبعاد الثلاثة للتنمية المستدامة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08000" y="2133600"/>
            <a:ext cx="7442200" cy="1968500"/>
          </a:xfrm>
          <a:custGeom>
            <a:avLst/>
            <a:gdLst/>
            <a:ahLst/>
            <a:cxnLst/>
            <a:rect l="l" t="t" r="r" b="b"/>
            <a:pathLst>
              <a:path w="7442200" h="1968500">
                <a:moveTo>
                  <a:pt x="203208" y="0"/>
                </a:moveTo>
                <a:lnTo>
                  <a:pt x="7391400" y="0"/>
                </a:lnTo>
                <a:cubicBezTo>
                  <a:pt x="7419437" y="0"/>
                  <a:pt x="7442200" y="22763"/>
                  <a:pt x="7442200" y="50800"/>
                </a:cubicBezTo>
                <a:lnTo>
                  <a:pt x="7442200" y="1917700"/>
                </a:lnTo>
                <a:cubicBezTo>
                  <a:pt x="7442200" y="1945737"/>
                  <a:pt x="7419437" y="1968500"/>
                  <a:pt x="7391400" y="1968500"/>
                </a:cubicBezTo>
                <a:lnTo>
                  <a:pt x="203208" y="1968500"/>
                </a:lnTo>
                <a:cubicBezTo>
                  <a:pt x="90979" y="1968500"/>
                  <a:pt x="0" y="1877521"/>
                  <a:pt x="0" y="1765292"/>
                </a:cubicBezTo>
                <a:lnTo>
                  <a:pt x="0" y="203208"/>
                </a:lnTo>
                <a:cubicBezTo>
                  <a:pt x="0" y="91055"/>
                  <a:pt x="91055" y="0"/>
                  <a:pt x="20320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7950200" y="2133600"/>
            <a:ext cx="50800" cy="1968500"/>
          </a:xfrm>
          <a:custGeom>
            <a:avLst/>
            <a:gdLst/>
            <a:ahLst/>
            <a:cxnLst/>
            <a:rect l="l" t="t" r="r" b="b"/>
            <a:pathLst>
              <a:path w="50800" h="1968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917700"/>
                </a:lnTo>
                <a:cubicBezTo>
                  <a:pt x="50800" y="1945737"/>
                  <a:pt x="28037" y="1968500"/>
                  <a:pt x="0" y="1968500"/>
                </a:cubicBezTo>
                <a:lnTo>
                  <a:pt x="0" y="1968500"/>
                </a:lnTo>
                <a:lnTo>
                  <a:pt x="0" y="0"/>
                </a:ln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3" name="Shape 11"/>
          <p:cNvSpPr/>
          <p:nvPr/>
        </p:nvSpPr>
        <p:spPr>
          <a:xfrm>
            <a:off x="6807200" y="2438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152400" y="0"/>
                </a:moveTo>
                <a:lnTo>
                  <a:pt x="660400" y="0"/>
                </a:lnTo>
                <a:cubicBezTo>
                  <a:pt x="744512" y="0"/>
                  <a:pt x="812800" y="68288"/>
                  <a:pt x="812800" y="152400"/>
                </a:cubicBezTo>
                <a:lnTo>
                  <a:pt x="812800" y="660400"/>
                </a:lnTo>
                <a:cubicBezTo>
                  <a:pt x="812800" y="744512"/>
                  <a:pt x="744512" y="812800"/>
                  <a:pt x="660400" y="812800"/>
                </a:cubicBezTo>
                <a:lnTo>
                  <a:pt x="152400" y="812800"/>
                </a:lnTo>
                <a:cubicBezTo>
                  <a:pt x="68288" y="812800"/>
                  <a:pt x="0" y="744512"/>
                  <a:pt x="0" y="660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4" name="Text 12"/>
          <p:cNvSpPr/>
          <p:nvPr/>
        </p:nvSpPr>
        <p:spPr>
          <a:xfrm>
            <a:off x="6711950" y="2438400"/>
            <a:ext cx="10033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02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12800" y="2438400"/>
            <a:ext cx="594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في البعد البيئي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12800" y="2997200"/>
            <a:ext cx="58928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من التوعية إلى التغيير السلوكي - بناء الأجندة وإدارة المخاطر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8280400" y="4402668"/>
            <a:ext cx="7442200" cy="1968500"/>
          </a:xfrm>
          <a:custGeom>
            <a:avLst/>
            <a:gdLst/>
            <a:ahLst/>
            <a:cxnLst/>
            <a:rect l="l" t="t" r="r" b="b"/>
            <a:pathLst>
              <a:path w="7442200" h="1968500">
                <a:moveTo>
                  <a:pt x="203208" y="0"/>
                </a:moveTo>
                <a:lnTo>
                  <a:pt x="7391400" y="0"/>
                </a:lnTo>
                <a:cubicBezTo>
                  <a:pt x="7419437" y="0"/>
                  <a:pt x="7442200" y="22763"/>
                  <a:pt x="7442200" y="50800"/>
                </a:cubicBezTo>
                <a:lnTo>
                  <a:pt x="7442200" y="1917700"/>
                </a:lnTo>
                <a:cubicBezTo>
                  <a:pt x="7442200" y="1945737"/>
                  <a:pt x="7419437" y="1968500"/>
                  <a:pt x="7391400" y="1968500"/>
                </a:cubicBezTo>
                <a:lnTo>
                  <a:pt x="203208" y="1968500"/>
                </a:lnTo>
                <a:cubicBezTo>
                  <a:pt x="90979" y="1968500"/>
                  <a:pt x="0" y="1877521"/>
                  <a:pt x="0" y="1765292"/>
                </a:cubicBezTo>
                <a:lnTo>
                  <a:pt x="0" y="203208"/>
                </a:lnTo>
                <a:cubicBezTo>
                  <a:pt x="0" y="91055"/>
                  <a:pt x="91055" y="0"/>
                  <a:pt x="20320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15722600" y="4402668"/>
            <a:ext cx="50800" cy="1968500"/>
          </a:xfrm>
          <a:custGeom>
            <a:avLst/>
            <a:gdLst/>
            <a:ahLst/>
            <a:cxnLst/>
            <a:rect l="l" t="t" r="r" b="b"/>
            <a:pathLst>
              <a:path w="50800" h="1968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917700"/>
                </a:lnTo>
                <a:cubicBezTo>
                  <a:pt x="50800" y="1945737"/>
                  <a:pt x="28037" y="1968500"/>
                  <a:pt x="0" y="1968500"/>
                </a:cubicBezTo>
                <a:lnTo>
                  <a:pt x="0" y="19685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9" name="Shape 17"/>
          <p:cNvSpPr/>
          <p:nvPr/>
        </p:nvSpPr>
        <p:spPr>
          <a:xfrm>
            <a:off x="14579600" y="4707468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152400" y="0"/>
                </a:moveTo>
                <a:lnTo>
                  <a:pt x="660400" y="0"/>
                </a:lnTo>
                <a:cubicBezTo>
                  <a:pt x="744512" y="0"/>
                  <a:pt x="812800" y="68288"/>
                  <a:pt x="812800" y="152400"/>
                </a:cubicBezTo>
                <a:lnTo>
                  <a:pt x="812800" y="660400"/>
                </a:lnTo>
                <a:cubicBezTo>
                  <a:pt x="812800" y="744512"/>
                  <a:pt x="744512" y="812800"/>
                  <a:pt x="660400" y="812800"/>
                </a:cubicBezTo>
                <a:lnTo>
                  <a:pt x="152400" y="812800"/>
                </a:lnTo>
                <a:cubicBezTo>
                  <a:pt x="68288" y="812800"/>
                  <a:pt x="0" y="744512"/>
                  <a:pt x="0" y="660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0" name="Text 18"/>
          <p:cNvSpPr/>
          <p:nvPr/>
        </p:nvSpPr>
        <p:spPr>
          <a:xfrm>
            <a:off x="14484350" y="4707468"/>
            <a:ext cx="10033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8585200" y="4707468"/>
            <a:ext cx="594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في البعد الاجتماعي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585200" y="5266268"/>
            <a:ext cx="58928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إدارة التنوع والتماسك المجتمعي - C4D والحوار مع أصحاب المصلحة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08000" y="4402668"/>
            <a:ext cx="7442200" cy="1968500"/>
          </a:xfrm>
          <a:custGeom>
            <a:avLst/>
            <a:gdLst/>
            <a:ahLst/>
            <a:cxnLst/>
            <a:rect l="l" t="t" r="r" b="b"/>
            <a:pathLst>
              <a:path w="7442200" h="1968500">
                <a:moveTo>
                  <a:pt x="203208" y="0"/>
                </a:moveTo>
                <a:lnTo>
                  <a:pt x="7391400" y="0"/>
                </a:lnTo>
                <a:cubicBezTo>
                  <a:pt x="7419437" y="0"/>
                  <a:pt x="7442200" y="22763"/>
                  <a:pt x="7442200" y="50800"/>
                </a:cubicBezTo>
                <a:lnTo>
                  <a:pt x="7442200" y="1917700"/>
                </a:lnTo>
                <a:cubicBezTo>
                  <a:pt x="7442200" y="1945737"/>
                  <a:pt x="7419437" y="1968500"/>
                  <a:pt x="7391400" y="1968500"/>
                </a:cubicBezTo>
                <a:lnTo>
                  <a:pt x="203208" y="1968500"/>
                </a:lnTo>
                <a:cubicBezTo>
                  <a:pt x="90979" y="1968500"/>
                  <a:pt x="0" y="1877521"/>
                  <a:pt x="0" y="1765292"/>
                </a:cubicBezTo>
                <a:lnTo>
                  <a:pt x="0" y="203208"/>
                </a:lnTo>
                <a:cubicBezTo>
                  <a:pt x="0" y="91055"/>
                  <a:pt x="91055" y="0"/>
                  <a:pt x="20320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7950200" y="4402668"/>
            <a:ext cx="50800" cy="1968500"/>
          </a:xfrm>
          <a:custGeom>
            <a:avLst/>
            <a:gdLst/>
            <a:ahLst/>
            <a:cxnLst/>
            <a:rect l="l" t="t" r="r" b="b"/>
            <a:pathLst>
              <a:path w="50800" h="1968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917700"/>
                </a:lnTo>
                <a:cubicBezTo>
                  <a:pt x="50800" y="1945737"/>
                  <a:pt x="28037" y="1968500"/>
                  <a:pt x="0" y="1968500"/>
                </a:cubicBezTo>
                <a:lnTo>
                  <a:pt x="0" y="19685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5" name="Shape 23"/>
          <p:cNvSpPr/>
          <p:nvPr/>
        </p:nvSpPr>
        <p:spPr>
          <a:xfrm>
            <a:off x="6807200" y="4707468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152400" y="0"/>
                </a:moveTo>
                <a:lnTo>
                  <a:pt x="660400" y="0"/>
                </a:lnTo>
                <a:cubicBezTo>
                  <a:pt x="744512" y="0"/>
                  <a:pt x="812800" y="68288"/>
                  <a:pt x="812800" y="152400"/>
                </a:cubicBezTo>
                <a:lnTo>
                  <a:pt x="812800" y="660400"/>
                </a:lnTo>
                <a:cubicBezTo>
                  <a:pt x="812800" y="744512"/>
                  <a:pt x="744512" y="812800"/>
                  <a:pt x="660400" y="812800"/>
                </a:cubicBezTo>
                <a:lnTo>
                  <a:pt x="152400" y="812800"/>
                </a:lnTo>
                <a:cubicBezTo>
                  <a:pt x="68288" y="812800"/>
                  <a:pt x="0" y="744512"/>
                  <a:pt x="0" y="660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6" name="Text 24"/>
          <p:cNvSpPr/>
          <p:nvPr/>
        </p:nvSpPr>
        <p:spPr>
          <a:xfrm>
            <a:off x="6711950" y="4707468"/>
            <a:ext cx="10033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04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812800" y="4707468"/>
            <a:ext cx="594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في البعد الاقتصادي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812800" y="5266268"/>
            <a:ext cx="58928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من الاستهلاك إلى الاستدامة - الاقتصاد الدائري والتسويق الاجتماعي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508000" y="6671734"/>
            <a:ext cx="15214600" cy="1968500"/>
          </a:xfrm>
          <a:custGeom>
            <a:avLst/>
            <a:gdLst/>
            <a:ahLst/>
            <a:cxnLst/>
            <a:rect l="l" t="t" r="r" b="b"/>
            <a:pathLst>
              <a:path w="15214600" h="1968500">
                <a:moveTo>
                  <a:pt x="203208" y="0"/>
                </a:moveTo>
                <a:lnTo>
                  <a:pt x="15163800" y="0"/>
                </a:lnTo>
                <a:cubicBezTo>
                  <a:pt x="15191837" y="0"/>
                  <a:pt x="15214600" y="22763"/>
                  <a:pt x="15214600" y="50800"/>
                </a:cubicBezTo>
                <a:lnTo>
                  <a:pt x="15214600" y="1917700"/>
                </a:lnTo>
                <a:cubicBezTo>
                  <a:pt x="15214600" y="1945737"/>
                  <a:pt x="15191837" y="1968500"/>
                  <a:pt x="15163800" y="1968500"/>
                </a:cubicBezTo>
                <a:lnTo>
                  <a:pt x="203208" y="1968500"/>
                </a:lnTo>
                <a:cubicBezTo>
                  <a:pt x="90979" y="1968500"/>
                  <a:pt x="0" y="1877521"/>
                  <a:pt x="0" y="1765292"/>
                </a:cubicBezTo>
                <a:lnTo>
                  <a:pt x="0" y="203208"/>
                </a:lnTo>
                <a:cubicBezTo>
                  <a:pt x="0" y="91055"/>
                  <a:pt x="91055" y="0"/>
                  <a:pt x="20320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Shape 28"/>
          <p:cNvSpPr/>
          <p:nvPr/>
        </p:nvSpPr>
        <p:spPr>
          <a:xfrm>
            <a:off x="15722600" y="6671734"/>
            <a:ext cx="50800" cy="1968500"/>
          </a:xfrm>
          <a:custGeom>
            <a:avLst/>
            <a:gdLst/>
            <a:ahLst/>
            <a:cxnLst/>
            <a:rect l="l" t="t" r="r" b="b"/>
            <a:pathLst>
              <a:path w="50800" h="1968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917700"/>
                </a:lnTo>
                <a:cubicBezTo>
                  <a:pt x="50800" y="1945737"/>
                  <a:pt x="28037" y="1968500"/>
                  <a:pt x="0" y="1968500"/>
                </a:cubicBezTo>
                <a:lnTo>
                  <a:pt x="0" y="1968500"/>
                </a:lnTo>
                <a:lnTo>
                  <a:pt x="0" y="0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1" name="Shape 29"/>
          <p:cNvSpPr/>
          <p:nvPr/>
        </p:nvSpPr>
        <p:spPr>
          <a:xfrm>
            <a:off x="14579600" y="6976534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152400" y="0"/>
                </a:moveTo>
                <a:lnTo>
                  <a:pt x="660400" y="0"/>
                </a:lnTo>
                <a:cubicBezTo>
                  <a:pt x="744512" y="0"/>
                  <a:pt x="812800" y="68288"/>
                  <a:pt x="812800" y="152400"/>
                </a:cubicBezTo>
                <a:lnTo>
                  <a:pt x="812800" y="660400"/>
                </a:lnTo>
                <a:cubicBezTo>
                  <a:pt x="812800" y="744512"/>
                  <a:pt x="744512" y="812800"/>
                  <a:pt x="660400" y="812800"/>
                </a:cubicBezTo>
                <a:lnTo>
                  <a:pt x="152400" y="812800"/>
                </a:lnTo>
                <a:cubicBezTo>
                  <a:pt x="68288" y="812800"/>
                  <a:pt x="0" y="744512"/>
                  <a:pt x="0" y="660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2" name="Text 30"/>
          <p:cNvSpPr/>
          <p:nvPr/>
        </p:nvSpPr>
        <p:spPr>
          <a:xfrm>
            <a:off x="14484350" y="6976534"/>
            <a:ext cx="10033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05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12800" y="6976534"/>
            <a:ext cx="13716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دراسات حالة تطبيقية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812800" y="7535334"/>
            <a:ext cx="136652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تحليل كيفية تفاعل الاتصال مع أبعاد الاستدامة في شركتي باتاغونيا وتسلا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A57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media.istockphoto.com/2bee60f573674a4da537780df528c605d8666bd6.jpg"/>
          <p:cNvPicPr>
            <a:picLocks noChangeAspect="1"/>
          </p:cNvPicPr>
          <p:nvPr/>
        </p:nvPicPr>
        <p:blipFill>
          <a:blip r:embed="rId3">
            <a:alphaModFix amt="30000"/>
          </a:blip>
          <a:srcRect l="36" r="36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A574A">
                  <a:alpha val="95000"/>
                </a:srgbClr>
              </a:gs>
              <a:gs pos="50000">
                <a:srgbClr val="2A574A">
                  <a:alpha val="90000"/>
                </a:srgbClr>
              </a:gs>
              <a:gs pos="100000">
                <a:srgbClr val="2A574A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13154025" y="1163638"/>
            <a:ext cx="2578100" cy="889000"/>
          </a:xfrm>
          <a:custGeom>
            <a:avLst/>
            <a:gdLst/>
            <a:ahLst/>
            <a:cxnLst/>
            <a:rect l="l" t="t" r="r" b="b"/>
            <a:pathLst>
              <a:path w="2578100" h="889000">
                <a:moveTo>
                  <a:pt x="203199" y="0"/>
                </a:moveTo>
                <a:lnTo>
                  <a:pt x="2374901" y="0"/>
                </a:lnTo>
                <a:cubicBezTo>
                  <a:pt x="2487125" y="0"/>
                  <a:pt x="2578100" y="90975"/>
                  <a:pt x="2578100" y="203199"/>
                </a:cubicBezTo>
                <a:lnTo>
                  <a:pt x="2578100" y="685801"/>
                </a:lnTo>
                <a:cubicBezTo>
                  <a:pt x="2578100" y="798025"/>
                  <a:pt x="2487125" y="889000"/>
                  <a:pt x="2374901" y="889000"/>
                </a:cubicBezTo>
                <a:lnTo>
                  <a:pt x="203199" y="889000"/>
                </a:lnTo>
                <a:cubicBezTo>
                  <a:pt x="90975" y="889000"/>
                  <a:pt x="0" y="798025"/>
                  <a:pt x="0" y="685801"/>
                </a:cubicBezTo>
                <a:lnTo>
                  <a:pt x="0" y="203199"/>
                </a:lnTo>
                <a:cubicBezTo>
                  <a:pt x="0" y="90975"/>
                  <a:pt x="90975" y="0"/>
                  <a:pt x="203199" y="0"/>
                </a:cubicBezTo>
                <a:close/>
              </a:path>
            </a:pathLst>
          </a:custGeom>
          <a:solidFill>
            <a:srgbClr val="D4A276">
              <a:alpha val="20000"/>
            </a:srgbClr>
          </a:solidFill>
          <a:ln w="25400">
            <a:solidFill>
              <a:srgbClr val="D4A276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573125" y="1413405"/>
            <a:ext cx="1933575" cy="3852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D4A276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الفصل الأول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08000" y="2471738"/>
            <a:ext cx="156972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مقدمة في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الاستدامة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3716000" y="5164138"/>
            <a:ext cx="2032000" cy="101600"/>
          </a:xfrm>
          <a:custGeom>
            <a:avLst/>
            <a:gdLst/>
            <a:ahLst/>
            <a:cxnLst/>
            <a:rect l="l" t="t" r="r" b="b"/>
            <a:pathLst>
              <a:path w="2032000" h="101600">
                <a:moveTo>
                  <a:pt x="0" y="0"/>
                </a:moveTo>
                <a:lnTo>
                  <a:pt x="2032000" y="0"/>
                </a:lnTo>
                <a:lnTo>
                  <a:pt x="2032000" y="101600"/>
                </a:lnTo>
                <a:lnTo>
                  <a:pt x="0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8" name="Text 5"/>
          <p:cNvSpPr/>
          <p:nvPr/>
        </p:nvSpPr>
        <p:spPr>
          <a:xfrm>
            <a:off x="5994400" y="5773738"/>
            <a:ext cx="9944100" cy="62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30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تعريف الاستدامة والأبعاد الثلاثة للتنمية المستدامة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3985743" y="7205663"/>
            <a:ext cx="1765300" cy="787400"/>
          </a:xfrm>
          <a:custGeom>
            <a:avLst/>
            <a:gdLst/>
            <a:ahLst/>
            <a:cxnLst/>
            <a:rect l="l" t="t" r="r" b="b"/>
            <a:pathLst>
              <a:path w="1765300" h="787400">
                <a:moveTo>
                  <a:pt x="152401" y="0"/>
                </a:moveTo>
                <a:lnTo>
                  <a:pt x="1612899" y="0"/>
                </a:lnTo>
                <a:cubicBezTo>
                  <a:pt x="1697068" y="0"/>
                  <a:pt x="1765300" y="68232"/>
                  <a:pt x="1765300" y="152401"/>
                </a:cubicBezTo>
                <a:lnTo>
                  <a:pt x="1765300" y="634999"/>
                </a:lnTo>
                <a:cubicBezTo>
                  <a:pt x="1765300" y="719168"/>
                  <a:pt x="1697068" y="787400"/>
                  <a:pt x="1612899" y="787400"/>
                </a:cubicBezTo>
                <a:lnTo>
                  <a:pt x="152401" y="787400"/>
                </a:lnTo>
                <a:cubicBezTo>
                  <a:pt x="68232" y="787400"/>
                  <a:pt x="0" y="719168"/>
                  <a:pt x="0" y="634999"/>
                </a:cubicBezTo>
                <a:lnTo>
                  <a:pt x="0" y="152401"/>
                </a:lnTo>
                <a:cubicBezTo>
                  <a:pt x="0" y="68289"/>
                  <a:pt x="68289" y="0"/>
                  <a:pt x="152401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15017750" y="740886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50713" y="4986"/>
                </a:moveTo>
                <a:cubicBezTo>
                  <a:pt x="355476" y="446"/>
                  <a:pt x="362396" y="-1191"/>
                  <a:pt x="368796" y="893"/>
                </a:cubicBezTo>
                <a:cubicBezTo>
                  <a:pt x="376089" y="3349"/>
                  <a:pt x="381000" y="10195"/>
                  <a:pt x="381000" y="17859"/>
                </a:cubicBezTo>
                <a:lnTo>
                  <a:pt x="381000" y="156939"/>
                </a:lnTo>
                <a:cubicBezTo>
                  <a:pt x="381000" y="254571"/>
                  <a:pt x="300558" y="333375"/>
                  <a:pt x="203299" y="333375"/>
                </a:cubicBezTo>
                <a:cubicBezTo>
                  <a:pt x="146000" y="333375"/>
                  <a:pt x="96589" y="296540"/>
                  <a:pt x="78656" y="245046"/>
                </a:cubicBezTo>
                <a:cubicBezTo>
                  <a:pt x="52313" y="267965"/>
                  <a:pt x="35719" y="301675"/>
                  <a:pt x="35719" y="339328"/>
                </a:cubicBezTo>
                <a:cubicBezTo>
                  <a:pt x="35719" y="349225"/>
                  <a:pt x="27756" y="357188"/>
                  <a:pt x="17859" y="357188"/>
                </a:cubicBezTo>
                <a:cubicBezTo>
                  <a:pt x="7962" y="357188"/>
                  <a:pt x="0" y="349225"/>
                  <a:pt x="0" y="339328"/>
                </a:cubicBezTo>
                <a:cubicBezTo>
                  <a:pt x="0" y="283592"/>
                  <a:pt x="28426" y="234479"/>
                  <a:pt x="71512" y="205606"/>
                </a:cubicBezTo>
                <a:cubicBezTo>
                  <a:pt x="97780" y="188044"/>
                  <a:pt x="129108" y="178594"/>
                  <a:pt x="160734" y="178594"/>
                </a:cubicBezTo>
                <a:lnTo>
                  <a:pt x="220266" y="178594"/>
                </a:lnTo>
                <a:cubicBezTo>
                  <a:pt x="230163" y="178594"/>
                  <a:pt x="238125" y="170631"/>
                  <a:pt x="238125" y="160734"/>
                </a:cubicBezTo>
                <a:cubicBezTo>
                  <a:pt x="238125" y="150837"/>
                  <a:pt x="230163" y="142875"/>
                  <a:pt x="220266" y="142875"/>
                </a:cubicBezTo>
                <a:lnTo>
                  <a:pt x="160734" y="142875"/>
                </a:lnTo>
                <a:cubicBezTo>
                  <a:pt x="131192" y="142875"/>
                  <a:pt x="103212" y="149423"/>
                  <a:pt x="78135" y="161106"/>
                </a:cubicBezTo>
                <a:cubicBezTo>
                  <a:pt x="95473" y="109017"/>
                  <a:pt x="144512" y="71438"/>
                  <a:pt x="202406" y="71438"/>
                </a:cubicBezTo>
                <a:cubicBezTo>
                  <a:pt x="251817" y="71438"/>
                  <a:pt x="288578" y="54992"/>
                  <a:pt x="313060" y="38695"/>
                </a:cubicBezTo>
                <a:cubicBezTo>
                  <a:pt x="327347" y="29170"/>
                  <a:pt x="339477" y="17785"/>
                  <a:pt x="350788" y="4986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1" name="Text 8"/>
          <p:cNvSpPr/>
          <p:nvPr/>
        </p:nvSpPr>
        <p:spPr>
          <a:xfrm>
            <a:off x="14290543" y="7421563"/>
            <a:ext cx="596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البيئة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1686051" y="7205663"/>
            <a:ext cx="1993900" cy="787400"/>
          </a:xfrm>
          <a:custGeom>
            <a:avLst/>
            <a:gdLst/>
            <a:ahLst/>
            <a:cxnLst/>
            <a:rect l="l" t="t" r="r" b="b"/>
            <a:pathLst>
              <a:path w="1993900" h="787400">
                <a:moveTo>
                  <a:pt x="152401" y="0"/>
                </a:moveTo>
                <a:lnTo>
                  <a:pt x="1841499" y="0"/>
                </a:lnTo>
                <a:cubicBezTo>
                  <a:pt x="1925668" y="0"/>
                  <a:pt x="1993900" y="68232"/>
                  <a:pt x="1993900" y="152401"/>
                </a:cubicBezTo>
                <a:lnTo>
                  <a:pt x="1993900" y="634999"/>
                </a:lnTo>
                <a:cubicBezTo>
                  <a:pt x="1993900" y="719168"/>
                  <a:pt x="1925668" y="787400"/>
                  <a:pt x="1841499" y="787400"/>
                </a:cubicBezTo>
                <a:lnTo>
                  <a:pt x="152401" y="787400"/>
                </a:lnTo>
                <a:cubicBezTo>
                  <a:pt x="68232" y="787400"/>
                  <a:pt x="0" y="719168"/>
                  <a:pt x="0" y="634999"/>
                </a:cubicBezTo>
                <a:lnTo>
                  <a:pt x="0" y="152401"/>
                </a:lnTo>
                <a:cubicBezTo>
                  <a:pt x="0" y="68289"/>
                  <a:pt x="68289" y="0"/>
                  <a:pt x="152401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12903068" y="7408863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38125" y="11906"/>
                </a:moveTo>
                <a:cubicBezTo>
                  <a:pt x="280838" y="11906"/>
                  <a:pt x="315516" y="46584"/>
                  <a:pt x="315516" y="89297"/>
                </a:cubicBezTo>
                <a:cubicBezTo>
                  <a:pt x="315516" y="132010"/>
                  <a:pt x="280838" y="166688"/>
                  <a:pt x="238125" y="166688"/>
                </a:cubicBezTo>
                <a:cubicBezTo>
                  <a:pt x="195412" y="166688"/>
                  <a:pt x="160734" y="132010"/>
                  <a:pt x="160734" y="89297"/>
                </a:cubicBezTo>
                <a:cubicBezTo>
                  <a:pt x="160734" y="46584"/>
                  <a:pt x="195412" y="11906"/>
                  <a:pt x="238125" y="11906"/>
                </a:cubicBezTo>
                <a:close/>
                <a:moveTo>
                  <a:pt x="71438" y="65484"/>
                </a:moveTo>
                <a:cubicBezTo>
                  <a:pt x="101008" y="65484"/>
                  <a:pt x="125016" y="89492"/>
                  <a:pt x="125016" y="119063"/>
                </a:cubicBezTo>
                <a:cubicBezTo>
                  <a:pt x="125016" y="148633"/>
                  <a:pt x="101008" y="172641"/>
                  <a:pt x="71438" y="172641"/>
                </a:cubicBezTo>
                <a:cubicBezTo>
                  <a:pt x="41867" y="172641"/>
                  <a:pt x="17859" y="148633"/>
                  <a:pt x="17859" y="119063"/>
                </a:cubicBezTo>
                <a:cubicBezTo>
                  <a:pt x="17859" y="89492"/>
                  <a:pt x="41867" y="65484"/>
                  <a:pt x="71437" y="65484"/>
                </a:cubicBezTo>
                <a:close/>
                <a:moveTo>
                  <a:pt x="0" y="309563"/>
                </a:moveTo>
                <a:cubicBezTo>
                  <a:pt x="0" y="256952"/>
                  <a:pt x="42639" y="214313"/>
                  <a:pt x="95250" y="214313"/>
                </a:cubicBezTo>
                <a:cubicBezTo>
                  <a:pt x="104775" y="214313"/>
                  <a:pt x="114002" y="215726"/>
                  <a:pt x="122709" y="218331"/>
                </a:cubicBezTo>
                <a:cubicBezTo>
                  <a:pt x="98227" y="245715"/>
                  <a:pt x="83344" y="281880"/>
                  <a:pt x="83344" y="321469"/>
                </a:cubicBezTo>
                <a:lnTo>
                  <a:pt x="83344" y="333375"/>
                </a:lnTo>
                <a:cubicBezTo>
                  <a:pt x="83344" y="341858"/>
                  <a:pt x="85130" y="349895"/>
                  <a:pt x="88329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309563"/>
                </a:lnTo>
                <a:close/>
                <a:moveTo>
                  <a:pt x="387921" y="357188"/>
                </a:moveTo>
                <a:cubicBezTo>
                  <a:pt x="391120" y="349895"/>
                  <a:pt x="392906" y="341858"/>
                  <a:pt x="392906" y="333375"/>
                </a:cubicBezTo>
                <a:lnTo>
                  <a:pt x="392906" y="321469"/>
                </a:lnTo>
                <a:cubicBezTo>
                  <a:pt x="392906" y="281880"/>
                  <a:pt x="378023" y="245715"/>
                  <a:pt x="353541" y="218331"/>
                </a:cubicBezTo>
                <a:cubicBezTo>
                  <a:pt x="362248" y="215726"/>
                  <a:pt x="371475" y="214313"/>
                  <a:pt x="381000" y="214313"/>
                </a:cubicBezTo>
                <a:cubicBezTo>
                  <a:pt x="433611" y="214313"/>
                  <a:pt x="476250" y="256952"/>
                  <a:pt x="476250" y="309563"/>
                </a:cubicBezTo>
                <a:lnTo>
                  <a:pt x="476250" y="333375"/>
                </a:lnTo>
                <a:cubicBezTo>
                  <a:pt x="476250" y="346546"/>
                  <a:pt x="465609" y="357188"/>
                  <a:pt x="452438" y="357188"/>
                </a:cubicBezTo>
                <a:lnTo>
                  <a:pt x="387921" y="357188"/>
                </a:lnTo>
                <a:close/>
                <a:moveTo>
                  <a:pt x="351234" y="119063"/>
                </a:moveTo>
                <a:cubicBezTo>
                  <a:pt x="351234" y="89492"/>
                  <a:pt x="375242" y="65484"/>
                  <a:pt x="404813" y="65484"/>
                </a:cubicBezTo>
                <a:cubicBezTo>
                  <a:pt x="434383" y="65484"/>
                  <a:pt x="458391" y="89492"/>
                  <a:pt x="458391" y="119062"/>
                </a:cubicBezTo>
                <a:cubicBezTo>
                  <a:pt x="458391" y="148633"/>
                  <a:pt x="434383" y="172641"/>
                  <a:pt x="404813" y="172641"/>
                </a:cubicBezTo>
                <a:cubicBezTo>
                  <a:pt x="375242" y="172641"/>
                  <a:pt x="351234" y="148633"/>
                  <a:pt x="351234" y="119063"/>
                </a:cubicBezTo>
                <a:close/>
                <a:moveTo>
                  <a:pt x="119063" y="321469"/>
                </a:moveTo>
                <a:cubicBezTo>
                  <a:pt x="119063" y="255687"/>
                  <a:pt x="172343" y="202406"/>
                  <a:pt x="238125" y="202406"/>
                </a:cubicBezTo>
                <a:cubicBezTo>
                  <a:pt x="303907" y="202406"/>
                  <a:pt x="357188" y="255687"/>
                  <a:pt x="357188" y="321469"/>
                </a:cubicBezTo>
                <a:lnTo>
                  <a:pt x="357188" y="333375"/>
                </a:lnTo>
                <a:cubicBezTo>
                  <a:pt x="357188" y="346546"/>
                  <a:pt x="346546" y="357188"/>
                  <a:pt x="333375" y="357188"/>
                </a:cubicBezTo>
                <a:lnTo>
                  <a:pt x="142875" y="357188"/>
                </a:lnTo>
                <a:cubicBezTo>
                  <a:pt x="129704" y="357188"/>
                  <a:pt x="119063" y="346546"/>
                  <a:pt x="119063" y="333375"/>
                </a:cubicBezTo>
                <a:lnTo>
                  <a:pt x="119063" y="321469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4" name="Text 11"/>
          <p:cNvSpPr/>
          <p:nvPr/>
        </p:nvSpPr>
        <p:spPr>
          <a:xfrm>
            <a:off x="11990851" y="7421563"/>
            <a:ext cx="838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المجتمع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9335228" y="7205663"/>
            <a:ext cx="2044700" cy="787400"/>
          </a:xfrm>
          <a:custGeom>
            <a:avLst/>
            <a:gdLst/>
            <a:ahLst/>
            <a:cxnLst/>
            <a:rect l="l" t="t" r="r" b="b"/>
            <a:pathLst>
              <a:path w="2044700" h="787400">
                <a:moveTo>
                  <a:pt x="152401" y="0"/>
                </a:moveTo>
                <a:lnTo>
                  <a:pt x="1892299" y="0"/>
                </a:lnTo>
                <a:cubicBezTo>
                  <a:pt x="1976468" y="0"/>
                  <a:pt x="2044700" y="68232"/>
                  <a:pt x="2044700" y="152401"/>
                </a:cubicBezTo>
                <a:lnTo>
                  <a:pt x="2044700" y="634999"/>
                </a:lnTo>
                <a:cubicBezTo>
                  <a:pt x="2044700" y="719168"/>
                  <a:pt x="1976468" y="787400"/>
                  <a:pt x="1892299" y="787400"/>
                </a:cubicBezTo>
                <a:lnTo>
                  <a:pt x="152401" y="787400"/>
                </a:lnTo>
                <a:cubicBezTo>
                  <a:pt x="68232" y="787400"/>
                  <a:pt x="0" y="719168"/>
                  <a:pt x="0" y="634999"/>
                </a:cubicBezTo>
                <a:lnTo>
                  <a:pt x="0" y="152401"/>
                </a:lnTo>
                <a:cubicBezTo>
                  <a:pt x="0" y="68289"/>
                  <a:pt x="68289" y="0"/>
                  <a:pt x="152401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10651001" y="740886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47625" y="47625"/>
                </a:moveTo>
                <a:cubicBezTo>
                  <a:pt x="47625" y="34454"/>
                  <a:pt x="36984" y="23812"/>
                  <a:pt x="23812" y="23812"/>
                </a:cubicBezTo>
                <a:cubicBezTo>
                  <a:pt x="10641" y="23812"/>
                  <a:pt x="0" y="34454"/>
                  <a:pt x="0" y="47625"/>
                </a:cubicBezTo>
                <a:lnTo>
                  <a:pt x="0" y="297656"/>
                </a:lnTo>
                <a:cubicBezTo>
                  <a:pt x="0" y="330547"/>
                  <a:pt x="26640" y="357188"/>
                  <a:pt x="59531" y="357188"/>
                </a:cubicBezTo>
                <a:lnTo>
                  <a:pt x="357188" y="357188"/>
                </a:lnTo>
                <a:cubicBezTo>
                  <a:pt x="370359" y="357188"/>
                  <a:pt x="381000" y="346546"/>
                  <a:pt x="381000" y="333375"/>
                </a:cubicBezTo>
                <a:cubicBezTo>
                  <a:pt x="381000" y="320204"/>
                  <a:pt x="370359" y="309563"/>
                  <a:pt x="357188" y="309563"/>
                </a:cubicBezTo>
                <a:lnTo>
                  <a:pt x="59531" y="309563"/>
                </a:lnTo>
                <a:cubicBezTo>
                  <a:pt x="52983" y="309563"/>
                  <a:pt x="47625" y="304205"/>
                  <a:pt x="47625" y="297656"/>
                </a:cubicBezTo>
                <a:lnTo>
                  <a:pt x="47625" y="47625"/>
                </a:lnTo>
                <a:close/>
                <a:moveTo>
                  <a:pt x="350193" y="112068"/>
                </a:moveTo>
                <a:cubicBezTo>
                  <a:pt x="359494" y="102766"/>
                  <a:pt x="359494" y="87660"/>
                  <a:pt x="350193" y="78358"/>
                </a:cubicBezTo>
                <a:cubicBezTo>
                  <a:pt x="340891" y="69056"/>
                  <a:pt x="325785" y="69056"/>
                  <a:pt x="316483" y="78358"/>
                </a:cubicBezTo>
                <a:lnTo>
                  <a:pt x="238125" y="156790"/>
                </a:lnTo>
                <a:lnTo>
                  <a:pt x="195411" y="114151"/>
                </a:lnTo>
                <a:cubicBezTo>
                  <a:pt x="186110" y="104849"/>
                  <a:pt x="171004" y="104849"/>
                  <a:pt x="161702" y="114151"/>
                </a:cubicBezTo>
                <a:lnTo>
                  <a:pt x="90264" y="185589"/>
                </a:lnTo>
                <a:cubicBezTo>
                  <a:pt x="80963" y="194890"/>
                  <a:pt x="80963" y="209996"/>
                  <a:pt x="90264" y="219298"/>
                </a:cubicBezTo>
                <a:cubicBezTo>
                  <a:pt x="99566" y="228600"/>
                  <a:pt x="114672" y="228600"/>
                  <a:pt x="123974" y="219298"/>
                </a:cubicBezTo>
                <a:lnTo>
                  <a:pt x="178594" y="164678"/>
                </a:lnTo>
                <a:lnTo>
                  <a:pt x="221307" y="207392"/>
                </a:lnTo>
                <a:cubicBezTo>
                  <a:pt x="230609" y="216694"/>
                  <a:pt x="245715" y="216694"/>
                  <a:pt x="255017" y="207392"/>
                </a:cubicBezTo>
                <a:lnTo>
                  <a:pt x="350267" y="112142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7" name="Text 14"/>
          <p:cNvSpPr/>
          <p:nvPr/>
        </p:nvSpPr>
        <p:spPr>
          <a:xfrm>
            <a:off x="9640028" y="7421563"/>
            <a:ext cx="889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الاقتصاد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646400" y="609600"/>
            <a:ext cx="101600" cy="812800"/>
          </a:xfrm>
          <a:custGeom>
            <a:avLst/>
            <a:gdLst/>
            <a:ahLst/>
            <a:cxnLst/>
            <a:rect l="l" t="t" r="r" b="b"/>
            <a:pathLst>
              <a:path w="101600" h="8128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762000"/>
                </a:lnTo>
                <a:cubicBezTo>
                  <a:pt x="101600" y="790037"/>
                  <a:pt x="78837" y="812800"/>
                  <a:pt x="508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3" name="Text 1"/>
          <p:cNvSpPr/>
          <p:nvPr/>
        </p:nvSpPr>
        <p:spPr>
          <a:xfrm>
            <a:off x="11832498" y="508000"/>
            <a:ext cx="3721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مفهوم الاستدامة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11832498" y="914400"/>
            <a:ext cx="3911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Sustainability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8331200" y="2609850"/>
            <a:ext cx="7416800" cy="3187700"/>
          </a:xfrm>
          <a:custGeom>
            <a:avLst/>
            <a:gdLst/>
            <a:ahLst/>
            <a:cxnLst/>
            <a:rect l="l" t="t" r="r" b="b"/>
            <a:pathLst>
              <a:path w="7416800" h="3187700">
                <a:moveTo>
                  <a:pt x="203216" y="0"/>
                </a:moveTo>
                <a:lnTo>
                  <a:pt x="7213584" y="0"/>
                </a:lnTo>
                <a:cubicBezTo>
                  <a:pt x="7325817" y="0"/>
                  <a:pt x="7416800" y="90983"/>
                  <a:pt x="7416800" y="203216"/>
                </a:cubicBezTo>
                <a:lnTo>
                  <a:pt x="7416800" y="2984484"/>
                </a:lnTo>
                <a:cubicBezTo>
                  <a:pt x="7416800" y="3096717"/>
                  <a:pt x="7325817" y="3187700"/>
                  <a:pt x="7213584" y="3187700"/>
                </a:cubicBezTo>
                <a:lnTo>
                  <a:pt x="203216" y="3187700"/>
                </a:lnTo>
                <a:cubicBezTo>
                  <a:pt x="90983" y="3187700"/>
                  <a:pt x="0" y="3096717"/>
                  <a:pt x="0" y="2984484"/>
                </a:cubicBezTo>
                <a:lnTo>
                  <a:pt x="0" y="203216"/>
                </a:lnTo>
                <a:cubicBezTo>
                  <a:pt x="0" y="90983"/>
                  <a:pt x="90983" y="0"/>
                  <a:pt x="2032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8737600" y="3016250"/>
            <a:ext cx="6731000" cy="124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تُعدّ الاستدامة </a:t>
            </a:r>
            <a:r>
              <a:rPr lang="en-US" sz="2000" b="1" dirty="0">
                <a:solidFill>
                  <a:srgbClr val="2A574A"/>
                </a:solidFill>
                <a:highlight>
                  <a:srgbClr val="D4A276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(Sustainability) </a:t>
            </a:r>
            <a:r>
              <a:rPr lang="en-US" sz="20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التحدي الأبرز في القرن الحادي والعشرين، فهي لم تعد ترفاً فكرياً بل ضرورة حتمية لضمان بقاء الموارد للأجيال القادمة.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737600" y="4559300"/>
            <a:ext cx="6731000" cy="82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ومع تشعب أبعادها بين </a:t>
            </a:r>
            <a:r>
              <a:rPr lang="en-US" sz="2000" b="1" dirty="0">
                <a:solidFill>
                  <a:srgbClr val="2A574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ما هو بيئي، واجتماعي، واقتصادي</a:t>
            </a:r>
            <a:r>
              <a:rPr lang="en-US" sz="20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، برز الاتصال كعصب حيوي يربط هذه الأبعاد ببعضها.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8331200" y="6096000"/>
            <a:ext cx="7416800" cy="1968500"/>
          </a:xfrm>
          <a:custGeom>
            <a:avLst/>
            <a:gdLst/>
            <a:ahLst/>
            <a:cxnLst/>
            <a:rect l="l" t="t" r="r" b="b"/>
            <a:pathLst>
              <a:path w="7416800" h="1968500">
                <a:moveTo>
                  <a:pt x="203208" y="0"/>
                </a:moveTo>
                <a:lnTo>
                  <a:pt x="7213592" y="0"/>
                </a:lnTo>
                <a:cubicBezTo>
                  <a:pt x="7325821" y="0"/>
                  <a:pt x="7416800" y="90979"/>
                  <a:pt x="7416800" y="203208"/>
                </a:cubicBezTo>
                <a:lnTo>
                  <a:pt x="7416800" y="1765292"/>
                </a:lnTo>
                <a:cubicBezTo>
                  <a:pt x="7416800" y="1877521"/>
                  <a:pt x="7325821" y="1968500"/>
                  <a:pt x="7213592" y="1968500"/>
                </a:cubicBezTo>
                <a:lnTo>
                  <a:pt x="203208" y="1968500"/>
                </a:lnTo>
                <a:cubicBezTo>
                  <a:pt x="90979" y="1968500"/>
                  <a:pt x="0" y="1877521"/>
                  <a:pt x="0" y="1765292"/>
                </a:cubicBezTo>
                <a:lnTo>
                  <a:pt x="0" y="203208"/>
                </a:lnTo>
                <a:cubicBezTo>
                  <a:pt x="0" y="91055"/>
                  <a:pt x="91055" y="0"/>
                  <a:pt x="203208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9" name="Shape 7"/>
          <p:cNvSpPr/>
          <p:nvPr/>
        </p:nvSpPr>
        <p:spPr>
          <a:xfrm>
            <a:off x="15065375" y="64135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217959" y="285750"/>
                </a:moveTo>
                <a:cubicBezTo>
                  <a:pt x="223391" y="269156"/>
                  <a:pt x="234255" y="254124"/>
                  <a:pt x="246534" y="241176"/>
                </a:cubicBezTo>
                <a:cubicBezTo>
                  <a:pt x="270867" y="215578"/>
                  <a:pt x="285750" y="180975"/>
                  <a:pt x="285750" y="142875"/>
                </a:cubicBezTo>
                <a:cubicBezTo>
                  <a:pt x="285750" y="63996"/>
                  <a:pt x="221754" y="0"/>
                  <a:pt x="142875" y="0"/>
                </a:cubicBezTo>
                <a:cubicBezTo>
                  <a:pt x="63996" y="0"/>
                  <a:pt x="0" y="63996"/>
                  <a:pt x="0" y="142875"/>
                </a:cubicBezTo>
                <a:cubicBezTo>
                  <a:pt x="0" y="180975"/>
                  <a:pt x="14883" y="215578"/>
                  <a:pt x="39216" y="241176"/>
                </a:cubicBezTo>
                <a:cubicBezTo>
                  <a:pt x="51495" y="254124"/>
                  <a:pt x="62433" y="269156"/>
                  <a:pt x="67791" y="285750"/>
                </a:cubicBezTo>
                <a:lnTo>
                  <a:pt x="217884" y="285750"/>
                </a:lnTo>
                <a:close/>
                <a:moveTo>
                  <a:pt x="214313" y="321469"/>
                </a:moveTo>
                <a:lnTo>
                  <a:pt x="71438" y="321469"/>
                </a:lnTo>
                <a:lnTo>
                  <a:pt x="71438" y="333375"/>
                </a:lnTo>
                <a:cubicBezTo>
                  <a:pt x="71438" y="366266"/>
                  <a:pt x="98078" y="392906"/>
                  <a:pt x="130969" y="392906"/>
                </a:cubicBezTo>
                <a:lnTo>
                  <a:pt x="154781" y="392906"/>
                </a:lnTo>
                <a:cubicBezTo>
                  <a:pt x="187672" y="392906"/>
                  <a:pt x="214313" y="366266"/>
                  <a:pt x="214313" y="333375"/>
                </a:cubicBezTo>
                <a:lnTo>
                  <a:pt x="214313" y="321469"/>
                </a:lnTo>
                <a:close/>
                <a:moveTo>
                  <a:pt x="136922" y="83344"/>
                </a:moveTo>
                <a:cubicBezTo>
                  <a:pt x="107305" y="83344"/>
                  <a:pt x="83344" y="107305"/>
                  <a:pt x="83344" y="136922"/>
                </a:cubicBezTo>
                <a:cubicBezTo>
                  <a:pt x="83344" y="146819"/>
                  <a:pt x="75381" y="154781"/>
                  <a:pt x="65484" y="154781"/>
                </a:cubicBezTo>
                <a:cubicBezTo>
                  <a:pt x="55587" y="154781"/>
                  <a:pt x="47625" y="146819"/>
                  <a:pt x="47625" y="136922"/>
                </a:cubicBezTo>
                <a:cubicBezTo>
                  <a:pt x="47625" y="87585"/>
                  <a:pt x="87585" y="47625"/>
                  <a:pt x="136922" y="47625"/>
                </a:cubicBezTo>
                <a:cubicBezTo>
                  <a:pt x="146819" y="47625"/>
                  <a:pt x="154781" y="55587"/>
                  <a:pt x="154781" y="65484"/>
                </a:cubicBezTo>
                <a:cubicBezTo>
                  <a:pt x="154781" y="75381"/>
                  <a:pt x="146819" y="83344"/>
                  <a:pt x="136922" y="83344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0" name="Text 8"/>
          <p:cNvSpPr/>
          <p:nvPr/>
        </p:nvSpPr>
        <p:spPr>
          <a:xfrm>
            <a:off x="12964253" y="6400800"/>
            <a:ext cx="1955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المحرك السلوكي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636000" y="7010400"/>
            <a:ext cx="69215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إن الاتصال ليس مجرد أداة لنقل المعلومات، بل هو </a:t>
            </a:r>
            <a:r>
              <a:rPr lang="en-US" sz="1800" b="1" dirty="0">
                <a:solidFill>
                  <a:srgbClr val="F5F5F3">
                    <a:alpha val="90000"/>
                  </a:srgbClr>
                </a:solidFill>
                <a:highlight>
                  <a:srgbClr val="D4A276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"المحرك السلوكي" </a:t>
            </a:r>
            <a:r>
              <a:rPr lang="en-US" sz="18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الذي يحول السياسات النظرية إلى ممارسات مجتمعية ومؤسسية ملموسة.</a:t>
            </a:r>
            <a:endParaRPr lang="en-US" sz="1600" dirty="0"/>
          </a:p>
        </p:txBody>
      </p:sp>
      <p:pic>
        <p:nvPicPr>
          <p:cNvPr id="12" name="Image 0" descr="https://kimi-web-img.moonshot.cn/img/www.gevme.com/b8150285093377ab6b8d817c69b4a24c01191d02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5200" y="2082800"/>
            <a:ext cx="6502400" cy="6502400"/>
          </a:xfrm>
          <a:prstGeom prst="roundRect">
            <a:avLst>
              <a:gd name="adj" fmla="val 3125"/>
            </a:avLst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646400" y="609600"/>
            <a:ext cx="101600" cy="812800"/>
          </a:xfrm>
          <a:custGeom>
            <a:avLst/>
            <a:gdLst/>
            <a:ahLst/>
            <a:cxnLst/>
            <a:rect l="l" t="t" r="r" b="b"/>
            <a:pathLst>
              <a:path w="101600" h="8128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762000"/>
                </a:lnTo>
                <a:cubicBezTo>
                  <a:pt x="101600" y="790037"/>
                  <a:pt x="78837" y="812800"/>
                  <a:pt x="508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3" name="Text 1"/>
          <p:cNvSpPr/>
          <p:nvPr/>
        </p:nvSpPr>
        <p:spPr>
          <a:xfrm>
            <a:off x="9593329" y="508000"/>
            <a:ext cx="5969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الأبعاد الثلاثة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9593329" y="914400"/>
            <a:ext cx="6159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نموذج الاستدامة المتكامل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0871200" y="2057400"/>
            <a:ext cx="4876800" cy="5994400"/>
          </a:xfrm>
          <a:custGeom>
            <a:avLst/>
            <a:gdLst/>
            <a:ahLst/>
            <a:cxnLst/>
            <a:rect l="l" t="t" r="r" b="b"/>
            <a:pathLst>
              <a:path w="4876800" h="5994400">
                <a:moveTo>
                  <a:pt x="50800" y="0"/>
                </a:moveTo>
                <a:lnTo>
                  <a:pt x="4826000" y="0"/>
                </a:lnTo>
                <a:cubicBezTo>
                  <a:pt x="4854056" y="0"/>
                  <a:pt x="4876800" y="22744"/>
                  <a:pt x="4876800" y="50800"/>
                </a:cubicBezTo>
                <a:lnTo>
                  <a:pt x="4876800" y="5791184"/>
                </a:lnTo>
                <a:cubicBezTo>
                  <a:pt x="4876800" y="5903417"/>
                  <a:pt x="4785817" y="5994400"/>
                  <a:pt x="4673584" y="5994400"/>
                </a:cubicBezTo>
                <a:lnTo>
                  <a:pt x="203216" y="5994400"/>
                </a:lnTo>
                <a:cubicBezTo>
                  <a:pt x="90983" y="5994400"/>
                  <a:pt x="0" y="5903417"/>
                  <a:pt x="0" y="57911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0871200" y="2057400"/>
            <a:ext cx="4876800" cy="50800"/>
          </a:xfrm>
          <a:custGeom>
            <a:avLst/>
            <a:gdLst/>
            <a:ahLst/>
            <a:cxnLst/>
            <a:rect l="l" t="t" r="r" b="b"/>
            <a:pathLst>
              <a:path w="4876800" h="50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7" name="Shape 5"/>
          <p:cNvSpPr/>
          <p:nvPr/>
        </p:nvSpPr>
        <p:spPr>
          <a:xfrm>
            <a:off x="14630400" y="23876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152400" y="0"/>
                </a:moveTo>
                <a:lnTo>
                  <a:pt x="660400" y="0"/>
                </a:lnTo>
                <a:cubicBezTo>
                  <a:pt x="744512" y="0"/>
                  <a:pt x="812800" y="68288"/>
                  <a:pt x="812800" y="152400"/>
                </a:cubicBezTo>
                <a:lnTo>
                  <a:pt x="812800" y="660400"/>
                </a:lnTo>
                <a:cubicBezTo>
                  <a:pt x="812800" y="744512"/>
                  <a:pt x="744512" y="812800"/>
                  <a:pt x="660400" y="812800"/>
                </a:cubicBezTo>
                <a:lnTo>
                  <a:pt x="152400" y="812800"/>
                </a:lnTo>
                <a:cubicBezTo>
                  <a:pt x="68288" y="812800"/>
                  <a:pt x="0" y="744512"/>
                  <a:pt x="0" y="660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8" name="Shape 6"/>
          <p:cNvSpPr/>
          <p:nvPr/>
        </p:nvSpPr>
        <p:spPr>
          <a:xfrm>
            <a:off x="14849475" y="26035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50713" y="4986"/>
                </a:moveTo>
                <a:cubicBezTo>
                  <a:pt x="355476" y="446"/>
                  <a:pt x="362396" y="-1191"/>
                  <a:pt x="368796" y="893"/>
                </a:cubicBezTo>
                <a:cubicBezTo>
                  <a:pt x="376089" y="3349"/>
                  <a:pt x="381000" y="10195"/>
                  <a:pt x="381000" y="17859"/>
                </a:cubicBezTo>
                <a:lnTo>
                  <a:pt x="381000" y="156939"/>
                </a:lnTo>
                <a:cubicBezTo>
                  <a:pt x="381000" y="254571"/>
                  <a:pt x="300558" y="333375"/>
                  <a:pt x="203299" y="333375"/>
                </a:cubicBezTo>
                <a:cubicBezTo>
                  <a:pt x="146000" y="333375"/>
                  <a:pt x="96589" y="296540"/>
                  <a:pt x="78656" y="245046"/>
                </a:cubicBezTo>
                <a:cubicBezTo>
                  <a:pt x="52313" y="267965"/>
                  <a:pt x="35719" y="301675"/>
                  <a:pt x="35719" y="339328"/>
                </a:cubicBezTo>
                <a:cubicBezTo>
                  <a:pt x="35719" y="349225"/>
                  <a:pt x="27756" y="357188"/>
                  <a:pt x="17859" y="357188"/>
                </a:cubicBezTo>
                <a:cubicBezTo>
                  <a:pt x="7962" y="357188"/>
                  <a:pt x="0" y="349225"/>
                  <a:pt x="0" y="339328"/>
                </a:cubicBezTo>
                <a:cubicBezTo>
                  <a:pt x="0" y="283592"/>
                  <a:pt x="28426" y="234479"/>
                  <a:pt x="71512" y="205606"/>
                </a:cubicBezTo>
                <a:cubicBezTo>
                  <a:pt x="97780" y="188044"/>
                  <a:pt x="129108" y="178594"/>
                  <a:pt x="160734" y="178594"/>
                </a:cubicBezTo>
                <a:lnTo>
                  <a:pt x="220266" y="178594"/>
                </a:lnTo>
                <a:cubicBezTo>
                  <a:pt x="230163" y="178594"/>
                  <a:pt x="238125" y="170631"/>
                  <a:pt x="238125" y="160734"/>
                </a:cubicBezTo>
                <a:cubicBezTo>
                  <a:pt x="238125" y="150837"/>
                  <a:pt x="230163" y="142875"/>
                  <a:pt x="220266" y="142875"/>
                </a:cubicBezTo>
                <a:lnTo>
                  <a:pt x="160734" y="142875"/>
                </a:lnTo>
                <a:cubicBezTo>
                  <a:pt x="131192" y="142875"/>
                  <a:pt x="103212" y="149423"/>
                  <a:pt x="78135" y="161106"/>
                </a:cubicBezTo>
                <a:cubicBezTo>
                  <a:pt x="95473" y="109017"/>
                  <a:pt x="144512" y="71438"/>
                  <a:pt x="202406" y="71438"/>
                </a:cubicBezTo>
                <a:cubicBezTo>
                  <a:pt x="251817" y="71438"/>
                  <a:pt x="288578" y="54992"/>
                  <a:pt x="313060" y="38695"/>
                </a:cubicBezTo>
                <a:cubicBezTo>
                  <a:pt x="327347" y="29170"/>
                  <a:pt x="339477" y="17785"/>
                  <a:pt x="350788" y="4986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3792398" y="2590800"/>
            <a:ext cx="787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البيئي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1176000" y="3454400"/>
            <a:ext cx="438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Environmental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11176000" y="4013200"/>
            <a:ext cx="4267200" cy="1066800"/>
          </a:xfrm>
          <a:custGeom>
            <a:avLst/>
            <a:gdLst/>
            <a:ahLst/>
            <a:cxnLst/>
            <a:rect l="l" t="t" r="r" b="b"/>
            <a:pathLst>
              <a:path w="4267200" h="1066800">
                <a:moveTo>
                  <a:pt x="152403" y="0"/>
                </a:moveTo>
                <a:lnTo>
                  <a:pt x="4114797" y="0"/>
                </a:lnTo>
                <a:cubicBezTo>
                  <a:pt x="4198967" y="0"/>
                  <a:pt x="4267200" y="68233"/>
                  <a:pt x="4267200" y="152403"/>
                </a:cubicBezTo>
                <a:lnTo>
                  <a:pt x="4267200" y="914397"/>
                </a:lnTo>
                <a:cubicBezTo>
                  <a:pt x="4267200" y="998567"/>
                  <a:pt x="4198967" y="1066800"/>
                  <a:pt x="4114797" y="1066800"/>
                </a:cubicBezTo>
                <a:lnTo>
                  <a:pt x="152403" y="1066800"/>
                </a:lnTo>
                <a:cubicBezTo>
                  <a:pt x="68233" y="1066800"/>
                  <a:pt x="0" y="998567"/>
                  <a:pt x="0" y="9143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2A574A">
              <a:alpha val="5098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1379200" y="4216400"/>
            <a:ext cx="3962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2A574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حماية النظام البيئي:</a:t>
            </a: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الحفاظ على التنوع البيولوجي والموارد الطبيعية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11176000" y="5283200"/>
            <a:ext cx="4267200" cy="736600"/>
          </a:xfrm>
          <a:custGeom>
            <a:avLst/>
            <a:gdLst/>
            <a:ahLst/>
            <a:cxnLst/>
            <a:rect l="l" t="t" r="r" b="b"/>
            <a:pathLst>
              <a:path w="4267200" h="736600">
                <a:moveTo>
                  <a:pt x="152403" y="0"/>
                </a:moveTo>
                <a:lnTo>
                  <a:pt x="4114797" y="0"/>
                </a:lnTo>
                <a:cubicBezTo>
                  <a:pt x="4198967" y="0"/>
                  <a:pt x="4267200" y="68233"/>
                  <a:pt x="4267200" y="152403"/>
                </a:cubicBezTo>
                <a:lnTo>
                  <a:pt x="4267200" y="584197"/>
                </a:lnTo>
                <a:cubicBezTo>
                  <a:pt x="4267200" y="668367"/>
                  <a:pt x="4198967" y="736600"/>
                  <a:pt x="41147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2A574A">
              <a:alpha val="5098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1379200" y="5486400"/>
            <a:ext cx="3962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2A574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الحد من التلوث:</a:t>
            </a: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تقليل الانبعاثات الكربونية والنفايات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1176000" y="6223000"/>
            <a:ext cx="4267200" cy="736600"/>
          </a:xfrm>
          <a:custGeom>
            <a:avLst/>
            <a:gdLst/>
            <a:ahLst/>
            <a:cxnLst/>
            <a:rect l="l" t="t" r="r" b="b"/>
            <a:pathLst>
              <a:path w="4267200" h="736600">
                <a:moveTo>
                  <a:pt x="152403" y="0"/>
                </a:moveTo>
                <a:lnTo>
                  <a:pt x="4114797" y="0"/>
                </a:lnTo>
                <a:cubicBezTo>
                  <a:pt x="4198967" y="0"/>
                  <a:pt x="4267200" y="68233"/>
                  <a:pt x="4267200" y="152403"/>
                </a:cubicBezTo>
                <a:lnTo>
                  <a:pt x="4267200" y="584197"/>
                </a:lnTo>
                <a:cubicBezTo>
                  <a:pt x="4267200" y="668367"/>
                  <a:pt x="4198967" y="736600"/>
                  <a:pt x="41147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2A574A">
              <a:alpha val="5098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11379200" y="6426200"/>
            <a:ext cx="3962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2A574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الطاقة المتجددة:</a:t>
            </a: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الانتقال إلى مصادر طاقة نظيفة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11176000" y="7175500"/>
            <a:ext cx="4267200" cy="25400"/>
          </a:xfrm>
          <a:custGeom>
            <a:avLst/>
            <a:gdLst/>
            <a:ahLst/>
            <a:cxnLst/>
            <a:rect l="l" t="t" r="r" b="b"/>
            <a:pathLst>
              <a:path w="4267200" h="25400">
                <a:moveTo>
                  <a:pt x="0" y="0"/>
                </a:moveTo>
                <a:lnTo>
                  <a:pt x="4267200" y="0"/>
                </a:lnTo>
                <a:lnTo>
                  <a:pt x="42672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2A574A">
              <a:alpha val="20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11118850" y="7391400"/>
            <a:ext cx="438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A574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Bearable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689600" y="2057400"/>
            <a:ext cx="4876800" cy="5994400"/>
          </a:xfrm>
          <a:custGeom>
            <a:avLst/>
            <a:gdLst/>
            <a:ahLst/>
            <a:cxnLst/>
            <a:rect l="l" t="t" r="r" b="b"/>
            <a:pathLst>
              <a:path w="4876800" h="5994400">
                <a:moveTo>
                  <a:pt x="50800" y="0"/>
                </a:moveTo>
                <a:lnTo>
                  <a:pt x="4826000" y="0"/>
                </a:lnTo>
                <a:cubicBezTo>
                  <a:pt x="4854056" y="0"/>
                  <a:pt x="4876800" y="22744"/>
                  <a:pt x="4876800" y="50800"/>
                </a:cubicBezTo>
                <a:lnTo>
                  <a:pt x="4876800" y="5791184"/>
                </a:lnTo>
                <a:cubicBezTo>
                  <a:pt x="4876800" y="5903417"/>
                  <a:pt x="4785817" y="5994400"/>
                  <a:pt x="4673584" y="5994400"/>
                </a:cubicBezTo>
                <a:lnTo>
                  <a:pt x="203216" y="5994400"/>
                </a:lnTo>
                <a:cubicBezTo>
                  <a:pt x="90983" y="5994400"/>
                  <a:pt x="0" y="5903417"/>
                  <a:pt x="0" y="57911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5689600" y="2057400"/>
            <a:ext cx="4876800" cy="50800"/>
          </a:xfrm>
          <a:custGeom>
            <a:avLst/>
            <a:gdLst/>
            <a:ahLst/>
            <a:cxnLst/>
            <a:rect l="l" t="t" r="r" b="b"/>
            <a:pathLst>
              <a:path w="4876800" h="50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1" name="Shape 19"/>
          <p:cNvSpPr/>
          <p:nvPr/>
        </p:nvSpPr>
        <p:spPr>
          <a:xfrm>
            <a:off x="9448800" y="23876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152400" y="0"/>
                </a:moveTo>
                <a:lnTo>
                  <a:pt x="660400" y="0"/>
                </a:lnTo>
                <a:cubicBezTo>
                  <a:pt x="744512" y="0"/>
                  <a:pt x="812800" y="68288"/>
                  <a:pt x="812800" y="152400"/>
                </a:cubicBezTo>
                <a:lnTo>
                  <a:pt x="812800" y="660400"/>
                </a:lnTo>
                <a:cubicBezTo>
                  <a:pt x="812800" y="744512"/>
                  <a:pt x="744512" y="812800"/>
                  <a:pt x="660400" y="812800"/>
                </a:cubicBezTo>
                <a:lnTo>
                  <a:pt x="152400" y="812800"/>
                </a:lnTo>
                <a:cubicBezTo>
                  <a:pt x="68288" y="812800"/>
                  <a:pt x="0" y="744512"/>
                  <a:pt x="0" y="660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2" name="Shape 20"/>
          <p:cNvSpPr/>
          <p:nvPr/>
        </p:nvSpPr>
        <p:spPr>
          <a:xfrm>
            <a:off x="9620250" y="26035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38125" y="11906"/>
                </a:moveTo>
                <a:cubicBezTo>
                  <a:pt x="280838" y="11906"/>
                  <a:pt x="315516" y="46584"/>
                  <a:pt x="315516" y="89297"/>
                </a:cubicBezTo>
                <a:cubicBezTo>
                  <a:pt x="315516" y="132010"/>
                  <a:pt x="280838" y="166688"/>
                  <a:pt x="238125" y="166688"/>
                </a:cubicBezTo>
                <a:cubicBezTo>
                  <a:pt x="195412" y="166688"/>
                  <a:pt x="160734" y="132010"/>
                  <a:pt x="160734" y="89297"/>
                </a:cubicBezTo>
                <a:cubicBezTo>
                  <a:pt x="160734" y="46584"/>
                  <a:pt x="195412" y="11906"/>
                  <a:pt x="238125" y="11906"/>
                </a:cubicBezTo>
                <a:close/>
                <a:moveTo>
                  <a:pt x="71438" y="65484"/>
                </a:moveTo>
                <a:cubicBezTo>
                  <a:pt x="101008" y="65484"/>
                  <a:pt x="125016" y="89492"/>
                  <a:pt x="125016" y="119063"/>
                </a:cubicBezTo>
                <a:cubicBezTo>
                  <a:pt x="125016" y="148633"/>
                  <a:pt x="101008" y="172641"/>
                  <a:pt x="71438" y="172641"/>
                </a:cubicBezTo>
                <a:cubicBezTo>
                  <a:pt x="41867" y="172641"/>
                  <a:pt x="17859" y="148633"/>
                  <a:pt x="17859" y="119063"/>
                </a:cubicBezTo>
                <a:cubicBezTo>
                  <a:pt x="17859" y="89492"/>
                  <a:pt x="41867" y="65484"/>
                  <a:pt x="71437" y="65484"/>
                </a:cubicBezTo>
                <a:close/>
                <a:moveTo>
                  <a:pt x="0" y="309563"/>
                </a:moveTo>
                <a:cubicBezTo>
                  <a:pt x="0" y="256952"/>
                  <a:pt x="42639" y="214313"/>
                  <a:pt x="95250" y="214313"/>
                </a:cubicBezTo>
                <a:cubicBezTo>
                  <a:pt x="104775" y="214313"/>
                  <a:pt x="114002" y="215726"/>
                  <a:pt x="122709" y="218331"/>
                </a:cubicBezTo>
                <a:cubicBezTo>
                  <a:pt x="98227" y="245715"/>
                  <a:pt x="83344" y="281880"/>
                  <a:pt x="83344" y="321469"/>
                </a:cubicBezTo>
                <a:lnTo>
                  <a:pt x="83344" y="333375"/>
                </a:lnTo>
                <a:cubicBezTo>
                  <a:pt x="83344" y="341858"/>
                  <a:pt x="85130" y="349895"/>
                  <a:pt x="88329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309563"/>
                </a:lnTo>
                <a:close/>
                <a:moveTo>
                  <a:pt x="387921" y="357188"/>
                </a:moveTo>
                <a:cubicBezTo>
                  <a:pt x="391120" y="349895"/>
                  <a:pt x="392906" y="341858"/>
                  <a:pt x="392906" y="333375"/>
                </a:cubicBezTo>
                <a:lnTo>
                  <a:pt x="392906" y="321469"/>
                </a:lnTo>
                <a:cubicBezTo>
                  <a:pt x="392906" y="281880"/>
                  <a:pt x="378023" y="245715"/>
                  <a:pt x="353541" y="218331"/>
                </a:cubicBezTo>
                <a:cubicBezTo>
                  <a:pt x="362248" y="215726"/>
                  <a:pt x="371475" y="214313"/>
                  <a:pt x="381000" y="214313"/>
                </a:cubicBezTo>
                <a:cubicBezTo>
                  <a:pt x="433611" y="214313"/>
                  <a:pt x="476250" y="256952"/>
                  <a:pt x="476250" y="309563"/>
                </a:cubicBezTo>
                <a:lnTo>
                  <a:pt x="476250" y="333375"/>
                </a:lnTo>
                <a:cubicBezTo>
                  <a:pt x="476250" y="346546"/>
                  <a:pt x="465609" y="357188"/>
                  <a:pt x="452438" y="357188"/>
                </a:cubicBezTo>
                <a:lnTo>
                  <a:pt x="387921" y="357188"/>
                </a:lnTo>
                <a:close/>
                <a:moveTo>
                  <a:pt x="351234" y="119063"/>
                </a:moveTo>
                <a:cubicBezTo>
                  <a:pt x="351234" y="89492"/>
                  <a:pt x="375242" y="65484"/>
                  <a:pt x="404813" y="65484"/>
                </a:cubicBezTo>
                <a:cubicBezTo>
                  <a:pt x="434383" y="65484"/>
                  <a:pt x="458391" y="89492"/>
                  <a:pt x="458391" y="119062"/>
                </a:cubicBezTo>
                <a:cubicBezTo>
                  <a:pt x="458391" y="148633"/>
                  <a:pt x="434383" y="172641"/>
                  <a:pt x="404813" y="172641"/>
                </a:cubicBezTo>
                <a:cubicBezTo>
                  <a:pt x="375242" y="172641"/>
                  <a:pt x="351234" y="148633"/>
                  <a:pt x="351234" y="119063"/>
                </a:cubicBezTo>
                <a:close/>
                <a:moveTo>
                  <a:pt x="119063" y="321469"/>
                </a:moveTo>
                <a:cubicBezTo>
                  <a:pt x="119063" y="255687"/>
                  <a:pt x="172343" y="202406"/>
                  <a:pt x="238125" y="202406"/>
                </a:cubicBezTo>
                <a:cubicBezTo>
                  <a:pt x="303907" y="202406"/>
                  <a:pt x="357188" y="255687"/>
                  <a:pt x="357188" y="321469"/>
                </a:cubicBezTo>
                <a:lnTo>
                  <a:pt x="357188" y="333375"/>
                </a:lnTo>
                <a:cubicBezTo>
                  <a:pt x="357188" y="346546"/>
                  <a:pt x="346546" y="357188"/>
                  <a:pt x="333375" y="357188"/>
                </a:cubicBezTo>
                <a:lnTo>
                  <a:pt x="142875" y="357188"/>
                </a:lnTo>
                <a:cubicBezTo>
                  <a:pt x="129704" y="357188"/>
                  <a:pt x="119063" y="346546"/>
                  <a:pt x="119063" y="333375"/>
                </a:cubicBezTo>
                <a:lnTo>
                  <a:pt x="119063" y="321469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8145463" y="2590800"/>
            <a:ext cx="1257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الاجتماعي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5994400" y="3454400"/>
            <a:ext cx="438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Social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994400" y="4013200"/>
            <a:ext cx="4267200" cy="736600"/>
          </a:xfrm>
          <a:custGeom>
            <a:avLst/>
            <a:gdLst/>
            <a:ahLst/>
            <a:cxnLst/>
            <a:rect l="l" t="t" r="r" b="b"/>
            <a:pathLst>
              <a:path w="4267200" h="736600">
                <a:moveTo>
                  <a:pt x="152403" y="0"/>
                </a:moveTo>
                <a:lnTo>
                  <a:pt x="4114797" y="0"/>
                </a:lnTo>
                <a:cubicBezTo>
                  <a:pt x="4198967" y="0"/>
                  <a:pt x="4267200" y="68233"/>
                  <a:pt x="4267200" y="152403"/>
                </a:cubicBezTo>
                <a:lnTo>
                  <a:pt x="4267200" y="584197"/>
                </a:lnTo>
                <a:cubicBezTo>
                  <a:pt x="4267200" y="668367"/>
                  <a:pt x="4198967" y="736600"/>
                  <a:pt x="41147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A98C6A">
              <a:alpha val="5098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6197600" y="4216400"/>
            <a:ext cx="3962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العدالة الاجتماعية:</a:t>
            </a: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تكافؤ الفرص والحقوق الأساسية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994400" y="4953000"/>
            <a:ext cx="4267200" cy="736600"/>
          </a:xfrm>
          <a:custGeom>
            <a:avLst/>
            <a:gdLst/>
            <a:ahLst/>
            <a:cxnLst/>
            <a:rect l="l" t="t" r="r" b="b"/>
            <a:pathLst>
              <a:path w="4267200" h="736600">
                <a:moveTo>
                  <a:pt x="152403" y="0"/>
                </a:moveTo>
                <a:lnTo>
                  <a:pt x="4114797" y="0"/>
                </a:lnTo>
                <a:cubicBezTo>
                  <a:pt x="4198967" y="0"/>
                  <a:pt x="4267200" y="68233"/>
                  <a:pt x="4267200" y="152403"/>
                </a:cubicBezTo>
                <a:lnTo>
                  <a:pt x="4267200" y="584197"/>
                </a:lnTo>
                <a:cubicBezTo>
                  <a:pt x="4267200" y="668367"/>
                  <a:pt x="4198967" y="736600"/>
                  <a:pt x="41147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A98C6A">
              <a:alpha val="5098"/>
            </a:srgbClr>
          </a:solidFill>
          <a:ln/>
        </p:spPr>
      </p:sp>
      <p:sp>
        <p:nvSpPr>
          <p:cNvPr id="28" name="Text 26"/>
          <p:cNvSpPr/>
          <p:nvPr/>
        </p:nvSpPr>
        <p:spPr>
          <a:xfrm>
            <a:off x="6197600" y="5156200"/>
            <a:ext cx="3962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الرفاه المجتمعي:</a:t>
            </a: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تحسين جودة الحياة للجميع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5994400" y="5892800"/>
            <a:ext cx="4267200" cy="736600"/>
          </a:xfrm>
          <a:custGeom>
            <a:avLst/>
            <a:gdLst/>
            <a:ahLst/>
            <a:cxnLst/>
            <a:rect l="l" t="t" r="r" b="b"/>
            <a:pathLst>
              <a:path w="4267200" h="736600">
                <a:moveTo>
                  <a:pt x="152403" y="0"/>
                </a:moveTo>
                <a:lnTo>
                  <a:pt x="4114797" y="0"/>
                </a:lnTo>
                <a:cubicBezTo>
                  <a:pt x="4198967" y="0"/>
                  <a:pt x="4267200" y="68233"/>
                  <a:pt x="4267200" y="152403"/>
                </a:cubicBezTo>
                <a:lnTo>
                  <a:pt x="4267200" y="584197"/>
                </a:lnTo>
                <a:cubicBezTo>
                  <a:pt x="4267200" y="668367"/>
                  <a:pt x="4198967" y="736600"/>
                  <a:pt x="41147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A98C6A">
              <a:alpha val="5098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6197600" y="6096000"/>
            <a:ext cx="3962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المسؤولية المجتمعية:</a:t>
            </a: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مشاركة المجتمعات في القرار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5994400" y="7175500"/>
            <a:ext cx="4267200" cy="25400"/>
          </a:xfrm>
          <a:custGeom>
            <a:avLst/>
            <a:gdLst/>
            <a:ahLst/>
            <a:cxnLst/>
            <a:rect l="l" t="t" r="r" b="b"/>
            <a:pathLst>
              <a:path w="4267200" h="25400">
                <a:moveTo>
                  <a:pt x="0" y="0"/>
                </a:moveTo>
                <a:lnTo>
                  <a:pt x="4267200" y="0"/>
                </a:lnTo>
                <a:lnTo>
                  <a:pt x="42672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>
              <a:alpha val="20000"/>
            </a:srgbClr>
          </a:solidFill>
          <a:ln/>
        </p:spPr>
      </p:sp>
      <p:sp>
        <p:nvSpPr>
          <p:cNvPr id="32" name="Text 30"/>
          <p:cNvSpPr/>
          <p:nvPr/>
        </p:nvSpPr>
        <p:spPr>
          <a:xfrm>
            <a:off x="5937250" y="7391400"/>
            <a:ext cx="438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Equitable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508000" y="2057400"/>
            <a:ext cx="4876800" cy="5994400"/>
          </a:xfrm>
          <a:custGeom>
            <a:avLst/>
            <a:gdLst/>
            <a:ahLst/>
            <a:cxnLst/>
            <a:rect l="l" t="t" r="r" b="b"/>
            <a:pathLst>
              <a:path w="4876800" h="5994400">
                <a:moveTo>
                  <a:pt x="50800" y="0"/>
                </a:moveTo>
                <a:lnTo>
                  <a:pt x="4826000" y="0"/>
                </a:lnTo>
                <a:cubicBezTo>
                  <a:pt x="4854056" y="0"/>
                  <a:pt x="4876800" y="22744"/>
                  <a:pt x="4876800" y="50800"/>
                </a:cubicBezTo>
                <a:lnTo>
                  <a:pt x="4876800" y="5791184"/>
                </a:lnTo>
                <a:cubicBezTo>
                  <a:pt x="4876800" y="5903417"/>
                  <a:pt x="4785817" y="5994400"/>
                  <a:pt x="4673584" y="5994400"/>
                </a:cubicBezTo>
                <a:lnTo>
                  <a:pt x="203216" y="5994400"/>
                </a:lnTo>
                <a:cubicBezTo>
                  <a:pt x="90983" y="5994400"/>
                  <a:pt x="0" y="5903417"/>
                  <a:pt x="0" y="57911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4" name="Shape 32"/>
          <p:cNvSpPr/>
          <p:nvPr/>
        </p:nvSpPr>
        <p:spPr>
          <a:xfrm>
            <a:off x="508000" y="2057400"/>
            <a:ext cx="4876800" cy="50800"/>
          </a:xfrm>
          <a:custGeom>
            <a:avLst/>
            <a:gdLst/>
            <a:ahLst/>
            <a:cxnLst/>
            <a:rect l="l" t="t" r="r" b="b"/>
            <a:pathLst>
              <a:path w="4876800" h="50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5" name="Shape 33"/>
          <p:cNvSpPr/>
          <p:nvPr/>
        </p:nvSpPr>
        <p:spPr>
          <a:xfrm>
            <a:off x="4267200" y="23876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152400" y="0"/>
                </a:moveTo>
                <a:lnTo>
                  <a:pt x="660400" y="0"/>
                </a:lnTo>
                <a:cubicBezTo>
                  <a:pt x="744512" y="0"/>
                  <a:pt x="812800" y="68288"/>
                  <a:pt x="812800" y="152400"/>
                </a:cubicBezTo>
                <a:lnTo>
                  <a:pt x="812800" y="660400"/>
                </a:lnTo>
                <a:cubicBezTo>
                  <a:pt x="812800" y="744512"/>
                  <a:pt x="744512" y="812800"/>
                  <a:pt x="660400" y="812800"/>
                </a:cubicBezTo>
                <a:lnTo>
                  <a:pt x="152400" y="812800"/>
                </a:lnTo>
                <a:cubicBezTo>
                  <a:pt x="68288" y="812800"/>
                  <a:pt x="0" y="744512"/>
                  <a:pt x="0" y="660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6" name="Shape 34"/>
          <p:cNvSpPr/>
          <p:nvPr/>
        </p:nvSpPr>
        <p:spPr>
          <a:xfrm>
            <a:off x="4486275" y="26035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47625" y="47625"/>
                </a:moveTo>
                <a:cubicBezTo>
                  <a:pt x="47625" y="34454"/>
                  <a:pt x="36984" y="23812"/>
                  <a:pt x="23812" y="23812"/>
                </a:cubicBezTo>
                <a:cubicBezTo>
                  <a:pt x="10641" y="23812"/>
                  <a:pt x="0" y="34454"/>
                  <a:pt x="0" y="47625"/>
                </a:cubicBezTo>
                <a:lnTo>
                  <a:pt x="0" y="297656"/>
                </a:lnTo>
                <a:cubicBezTo>
                  <a:pt x="0" y="330547"/>
                  <a:pt x="26640" y="357188"/>
                  <a:pt x="59531" y="357188"/>
                </a:cubicBezTo>
                <a:lnTo>
                  <a:pt x="357188" y="357188"/>
                </a:lnTo>
                <a:cubicBezTo>
                  <a:pt x="370359" y="357188"/>
                  <a:pt x="381000" y="346546"/>
                  <a:pt x="381000" y="333375"/>
                </a:cubicBezTo>
                <a:cubicBezTo>
                  <a:pt x="381000" y="320204"/>
                  <a:pt x="370359" y="309563"/>
                  <a:pt x="357188" y="309563"/>
                </a:cubicBezTo>
                <a:lnTo>
                  <a:pt x="59531" y="309563"/>
                </a:lnTo>
                <a:cubicBezTo>
                  <a:pt x="52983" y="309563"/>
                  <a:pt x="47625" y="304205"/>
                  <a:pt x="47625" y="297656"/>
                </a:cubicBezTo>
                <a:lnTo>
                  <a:pt x="47625" y="47625"/>
                </a:lnTo>
                <a:close/>
                <a:moveTo>
                  <a:pt x="350193" y="112068"/>
                </a:moveTo>
                <a:cubicBezTo>
                  <a:pt x="359494" y="102766"/>
                  <a:pt x="359494" y="87660"/>
                  <a:pt x="350193" y="78358"/>
                </a:cubicBezTo>
                <a:cubicBezTo>
                  <a:pt x="340891" y="69056"/>
                  <a:pt x="325785" y="69056"/>
                  <a:pt x="316483" y="78358"/>
                </a:cubicBezTo>
                <a:lnTo>
                  <a:pt x="238125" y="156790"/>
                </a:lnTo>
                <a:lnTo>
                  <a:pt x="195411" y="114151"/>
                </a:lnTo>
                <a:cubicBezTo>
                  <a:pt x="186110" y="104849"/>
                  <a:pt x="171004" y="104849"/>
                  <a:pt x="161702" y="114151"/>
                </a:cubicBezTo>
                <a:lnTo>
                  <a:pt x="90264" y="185589"/>
                </a:lnTo>
                <a:cubicBezTo>
                  <a:pt x="80963" y="194890"/>
                  <a:pt x="80963" y="209996"/>
                  <a:pt x="90264" y="219298"/>
                </a:cubicBezTo>
                <a:cubicBezTo>
                  <a:pt x="99566" y="228600"/>
                  <a:pt x="114672" y="228600"/>
                  <a:pt x="123974" y="219298"/>
                </a:cubicBezTo>
                <a:lnTo>
                  <a:pt x="178594" y="164678"/>
                </a:lnTo>
                <a:lnTo>
                  <a:pt x="221307" y="207392"/>
                </a:lnTo>
                <a:cubicBezTo>
                  <a:pt x="230609" y="216694"/>
                  <a:pt x="245715" y="216694"/>
                  <a:pt x="255017" y="207392"/>
                </a:cubicBezTo>
                <a:lnTo>
                  <a:pt x="350267" y="112142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7" name="Text 35"/>
          <p:cNvSpPr/>
          <p:nvPr/>
        </p:nvSpPr>
        <p:spPr>
          <a:xfrm>
            <a:off x="2967236" y="2590800"/>
            <a:ext cx="1244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الاقتصادي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812800" y="3454400"/>
            <a:ext cx="438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Economic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812800" y="4013200"/>
            <a:ext cx="4267200" cy="736600"/>
          </a:xfrm>
          <a:custGeom>
            <a:avLst/>
            <a:gdLst/>
            <a:ahLst/>
            <a:cxnLst/>
            <a:rect l="l" t="t" r="r" b="b"/>
            <a:pathLst>
              <a:path w="4267200" h="736600">
                <a:moveTo>
                  <a:pt x="152403" y="0"/>
                </a:moveTo>
                <a:lnTo>
                  <a:pt x="4114797" y="0"/>
                </a:lnTo>
                <a:cubicBezTo>
                  <a:pt x="4198967" y="0"/>
                  <a:pt x="4267200" y="68233"/>
                  <a:pt x="4267200" y="152403"/>
                </a:cubicBezTo>
                <a:lnTo>
                  <a:pt x="4267200" y="584197"/>
                </a:lnTo>
                <a:cubicBezTo>
                  <a:pt x="4267200" y="668367"/>
                  <a:pt x="4198967" y="736600"/>
                  <a:pt x="41147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D4A276">
              <a:alpha val="5098"/>
            </a:srgbClr>
          </a:solidFill>
          <a:ln/>
        </p:spPr>
      </p:sp>
      <p:sp>
        <p:nvSpPr>
          <p:cNvPr id="40" name="Text 38"/>
          <p:cNvSpPr/>
          <p:nvPr/>
        </p:nvSpPr>
        <p:spPr>
          <a:xfrm>
            <a:off x="1016000" y="4216400"/>
            <a:ext cx="3962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النمو المستدام:</a:t>
            </a: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نمو اقتصادي طويل الأمد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812800" y="4953000"/>
            <a:ext cx="4267200" cy="736600"/>
          </a:xfrm>
          <a:custGeom>
            <a:avLst/>
            <a:gdLst/>
            <a:ahLst/>
            <a:cxnLst/>
            <a:rect l="l" t="t" r="r" b="b"/>
            <a:pathLst>
              <a:path w="4267200" h="736600">
                <a:moveTo>
                  <a:pt x="152403" y="0"/>
                </a:moveTo>
                <a:lnTo>
                  <a:pt x="4114797" y="0"/>
                </a:lnTo>
                <a:cubicBezTo>
                  <a:pt x="4198967" y="0"/>
                  <a:pt x="4267200" y="68233"/>
                  <a:pt x="4267200" y="152403"/>
                </a:cubicBezTo>
                <a:lnTo>
                  <a:pt x="4267200" y="584197"/>
                </a:lnTo>
                <a:cubicBezTo>
                  <a:pt x="4267200" y="668367"/>
                  <a:pt x="4198967" y="736600"/>
                  <a:pt x="41147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D4A276">
              <a:alpha val="5098"/>
            </a:srgbClr>
          </a:solidFill>
          <a:ln/>
        </p:spPr>
      </p:sp>
      <p:sp>
        <p:nvSpPr>
          <p:cNvPr id="42" name="Text 40"/>
          <p:cNvSpPr/>
          <p:nvPr/>
        </p:nvSpPr>
        <p:spPr>
          <a:xfrm>
            <a:off x="1016000" y="5156200"/>
            <a:ext cx="3962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الكفاءة:</a:t>
            </a: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استخدام الموارد بشكل أمثل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812800" y="5892800"/>
            <a:ext cx="4267200" cy="736600"/>
          </a:xfrm>
          <a:custGeom>
            <a:avLst/>
            <a:gdLst/>
            <a:ahLst/>
            <a:cxnLst/>
            <a:rect l="l" t="t" r="r" b="b"/>
            <a:pathLst>
              <a:path w="4267200" h="736600">
                <a:moveTo>
                  <a:pt x="152403" y="0"/>
                </a:moveTo>
                <a:lnTo>
                  <a:pt x="4114797" y="0"/>
                </a:lnTo>
                <a:cubicBezTo>
                  <a:pt x="4198967" y="0"/>
                  <a:pt x="4267200" y="68233"/>
                  <a:pt x="4267200" y="152403"/>
                </a:cubicBezTo>
                <a:lnTo>
                  <a:pt x="4267200" y="584197"/>
                </a:lnTo>
                <a:cubicBezTo>
                  <a:pt x="4267200" y="668367"/>
                  <a:pt x="4198967" y="736600"/>
                  <a:pt x="41147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D4A276">
              <a:alpha val="5098"/>
            </a:srgbClr>
          </a:solidFill>
          <a:ln/>
        </p:spPr>
      </p:sp>
      <p:sp>
        <p:nvSpPr>
          <p:cNvPr id="44" name="Text 42"/>
          <p:cNvSpPr/>
          <p:nvPr/>
        </p:nvSpPr>
        <p:spPr>
          <a:xfrm>
            <a:off x="1016000" y="6096000"/>
            <a:ext cx="3962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الابتكار:</a:t>
            </a: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تطوير حلول اقتصادية خضراء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812800" y="7175500"/>
            <a:ext cx="4267200" cy="25400"/>
          </a:xfrm>
          <a:custGeom>
            <a:avLst/>
            <a:gdLst/>
            <a:ahLst/>
            <a:cxnLst/>
            <a:rect l="l" t="t" r="r" b="b"/>
            <a:pathLst>
              <a:path w="4267200" h="25400">
                <a:moveTo>
                  <a:pt x="0" y="0"/>
                </a:moveTo>
                <a:lnTo>
                  <a:pt x="4267200" y="0"/>
                </a:lnTo>
                <a:lnTo>
                  <a:pt x="42672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D4A276">
              <a:alpha val="20000"/>
            </a:srgbClr>
          </a:solidFill>
          <a:ln/>
        </p:spPr>
      </p:sp>
      <p:sp>
        <p:nvSpPr>
          <p:cNvPr id="46" name="Text 44"/>
          <p:cNvSpPr/>
          <p:nvPr/>
        </p:nvSpPr>
        <p:spPr>
          <a:xfrm>
            <a:off x="755650" y="7391400"/>
            <a:ext cx="438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Viable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08000" y="8356600"/>
            <a:ext cx="15240000" cy="762000"/>
          </a:xfrm>
          <a:custGeom>
            <a:avLst/>
            <a:gdLst/>
            <a:ahLst/>
            <a:cxnLst/>
            <a:rect l="l" t="t" r="r" b="b"/>
            <a:pathLst>
              <a:path w="15240000" h="762000">
                <a:moveTo>
                  <a:pt x="152400" y="0"/>
                </a:moveTo>
                <a:lnTo>
                  <a:pt x="15087600" y="0"/>
                </a:lnTo>
                <a:cubicBezTo>
                  <a:pt x="15171712" y="0"/>
                  <a:pt x="15240000" y="68288"/>
                  <a:pt x="15240000" y="152400"/>
                </a:cubicBezTo>
                <a:lnTo>
                  <a:pt x="15240000" y="609600"/>
                </a:lnTo>
                <a:cubicBezTo>
                  <a:pt x="15240000" y="693712"/>
                  <a:pt x="15171712" y="762000"/>
                  <a:pt x="15087600" y="762000"/>
                </a:cubicBezTo>
                <a:lnTo>
                  <a:pt x="152400" y="762000"/>
                </a:lnTo>
                <a:cubicBezTo>
                  <a:pt x="68288" y="762000"/>
                  <a:pt x="0" y="693712"/>
                  <a:pt x="0" y="609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48" name="Shape 46"/>
          <p:cNvSpPr/>
          <p:nvPr/>
        </p:nvSpPr>
        <p:spPr>
          <a:xfrm>
            <a:off x="12711973" y="86233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254000"/>
                </a:moveTo>
                <a:cubicBezTo>
                  <a:pt x="197093" y="254000"/>
                  <a:pt x="254000" y="197093"/>
                  <a:pt x="254000" y="127000"/>
                </a:cubicBezTo>
                <a:cubicBezTo>
                  <a:pt x="254000" y="56907"/>
                  <a:pt x="197093" y="0"/>
                  <a:pt x="127000" y="0"/>
                </a:cubicBezTo>
                <a:cubicBezTo>
                  <a:pt x="56907" y="0"/>
                  <a:pt x="0" y="56907"/>
                  <a:pt x="0" y="127000"/>
                </a:cubicBezTo>
                <a:cubicBezTo>
                  <a:pt x="0" y="197093"/>
                  <a:pt x="56907" y="254000"/>
                  <a:pt x="127000" y="254000"/>
                </a:cubicBezTo>
                <a:close/>
                <a:moveTo>
                  <a:pt x="111125" y="79375"/>
                </a:moveTo>
                <a:cubicBezTo>
                  <a:pt x="111125" y="70613"/>
                  <a:pt x="118238" y="63500"/>
                  <a:pt x="127000" y="63500"/>
                </a:cubicBezTo>
                <a:cubicBezTo>
                  <a:pt x="135762" y="63500"/>
                  <a:pt x="142875" y="70613"/>
                  <a:pt x="142875" y="79375"/>
                </a:cubicBezTo>
                <a:cubicBezTo>
                  <a:pt x="142875" y="88137"/>
                  <a:pt x="135762" y="95250"/>
                  <a:pt x="127000" y="95250"/>
                </a:cubicBezTo>
                <a:cubicBezTo>
                  <a:pt x="118238" y="95250"/>
                  <a:pt x="111125" y="88137"/>
                  <a:pt x="111125" y="79375"/>
                </a:cubicBezTo>
                <a:close/>
                <a:moveTo>
                  <a:pt x="107156" y="111125"/>
                </a:moveTo>
                <a:lnTo>
                  <a:pt x="130969" y="111125"/>
                </a:lnTo>
                <a:cubicBezTo>
                  <a:pt x="137567" y="111125"/>
                  <a:pt x="142875" y="116433"/>
                  <a:pt x="142875" y="123031"/>
                </a:cubicBezTo>
                <a:lnTo>
                  <a:pt x="142875" y="166688"/>
                </a:lnTo>
                <a:lnTo>
                  <a:pt x="146844" y="166688"/>
                </a:lnTo>
                <a:cubicBezTo>
                  <a:pt x="153442" y="166688"/>
                  <a:pt x="158750" y="171996"/>
                  <a:pt x="158750" y="178594"/>
                </a:cubicBezTo>
                <a:cubicBezTo>
                  <a:pt x="158750" y="185192"/>
                  <a:pt x="153442" y="190500"/>
                  <a:pt x="146844" y="190500"/>
                </a:cubicBezTo>
                <a:lnTo>
                  <a:pt x="107156" y="190500"/>
                </a:lnTo>
                <a:cubicBezTo>
                  <a:pt x="100558" y="190500"/>
                  <a:pt x="95250" y="185192"/>
                  <a:pt x="95250" y="178594"/>
                </a:cubicBezTo>
                <a:cubicBezTo>
                  <a:pt x="95250" y="171996"/>
                  <a:pt x="100558" y="166688"/>
                  <a:pt x="107156" y="166688"/>
                </a:cubicBezTo>
                <a:lnTo>
                  <a:pt x="119063" y="166688"/>
                </a:lnTo>
                <a:lnTo>
                  <a:pt x="119063" y="134938"/>
                </a:lnTo>
                <a:lnTo>
                  <a:pt x="107156" y="134938"/>
                </a:lnTo>
                <a:cubicBezTo>
                  <a:pt x="100558" y="134938"/>
                  <a:pt x="95250" y="129629"/>
                  <a:pt x="95250" y="123031"/>
                </a:cubicBezTo>
                <a:cubicBezTo>
                  <a:pt x="95250" y="116433"/>
                  <a:pt x="100558" y="111125"/>
                  <a:pt x="107156" y="111125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49" name="Text 47"/>
          <p:cNvSpPr/>
          <p:nvPr/>
        </p:nvSpPr>
        <p:spPr>
          <a:xfrm>
            <a:off x="965200" y="8559800"/>
            <a:ext cx="14643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الاستدامة الحقيقية</a:t>
            </a: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تتحقق عند تقاطع الأبعاد الثلاثة: </a:t>
            </a:r>
            <a:r>
              <a:rPr lang="en-US" sz="2000" b="1" dirty="0">
                <a:solidFill>
                  <a:srgbClr val="D4A2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ممكن بيئياً + عادل اجتماعياً + مجدي اقتصادياً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2A57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platform.vox.com/1594d1ccd0a2922168ddee31a9fa62110fe89b71.jpg"/>
          <p:cNvPicPr>
            <a:picLocks noChangeAspect="1"/>
          </p:cNvPicPr>
          <p:nvPr/>
        </p:nvPicPr>
        <p:blipFill>
          <a:blip r:embed="rId3">
            <a:alphaModFix amt="30000"/>
          </a:blip>
          <a:srcRect t="7413" b="7413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A574A">
                  <a:alpha val="95000"/>
                </a:srgbClr>
              </a:gs>
              <a:gs pos="50000">
                <a:srgbClr val="2A574A">
                  <a:alpha val="90000"/>
                </a:srgbClr>
              </a:gs>
              <a:gs pos="100000">
                <a:srgbClr val="2A574A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13081992" y="1138238"/>
            <a:ext cx="2654300" cy="889000"/>
          </a:xfrm>
          <a:custGeom>
            <a:avLst/>
            <a:gdLst/>
            <a:ahLst/>
            <a:cxnLst/>
            <a:rect l="l" t="t" r="r" b="b"/>
            <a:pathLst>
              <a:path w="2654300" h="889000">
                <a:moveTo>
                  <a:pt x="203199" y="0"/>
                </a:moveTo>
                <a:lnTo>
                  <a:pt x="2451101" y="0"/>
                </a:lnTo>
                <a:cubicBezTo>
                  <a:pt x="2563325" y="0"/>
                  <a:pt x="2654300" y="90975"/>
                  <a:pt x="2654300" y="203199"/>
                </a:cubicBezTo>
                <a:lnTo>
                  <a:pt x="2654300" y="685801"/>
                </a:lnTo>
                <a:cubicBezTo>
                  <a:pt x="2654300" y="798025"/>
                  <a:pt x="2563325" y="889000"/>
                  <a:pt x="2451101" y="889000"/>
                </a:cubicBezTo>
                <a:lnTo>
                  <a:pt x="203199" y="889000"/>
                </a:lnTo>
                <a:cubicBezTo>
                  <a:pt x="90975" y="889000"/>
                  <a:pt x="0" y="798025"/>
                  <a:pt x="0" y="685801"/>
                </a:cubicBezTo>
                <a:lnTo>
                  <a:pt x="0" y="203199"/>
                </a:lnTo>
                <a:cubicBezTo>
                  <a:pt x="0" y="90975"/>
                  <a:pt x="90975" y="0"/>
                  <a:pt x="203199" y="0"/>
                </a:cubicBezTo>
                <a:close/>
              </a:path>
            </a:pathLst>
          </a:custGeom>
          <a:solidFill>
            <a:srgbClr val="D4A276">
              <a:alpha val="20000"/>
            </a:srgbClr>
          </a:solidFill>
          <a:ln w="25400">
            <a:solidFill>
              <a:srgbClr val="D4A276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501092" y="1388005"/>
            <a:ext cx="2005608" cy="3852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D4A276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الفصل الثاني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08000" y="2446338"/>
            <a:ext cx="156972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في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البعد البيئي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3716000" y="5138738"/>
            <a:ext cx="2032000" cy="101600"/>
          </a:xfrm>
          <a:custGeom>
            <a:avLst/>
            <a:gdLst/>
            <a:ahLst/>
            <a:cxnLst/>
            <a:rect l="l" t="t" r="r" b="b"/>
            <a:pathLst>
              <a:path w="2032000" h="101600">
                <a:moveTo>
                  <a:pt x="0" y="0"/>
                </a:moveTo>
                <a:lnTo>
                  <a:pt x="2032000" y="0"/>
                </a:lnTo>
                <a:lnTo>
                  <a:pt x="2032000" y="101600"/>
                </a:lnTo>
                <a:lnTo>
                  <a:pt x="0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8" name="Text 5"/>
          <p:cNvSpPr/>
          <p:nvPr/>
        </p:nvSpPr>
        <p:spPr>
          <a:xfrm>
            <a:off x="5994400" y="5748338"/>
            <a:ext cx="9944100" cy="62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30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من التوعية إلى التغيير السلوكي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3351934" y="6977063"/>
            <a:ext cx="2400300" cy="1041400"/>
          </a:xfrm>
          <a:custGeom>
            <a:avLst/>
            <a:gdLst/>
            <a:ahLst/>
            <a:cxnLst/>
            <a:rect l="l" t="t" r="r" b="b"/>
            <a:pathLst>
              <a:path w="2400300" h="1041400">
                <a:moveTo>
                  <a:pt x="152398" y="0"/>
                </a:moveTo>
                <a:lnTo>
                  <a:pt x="2247902" y="0"/>
                </a:lnTo>
                <a:cubicBezTo>
                  <a:pt x="2332069" y="0"/>
                  <a:pt x="2400300" y="68231"/>
                  <a:pt x="2400300" y="152398"/>
                </a:cubicBezTo>
                <a:lnTo>
                  <a:pt x="2400300" y="889002"/>
                </a:lnTo>
                <a:cubicBezTo>
                  <a:pt x="2400300" y="973113"/>
                  <a:pt x="2332013" y="1041400"/>
                  <a:pt x="2247902" y="1041400"/>
                </a:cubicBezTo>
                <a:lnTo>
                  <a:pt x="152398" y="1041400"/>
                </a:lnTo>
                <a:cubicBezTo>
                  <a:pt x="68231" y="1041400"/>
                  <a:pt x="0" y="973169"/>
                  <a:pt x="0" y="889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14916150" y="723106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43198" y="14064"/>
                </a:moveTo>
                <a:cubicBezTo>
                  <a:pt x="351755" y="17859"/>
                  <a:pt x="357188" y="26343"/>
                  <a:pt x="357188" y="35719"/>
                </a:cubicBezTo>
                <a:lnTo>
                  <a:pt x="357188" y="345281"/>
                </a:lnTo>
                <a:cubicBezTo>
                  <a:pt x="357188" y="354657"/>
                  <a:pt x="351755" y="363141"/>
                  <a:pt x="343198" y="366936"/>
                </a:cubicBezTo>
                <a:cubicBezTo>
                  <a:pt x="334640" y="370731"/>
                  <a:pt x="324743" y="369317"/>
                  <a:pt x="317674" y="363141"/>
                </a:cubicBezTo>
                <a:lnTo>
                  <a:pt x="282997" y="332854"/>
                </a:lnTo>
                <a:cubicBezTo>
                  <a:pt x="250552" y="304502"/>
                  <a:pt x="209550" y="287982"/>
                  <a:pt x="166613" y="285973"/>
                </a:cubicBezTo>
                <a:lnTo>
                  <a:pt x="166613" y="357188"/>
                </a:lnTo>
                <a:cubicBezTo>
                  <a:pt x="166613" y="370359"/>
                  <a:pt x="155972" y="381000"/>
                  <a:pt x="142801" y="381000"/>
                </a:cubicBezTo>
                <a:lnTo>
                  <a:pt x="118988" y="381000"/>
                </a:lnTo>
                <a:cubicBezTo>
                  <a:pt x="105817" y="381000"/>
                  <a:pt x="95176" y="370359"/>
                  <a:pt x="95176" y="357188"/>
                </a:cubicBezTo>
                <a:lnTo>
                  <a:pt x="95176" y="285750"/>
                </a:lnTo>
                <a:cubicBezTo>
                  <a:pt x="42639" y="285750"/>
                  <a:pt x="0" y="243111"/>
                  <a:pt x="0" y="190500"/>
                </a:cubicBezTo>
                <a:cubicBezTo>
                  <a:pt x="0" y="137889"/>
                  <a:pt x="42639" y="95250"/>
                  <a:pt x="95250" y="95250"/>
                </a:cubicBezTo>
                <a:lnTo>
                  <a:pt x="158130" y="95250"/>
                </a:lnTo>
                <a:cubicBezTo>
                  <a:pt x="204118" y="95101"/>
                  <a:pt x="248469" y="78358"/>
                  <a:pt x="283071" y="48146"/>
                </a:cubicBezTo>
                <a:lnTo>
                  <a:pt x="317748" y="17859"/>
                </a:lnTo>
                <a:cubicBezTo>
                  <a:pt x="324743" y="11683"/>
                  <a:pt x="334789" y="10269"/>
                  <a:pt x="343272" y="14064"/>
                </a:cubicBezTo>
                <a:close/>
                <a:moveTo>
                  <a:pt x="166688" y="238125"/>
                </a:moveTo>
                <a:lnTo>
                  <a:pt x="166688" y="238274"/>
                </a:lnTo>
                <a:cubicBezTo>
                  <a:pt x="219001" y="240283"/>
                  <a:pt x="269230" y="259482"/>
                  <a:pt x="309563" y="292894"/>
                </a:cubicBezTo>
                <a:lnTo>
                  <a:pt x="309563" y="88032"/>
                </a:lnTo>
                <a:cubicBezTo>
                  <a:pt x="269230" y="121444"/>
                  <a:pt x="219001" y="140643"/>
                  <a:pt x="166688" y="142652"/>
                </a:cubicBezTo>
                <a:lnTo>
                  <a:pt x="166688" y="238125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1" name="Text 8"/>
          <p:cNvSpPr/>
          <p:nvPr/>
        </p:nvSpPr>
        <p:spPr>
          <a:xfrm>
            <a:off x="13758334" y="7281863"/>
            <a:ext cx="1175279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بناء الأجندة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0474127" y="6977063"/>
            <a:ext cx="2578100" cy="1041400"/>
          </a:xfrm>
          <a:custGeom>
            <a:avLst/>
            <a:gdLst/>
            <a:ahLst/>
            <a:cxnLst/>
            <a:rect l="l" t="t" r="r" b="b"/>
            <a:pathLst>
              <a:path w="2578100" h="1041400">
                <a:moveTo>
                  <a:pt x="152398" y="0"/>
                </a:moveTo>
                <a:lnTo>
                  <a:pt x="2425702" y="0"/>
                </a:lnTo>
                <a:cubicBezTo>
                  <a:pt x="2509869" y="0"/>
                  <a:pt x="2578100" y="68231"/>
                  <a:pt x="2578100" y="152398"/>
                </a:cubicBezTo>
                <a:lnTo>
                  <a:pt x="2578100" y="889002"/>
                </a:lnTo>
                <a:cubicBezTo>
                  <a:pt x="2578100" y="973113"/>
                  <a:pt x="2509813" y="1041400"/>
                  <a:pt x="2425702" y="1041400"/>
                </a:cubicBezTo>
                <a:lnTo>
                  <a:pt x="152398" y="1041400"/>
                </a:lnTo>
                <a:cubicBezTo>
                  <a:pt x="68231" y="1041400"/>
                  <a:pt x="0" y="973169"/>
                  <a:pt x="0" y="889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12215284" y="723106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cubicBezTo>
                  <a:pt x="201439" y="0"/>
                  <a:pt x="211485" y="6028"/>
                  <a:pt x="216694" y="15627"/>
                </a:cubicBezTo>
                <a:lnTo>
                  <a:pt x="377428" y="313283"/>
                </a:lnTo>
                <a:cubicBezTo>
                  <a:pt x="382414" y="322511"/>
                  <a:pt x="382191" y="333673"/>
                  <a:pt x="376833" y="342677"/>
                </a:cubicBezTo>
                <a:cubicBezTo>
                  <a:pt x="371475" y="351681"/>
                  <a:pt x="361727" y="357188"/>
                  <a:pt x="351234" y="357188"/>
                </a:cubicBezTo>
                <a:lnTo>
                  <a:pt x="29766" y="357188"/>
                </a:lnTo>
                <a:cubicBezTo>
                  <a:pt x="19273" y="357188"/>
                  <a:pt x="9599" y="351681"/>
                  <a:pt x="4167" y="342677"/>
                </a:cubicBezTo>
                <a:cubicBezTo>
                  <a:pt x="-1265" y="333673"/>
                  <a:pt x="-1414" y="322511"/>
                  <a:pt x="3572" y="313283"/>
                </a:cubicBezTo>
                <a:lnTo>
                  <a:pt x="164306" y="15627"/>
                </a:lnTo>
                <a:cubicBezTo>
                  <a:pt x="169515" y="6028"/>
                  <a:pt x="179561" y="0"/>
                  <a:pt x="190500" y="0"/>
                </a:cubicBezTo>
                <a:close/>
                <a:moveTo>
                  <a:pt x="190500" y="125016"/>
                </a:moveTo>
                <a:cubicBezTo>
                  <a:pt x="180603" y="125016"/>
                  <a:pt x="172641" y="132978"/>
                  <a:pt x="172641" y="142875"/>
                </a:cubicBezTo>
                <a:lnTo>
                  <a:pt x="172641" y="226219"/>
                </a:lnTo>
                <a:cubicBezTo>
                  <a:pt x="172641" y="236116"/>
                  <a:pt x="180603" y="244078"/>
                  <a:pt x="190500" y="244078"/>
                </a:cubicBezTo>
                <a:cubicBezTo>
                  <a:pt x="200397" y="244078"/>
                  <a:pt x="208359" y="236116"/>
                  <a:pt x="208359" y="226219"/>
                </a:cubicBezTo>
                <a:lnTo>
                  <a:pt x="208359" y="142875"/>
                </a:lnTo>
                <a:cubicBezTo>
                  <a:pt x="208359" y="132978"/>
                  <a:pt x="200397" y="125016"/>
                  <a:pt x="190500" y="125016"/>
                </a:cubicBezTo>
                <a:close/>
                <a:moveTo>
                  <a:pt x="210369" y="285750"/>
                </a:moveTo>
                <a:cubicBezTo>
                  <a:pt x="210821" y="278375"/>
                  <a:pt x="207143" y="271358"/>
                  <a:pt x="200820" y="267534"/>
                </a:cubicBezTo>
                <a:cubicBezTo>
                  <a:pt x="194498" y="263710"/>
                  <a:pt x="186576" y="263710"/>
                  <a:pt x="180254" y="267534"/>
                </a:cubicBezTo>
                <a:cubicBezTo>
                  <a:pt x="173932" y="271358"/>
                  <a:pt x="170254" y="278375"/>
                  <a:pt x="170706" y="285750"/>
                </a:cubicBezTo>
                <a:cubicBezTo>
                  <a:pt x="170254" y="293125"/>
                  <a:pt x="173932" y="300142"/>
                  <a:pt x="180254" y="303966"/>
                </a:cubicBezTo>
                <a:cubicBezTo>
                  <a:pt x="186576" y="307790"/>
                  <a:pt x="194498" y="307790"/>
                  <a:pt x="200820" y="303966"/>
                </a:cubicBezTo>
                <a:cubicBezTo>
                  <a:pt x="207143" y="300142"/>
                  <a:pt x="210821" y="293125"/>
                  <a:pt x="210369" y="28575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4" name="Text 11"/>
          <p:cNvSpPr/>
          <p:nvPr/>
        </p:nvSpPr>
        <p:spPr>
          <a:xfrm>
            <a:off x="10880527" y="7281863"/>
            <a:ext cx="1352219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إدارة المخاطر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7092024" y="6977063"/>
            <a:ext cx="3073400" cy="1041400"/>
          </a:xfrm>
          <a:custGeom>
            <a:avLst/>
            <a:gdLst/>
            <a:ahLst/>
            <a:cxnLst/>
            <a:rect l="l" t="t" r="r" b="b"/>
            <a:pathLst>
              <a:path w="3073400" h="1041400">
                <a:moveTo>
                  <a:pt x="152398" y="0"/>
                </a:moveTo>
                <a:lnTo>
                  <a:pt x="2921002" y="0"/>
                </a:lnTo>
                <a:cubicBezTo>
                  <a:pt x="3005169" y="0"/>
                  <a:pt x="3073400" y="68231"/>
                  <a:pt x="3073400" y="152398"/>
                </a:cubicBezTo>
                <a:lnTo>
                  <a:pt x="3073400" y="889002"/>
                </a:lnTo>
                <a:cubicBezTo>
                  <a:pt x="3073400" y="973113"/>
                  <a:pt x="3005113" y="1041400"/>
                  <a:pt x="2921002" y="1041400"/>
                </a:cubicBezTo>
                <a:lnTo>
                  <a:pt x="152398" y="1041400"/>
                </a:lnTo>
                <a:cubicBezTo>
                  <a:pt x="68231" y="1041400"/>
                  <a:pt x="0" y="973169"/>
                  <a:pt x="0" y="889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9337477" y="723106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89297" y="41672"/>
                </a:moveTo>
                <a:cubicBezTo>
                  <a:pt x="89297" y="18678"/>
                  <a:pt x="107975" y="0"/>
                  <a:pt x="130969" y="0"/>
                </a:cubicBezTo>
                <a:lnTo>
                  <a:pt x="148828" y="0"/>
                </a:lnTo>
                <a:cubicBezTo>
                  <a:pt x="161999" y="0"/>
                  <a:pt x="172641" y="10641"/>
                  <a:pt x="172641" y="23812"/>
                </a:cubicBezTo>
                <a:lnTo>
                  <a:pt x="172641" y="357188"/>
                </a:lnTo>
                <a:cubicBezTo>
                  <a:pt x="172641" y="370359"/>
                  <a:pt x="161999" y="381000"/>
                  <a:pt x="148828" y="381000"/>
                </a:cubicBezTo>
                <a:lnTo>
                  <a:pt x="125016" y="381000"/>
                </a:lnTo>
                <a:cubicBezTo>
                  <a:pt x="102840" y="381000"/>
                  <a:pt x="84162" y="365820"/>
                  <a:pt x="78879" y="345281"/>
                </a:cubicBezTo>
                <a:cubicBezTo>
                  <a:pt x="78358" y="345281"/>
                  <a:pt x="77912" y="345281"/>
                  <a:pt x="77391" y="345281"/>
                </a:cubicBezTo>
                <a:cubicBezTo>
                  <a:pt x="44500" y="345281"/>
                  <a:pt x="17859" y="318641"/>
                  <a:pt x="17859" y="285750"/>
                </a:cubicBezTo>
                <a:cubicBezTo>
                  <a:pt x="17859" y="272355"/>
                  <a:pt x="22324" y="260003"/>
                  <a:pt x="29766" y="250031"/>
                </a:cubicBezTo>
                <a:cubicBezTo>
                  <a:pt x="15329" y="239167"/>
                  <a:pt x="5953" y="221903"/>
                  <a:pt x="5953" y="202406"/>
                </a:cubicBezTo>
                <a:cubicBezTo>
                  <a:pt x="5953" y="179412"/>
                  <a:pt x="19050" y="159395"/>
                  <a:pt x="38100" y="149498"/>
                </a:cubicBezTo>
                <a:cubicBezTo>
                  <a:pt x="32817" y="140568"/>
                  <a:pt x="29766" y="130150"/>
                  <a:pt x="29766" y="119063"/>
                </a:cubicBezTo>
                <a:cubicBezTo>
                  <a:pt x="29766" y="86171"/>
                  <a:pt x="56406" y="59531"/>
                  <a:pt x="89297" y="59531"/>
                </a:cubicBezTo>
                <a:lnTo>
                  <a:pt x="89297" y="41672"/>
                </a:lnTo>
                <a:close/>
                <a:moveTo>
                  <a:pt x="291703" y="41672"/>
                </a:moveTo>
                <a:lnTo>
                  <a:pt x="291703" y="59531"/>
                </a:lnTo>
                <a:cubicBezTo>
                  <a:pt x="324594" y="59531"/>
                  <a:pt x="351234" y="86171"/>
                  <a:pt x="351234" y="119063"/>
                </a:cubicBezTo>
                <a:cubicBezTo>
                  <a:pt x="351234" y="130225"/>
                  <a:pt x="348183" y="140643"/>
                  <a:pt x="342900" y="149498"/>
                </a:cubicBezTo>
                <a:cubicBezTo>
                  <a:pt x="362024" y="159395"/>
                  <a:pt x="375047" y="179338"/>
                  <a:pt x="375047" y="202406"/>
                </a:cubicBezTo>
                <a:cubicBezTo>
                  <a:pt x="375047" y="221903"/>
                  <a:pt x="365671" y="239167"/>
                  <a:pt x="351234" y="250031"/>
                </a:cubicBezTo>
                <a:cubicBezTo>
                  <a:pt x="358676" y="260003"/>
                  <a:pt x="363141" y="272355"/>
                  <a:pt x="363141" y="285750"/>
                </a:cubicBezTo>
                <a:cubicBezTo>
                  <a:pt x="363141" y="318641"/>
                  <a:pt x="336500" y="345281"/>
                  <a:pt x="303609" y="345281"/>
                </a:cubicBezTo>
                <a:cubicBezTo>
                  <a:pt x="303088" y="345281"/>
                  <a:pt x="302642" y="345281"/>
                  <a:pt x="302121" y="345281"/>
                </a:cubicBezTo>
                <a:cubicBezTo>
                  <a:pt x="296838" y="365820"/>
                  <a:pt x="278160" y="381000"/>
                  <a:pt x="255984" y="381000"/>
                </a:cubicBezTo>
                <a:lnTo>
                  <a:pt x="232172" y="381000"/>
                </a:lnTo>
                <a:cubicBezTo>
                  <a:pt x="219001" y="381000"/>
                  <a:pt x="208359" y="370359"/>
                  <a:pt x="208359" y="357188"/>
                </a:cubicBezTo>
                <a:lnTo>
                  <a:pt x="208359" y="23812"/>
                </a:lnTo>
                <a:cubicBezTo>
                  <a:pt x="208359" y="10641"/>
                  <a:pt x="219001" y="0"/>
                  <a:pt x="232172" y="0"/>
                </a:cubicBezTo>
                <a:lnTo>
                  <a:pt x="250031" y="0"/>
                </a:lnTo>
                <a:cubicBezTo>
                  <a:pt x="273025" y="0"/>
                  <a:pt x="291703" y="18678"/>
                  <a:pt x="291703" y="41672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7" name="Text 14"/>
          <p:cNvSpPr/>
          <p:nvPr/>
        </p:nvSpPr>
        <p:spPr>
          <a:xfrm>
            <a:off x="7498424" y="7281863"/>
            <a:ext cx="1856515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سيكولوجية الرسالة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646400" y="609600"/>
            <a:ext cx="101600" cy="812800"/>
          </a:xfrm>
          <a:custGeom>
            <a:avLst/>
            <a:gdLst/>
            <a:ahLst/>
            <a:cxnLst/>
            <a:rect l="l" t="t" r="r" b="b"/>
            <a:pathLst>
              <a:path w="101600" h="8128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762000"/>
                </a:lnTo>
                <a:cubicBezTo>
                  <a:pt x="101600" y="790037"/>
                  <a:pt x="78837" y="812800"/>
                  <a:pt x="508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3" name="Text 1"/>
          <p:cNvSpPr/>
          <p:nvPr/>
        </p:nvSpPr>
        <p:spPr>
          <a:xfrm>
            <a:off x="9139370" y="508000"/>
            <a:ext cx="6413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الاتصال البيئي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9139370" y="914400"/>
            <a:ext cx="66040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بناء الأجندة وإدارة المخاطر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8331200" y="2032000"/>
            <a:ext cx="7391400" cy="3263900"/>
          </a:xfrm>
          <a:custGeom>
            <a:avLst/>
            <a:gdLst/>
            <a:ahLst/>
            <a:cxnLst/>
            <a:rect l="l" t="t" r="r" b="b"/>
            <a:pathLst>
              <a:path w="7391400" h="3263900">
                <a:moveTo>
                  <a:pt x="203210" y="0"/>
                </a:moveTo>
                <a:lnTo>
                  <a:pt x="7340600" y="0"/>
                </a:lnTo>
                <a:cubicBezTo>
                  <a:pt x="7368637" y="0"/>
                  <a:pt x="7391400" y="22763"/>
                  <a:pt x="7391400" y="50800"/>
                </a:cubicBezTo>
                <a:lnTo>
                  <a:pt x="7391400" y="3213100"/>
                </a:lnTo>
                <a:cubicBezTo>
                  <a:pt x="7391400" y="3241137"/>
                  <a:pt x="7368637" y="3263900"/>
                  <a:pt x="7340600" y="3263900"/>
                </a:cubicBezTo>
                <a:lnTo>
                  <a:pt x="203210" y="3263900"/>
                </a:lnTo>
                <a:cubicBezTo>
                  <a:pt x="90980" y="3263900"/>
                  <a:pt x="0" y="3172920"/>
                  <a:pt x="0" y="3060690"/>
                </a:cubicBezTo>
                <a:lnTo>
                  <a:pt x="0" y="203210"/>
                </a:lnTo>
                <a:cubicBezTo>
                  <a:pt x="0" y="91056"/>
                  <a:pt x="91056" y="0"/>
                  <a:pt x="2032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2032000"/>
            <a:ext cx="50800" cy="3263900"/>
          </a:xfrm>
          <a:custGeom>
            <a:avLst/>
            <a:gdLst/>
            <a:ahLst/>
            <a:cxnLst/>
            <a:rect l="l" t="t" r="r" b="b"/>
            <a:pathLst>
              <a:path w="50800" h="32639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213100"/>
                </a:lnTo>
                <a:cubicBezTo>
                  <a:pt x="50800" y="3241137"/>
                  <a:pt x="28037" y="3263900"/>
                  <a:pt x="0" y="3263900"/>
                </a:cubicBezTo>
                <a:lnTo>
                  <a:pt x="0" y="3263900"/>
                </a:lnTo>
                <a:lnTo>
                  <a:pt x="0" y="0"/>
                </a:ln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7" name="Shape 5"/>
          <p:cNvSpPr/>
          <p:nvPr/>
        </p:nvSpPr>
        <p:spPr>
          <a:xfrm>
            <a:off x="14681200" y="2336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152403" y="0"/>
                </a:moveTo>
                <a:lnTo>
                  <a:pt x="558797" y="0"/>
                </a:lnTo>
                <a:cubicBezTo>
                  <a:pt x="642910" y="0"/>
                  <a:pt x="711200" y="68290"/>
                  <a:pt x="711200" y="152403"/>
                </a:cubicBezTo>
                <a:lnTo>
                  <a:pt x="711200" y="558797"/>
                </a:lnTo>
                <a:cubicBezTo>
                  <a:pt x="711200" y="642910"/>
                  <a:pt x="642910" y="711200"/>
                  <a:pt x="5587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8" name="Shape 6"/>
          <p:cNvSpPr/>
          <p:nvPr/>
        </p:nvSpPr>
        <p:spPr>
          <a:xfrm>
            <a:off x="14884400" y="2540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74558" y="11251"/>
                </a:moveTo>
                <a:cubicBezTo>
                  <a:pt x="281404" y="14288"/>
                  <a:pt x="285750" y="21074"/>
                  <a:pt x="285750" y="28575"/>
                </a:cubicBezTo>
                <a:lnTo>
                  <a:pt x="285750" y="276225"/>
                </a:lnTo>
                <a:cubicBezTo>
                  <a:pt x="285750" y="283726"/>
                  <a:pt x="281404" y="290513"/>
                  <a:pt x="274558" y="293549"/>
                </a:cubicBezTo>
                <a:cubicBezTo>
                  <a:pt x="267712" y="296585"/>
                  <a:pt x="259794" y="295454"/>
                  <a:pt x="254139" y="290513"/>
                </a:cubicBezTo>
                <a:lnTo>
                  <a:pt x="226397" y="266283"/>
                </a:lnTo>
                <a:cubicBezTo>
                  <a:pt x="200442" y="243602"/>
                  <a:pt x="167640" y="230386"/>
                  <a:pt x="133290" y="228779"/>
                </a:cubicBezTo>
                <a:lnTo>
                  <a:pt x="133290" y="285750"/>
                </a:lnTo>
                <a:cubicBezTo>
                  <a:pt x="133290" y="296287"/>
                  <a:pt x="124777" y="304800"/>
                  <a:pt x="114240" y="304800"/>
                </a:cubicBezTo>
                <a:lnTo>
                  <a:pt x="95190" y="304800"/>
                </a:lnTo>
                <a:cubicBezTo>
                  <a:pt x="84653" y="304800"/>
                  <a:pt x="76140" y="296287"/>
                  <a:pt x="76140" y="285750"/>
                </a:cubicBezTo>
                <a:lnTo>
                  <a:pt x="76140" y="228600"/>
                </a:lnTo>
                <a:cubicBezTo>
                  <a:pt x="34111" y="228600"/>
                  <a:pt x="0" y="194489"/>
                  <a:pt x="0" y="152400"/>
                </a:cubicBezTo>
                <a:cubicBezTo>
                  <a:pt x="0" y="110311"/>
                  <a:pt x="34111" y="76200"/>
                  <a:pt x="76200" y="76200"/>
                </a:cubicBezTo>
                <a:lnTo>
                  <a:pt x="126504" y="76200"/>
                </a:lnTo>
                <a:cubicBezTo>
                  <a:pt x="163294" y="76081"/>
                  <a:pt x="198775" y="62686"/>
                  <a:pt x="226457" y="38517"/>
                </a:cubicBezTo>
                <a:lnTo>
                  <a:pt x="254198" y="14288"/>
                </a:lnTo>
                <a:cubicBezTo>
                  <a:pt x="259794" y="9346"/>
                  <a:pt x="267831" y="8215"/>
                  <a:pt x="274618" y="11251"/>
                </a:cubicBezTo>
                <a:close/>
                <a:moveTo>
                  <a:pt x="133350" y="190500"/>
                </a:moveTo>
                <a:lnTo>
                  <a:pt x="133350" y="190619"/>
                </a:lnTo>
                <a:cubicBezTo>
                  <a:pt x="175200" y="192226"/>
                  <a:pt x="215384" y="207585"/>
                  <a:pt x="247650" y="234315"/>
                </a:cubicBezTo>
                <a:lnTo>
                  <a:pt x="247650" y="70425"/>
                </a:lnTo>
                <a:cubicBezTo>
                  <a:pt x="215384" y="97155"/>
                  <a:pt x="175200" y="112514"/>
                  <a:pt x="133350" y="114121"/>
                </a:cubicBezTo>
                <a:lnTo>
                  <a:pt x="133350" y="19050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2325747" y="2336800"/>
            <a:ext cx="2298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بناء الأجندة البيئية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2325747" y="2743200"/>
            <a:ext cx="2247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Agenda Setting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636000" y="3302000"/>
            <a:ext cx="68707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تلعب وسائل الإعلام والاتصال المؤسسي دوراً في </a:t>
            </a:r>
            <a:r>
              <a:rPr lang="en-US" sz="1800" b="1" dirty="0">
                <a:solidFill>
                  <a:srgbClr val="2A574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وضع القضايا البيئية (مثل الاحتباس الحراري)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على رأس الأولويات العامة.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8636000" y="4248150"/>
            <a:ext cx="6756400" cy="736600"/>
          </a:xfrm>
          <a:custGeom>
            <a:avLst/>
            <a:gdLst/>
            <a:ahLst/>
            <a:cxnLst/>
            <a:rect l="l" t="t" r="r" b="b"/>
            <a:pathLst>
              <a:path w="6756400" h="736600">
                <a:moveTo>
                  <a:pt x="152403" y="0"/>
                </a:moveTo>
                <a:lnTo>
                  <a:pt x="6603997" y="0"/>
                </a:lnTo>
                <a:cubicBezTo>
                  <a:pt x="6688167" y="0"/>
                  <a:pt x="6756400" y="68233"/>
                  <a:pt x="6756400" y="152403"/>
                </a:cubicBezTo>
                <a:lnTo>
                  <a:pt x="6756400" y="584197"/>
                </a:lnTo>
                <a:cubicBezTo>
                  <a:pt x="6756400" y="668367"/>
                  <a:pt x="6688167" y="736600"/>
                  <a:pt x="66039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2A574A">
              <a:alpha val="5098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14973300" y="4523321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7800" y="117475"/>
                </a:moveTo>
                <a:cubicBezTo>
                  <a:pt x="177800" y="143788"/>
                  <a:pt x="156488" y="165100"/>
                  <a:pt x="130175" y="165100"/>
                </a:cubicBezTo>
                <a:lnTo>
                  <a:pt x="127000" y="165100"/>
                </a:lnTo>
                <a:cubicBezTo>
                  <a:pt x="119975" y="165100"/>
                  <a:pt x="114300" y="159425"/>
                  <a:pt x="114300" y="152400"/>
                </a:cubicBezTo>
                <a:cubicBezTo>
                  <a:pt x="114300" y="145375"/>
                  <a:pt x="119975" y="139700"/>
                  <a:pt x="127000" y="139700"/>
                </a:cubicBezTo>
                <a:lnTo>
                  <a:pt x="130175" y="139700"/>
                </a:lnTo>
                <a:cubicBezTo>
                  <a:pt x="142438" y="139700"/>
                  <a:pt x="152400" y="129738"/>
                  <a:pt x="152400" y="117475"/>
                </a:cubicBezTo>
                <a:lnTo>
                  <a:pt x="152400" y="114300"/>
                </a:lnTo>
                <a:lnTo>
                  <a:pt x="127000" y="114300"/>
                </a:lnTo>
                <a:cubicBezTo>
                  <a:pt x="112990" y="114300"/>
                  <a:pt x="101600" y="102910"/>
                  <a:pt x="101600" y="88900"/>
                </a:cubicBezTo>
                <a:lnTo>
                  <a:pt x="101600" y="63500"/>
                </a:lnTo>
                <a:cubicBezTo>
                  <a:pt x="101600" y="49490"/>
                  <a:pt x="112990" y="38100"/>
                  <a:pt x="127000" y="38100"/>
                </a:cubicBezTo>
                <a:lnTo>
                  <a:pt x="152400" y="38100"/>
                </a:lnTo>
                <a:cubicBezTo>
                  <a:pt x="166410" y="38100"/>
                  <a:pt x="177800" y="49490"/>
                  <a:pt x="177800" y="63500"/>
                </a:cubicBezTo>
                <a:lnTo>
                  <a:pt x="177800" y="117475"/>
                </a:lnTo>
                <a:close/>
                <a:moveTo>
                  <a:pt x="76200" y="117475"/>
                </a:moveTo>
                <a:cubicBezTo>
                  <a:pt x="76200" y="143788"/>
                  <a:pt x="54888" y="165100"/>
                  <a:pt x="28575" y="165100"/>
                </a:cubicBezTo>
                <a:lnTo>
                  <a:pt x="25400" y="165100"/>
                </a:lnTo>
                <a:cubicBezTo>
                  <a:pt x="18375" y="165100"/>
                  <a:pt x="12700" y="159425"/>
                  <a:pt x="12700" y="152400"/>
                </a:cubicBezTo>
                <a:cubicBezTo>
                  <a:pt x="12700" y="145375"/>
                  <a:pt x="18375" y="139700"/>
                  <a:pt x="25400" y="139700"/>
                </a:cubicBezTo>
                <a:lnTo>
                  <a:pt x="28575" y="139700"/>
                </a:lnTo>
                <a:cubicBezTo>
                  <a:pt x="40838" y="139700"/>
                  <a:pt x="50800" y="129738"/>
                  <a:pt x="50800" y="117475"/>
                </a:cubicBezTo>
                <a:lnTo>
                  <a:pt x="50800" y="114300"/>
                </a:lnTo>
                <a:lnTo>
                  <a:pt x="25400" y="114300"/>
                </a:lnTo>
                <a:cubicBezTo>
                  <a:pt x="11390" y="114300"/>
                  <a:pt x="0" y="102910"/>
                  <a:pt x="0" y="88900"/>
                </a:cubicBezTo>
                <a:lnTo>
                  <a:pt x="0" y="63500"/>
                </a:lnTo>
                <a:cubicBezTo>
                  <a:pt x="0" y="49490"/>
                  <a:pt x="11390" y="38100"/>
                  <a:pt x="25400" y="38100"/>
                </a:cubicBezTo>
                <a:lnTo>
                  <a:pt x="50800" y="38100"/>
                </a:lnTo>
                <a:cubicBezTo>
                  <a:pt x="64810" y="38100"/>
                  <a:pt x="76200" y="49490"/>
                  <a:pt x="76200" y="63500"/>
                </a:cubicBezTo>
                <a:lnTo>
                  <a:pt x="76200" y="117475"/>
                </a:ln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4" name="Text 12"/>
          <p:cNvSpPr/>
          <p:nvPr/>
        </p:nvSpPr>
        <p:spPr>
          <a:xfrm>
            <a:off x="9093200" y="4451350"/>
            <a:ext cx="61976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مما يضغط على صناع القرار لاتخاذ سياسات خضراء </a:t>
            </a: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(Hansen, 2018)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8331200" y="5594350"/>
            <a:ext cx="7391400" cy="3263900"/>
          </a:xfrm>
          <a:custGeom>
            <a:avLst/>
            <a:gdLst/>
            <a:ahLst/>
            <a:cxnLst/>
            <a:rect l="l" t="t" r="r" b="b"/>
            <a:pathLst>
              <a:path w="7391400" h="3263900">
                <a:moveTo>
                  <a:pt x="203210" y="0"/>
                </a:moveTo>
                <a:lnTo>
                  <a:pt x="7340600" y="0"/>
                </a:lnTo>
                <a:cubicBezTo>
                  <a:pt x="7368637" y="0"/>
                  <a:pt x="7391400" y="22763"/>
                  <a:pt x="7391400" y="50800"/>
                </a:cubicBezTo>
                <a:lnTo>
                  <a:pt x="7391400" y="3213100"/>
                </a:lnTo>
                <a:cubicBezTo>
                  <a:pt x="7391400" y="3241137"/>
                  <a:pt x="7368637" y="3263900"/>
                  <a:pt x="7340600" y="3263900"/>
                </a:cubicBezTo>
                <a:lnTo>
                  <a:pt x="203210" y="3263900"/>
                </a:lnTo>
                <a:cubicBezTo>
                  <a:pt x="90980" y="3263900"/>
                  <a:pt x="0" y="3172920"/>
                  <a:pt x="0" y="3060690"/>
                </a:cubicBezTo>
                <a:lnTo>
                  <a:pt x="0" y="203210"/>
                </a:lnTo>
                <a:cubicBezTo>
                  <a:pt x="0" y="91056"/>
                  <a:pt x="91056" y="0"/>
                  <a:pt x="2032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15722600" y="5594350"/>
            <a:ext cx="50800" cy="3263900"/>
          </a:xfrm>
          <a:custGeom>
            <a:avLst/>
            <a:gdLst/>
            <a:ahLst/>
            <a:cxnLst/>
            <a:rect l="l" t="t" r="r" b="b"/>
            <a:pathLst>
              <a:path w="50800" h="32639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213100"/>
                </a:lnTo>
                <a:cubicBezTo>
                  <a:pt x="50800" y="3241137"/>
                  <a:pt x="28037" y="3263900"/>
                  <a:pt x="0" y="3263900"/>
                </a:cubicBezTo>
                <a:lnTo>
                  <a:pt x="0" y="32639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7" name="Shape 15"/>
          <p:cNvSpPr/>
          <p:nvPr/>
        </p:nvSpPr>
        <p:spPr>
          <a:xfrm>
            <a:off x="14681200" y="589915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152403" y="0"/>
                </a:moveTo>
                <a:lnTo>
                  <a:pt x="558797" y="0"/>
                </a:lnTo>
                <a:cubicBezTo>
                  <a:pt x="642910" y="0"/>
                  <a:pt x="711200" y="68290"/>
                  <a:pt x="711200" y="152403"/>
                </a:cubicBezTo>
                <a:lnTo>
                  <a:pt x="711200" y="558797"/>
                </a:lnTo>
                <a:cubicBezTo>
                  <a:pt x="711200" y="642910"/>
                  <a:pt x="642910" y="711200"/>
                  <a:pt x="5587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8" name="Shape 16"/>
          <p:cNvSpPr/>
          <p:nvPr/>
        </p:nvSpPr>
        <p:spPr>
          <a:xfrm>
            <a:off x="14884400" y="610235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161151" y="0"/>
                  <a:pt x="169188" y="4822"/>
                  <a:pt x="173355" y="12502"/>
                </a:cubicBezTo>
                <a:lnTo>
                  <a:pt x="301943" y="250627"/>
                </a:lnTo>
                <a:cubicBezTo>
                  <a:pt x="305931" y="258008"/>
                  <a:pt x="305753" y="266938"/>
                  <a:pt x="301466" y="274141"/>
                </a:cubicBezTo>
                <a:cubicBezTo>
                  <a:pt x="297180" y="281345"/>
                  <a:pt x="289381" y="285750"/>
                  <a:pt x="280987" y="285750"/>
                </a:cubicBezTo>
                <a:lnTo>
                  <a:pt x="23813" y="285750"/>
                </a:lnTo>
                <a:cubicBezTo>
                  <a:pt x="15419" y="285750"/>
                  <a:pt x="7680" y="281345"/>
                  <a:pt x="3334" y="274141"/>
                </a:cubicBezTo>
                <a:cubicBezTo>
                  <a:pt x="-1012" y="266938"/>
                  <a:pt x="-1131" y="258008"/>
                  <a:pt x="2858" y="250627"/>
                </a:cubicBezTo>
                <a:lnTo>
                  <a:pt x="131445" y="12502"/>
                </a:lnTo>
                <a:cubicBezTo>
                  <a:pt x="135612" y="4822"/>
                  <a:pt x="143649" y="0"/>
                  <a:pt x="152400" y="0"/>
                </a:cubicBezTo>
                <a:close/>
                <a:moveTo>
                  <a:pt x="152400" y="100013"/>
                </a:moveTo>
                <a:cubicBezTo>
                  <a:pt x="144482" y="100013"/>
                  <a:pt x="138113" y="106382"/>
                  <a:pt x="138113" y="114300"/>
                </a:cubicBezTo>
                <a:lnTo>
                  <a:pt x="138113" y="180975"/>
                </a:lnTo>
                <a:cubicBezTo>
                  <a:pt x="138113" y="188893"/>
                  <a:pt x="144482" y="195263"/>
                  <a:pt x="152400" y="195263"/>
                </a:cubicBezTo>
                <a:cubicBezTo>
                  <a:pt x="160318" y="195263"/>
                  <a:pt x="166688" y="188893"/>
                  <a:pt x="166688" y="180975"/>
                </a:cubicBezTo>
                <a:lnTo>
                  <a:pt x="166688" y="114300"/>
                </a:lnTo>
                <a:cubicBezTo>
                  <a:pt x="166688" y="106382"/>
                  <a:pt x="160318" y="100013"/>
                  <a:pt x="152400" y="100013"/>
                </a:cubicBezTo>
                <a:close/>
                <a:moveTo>
                  <a:pt x="168295" y="228600"/>
                </a:moveTo>
                <a:cubicBezTo>
                  <a:pt x="168656" y="222700"/>
                  <a:pt x="165714" y="217087"/>
                  <a:pt x="160656" y="214027"/>
                </a:cubicBezTo>
                <a:cubicBezTo>
                  <a:pt x="155599" y="210968"/>
                  <a:pt x="149261" y="210968"/>
                  <a:pt x="144203" y="214027"/>
                </a:cubicBezTo>
                <a:cubicBezTo>
                  <a:pt x="139145" y="217087"/>
                  <a:pt x="136203" y="222700"/>
                  <a:pt x="136565" y="228600"/>
                </a:cubicBezTo>
                <a:cubicBezTo>
                  <a:pt x="136203" y="234500"/>
                  <a:pt x="139145" y="240113"/>
                  <a:pt x="144203" y="243173"/>
                </a:cubicBezTo>
                <a:cubicBezTo>
                  <a:pt x="149261" y="246232"/>
                  <a:pt x="155599" y="246232"/>
                  <a:pt x="160656" y="243173"/>
                </a:cubicBezTo>
                <a:cubicBezTo>
                  <a:pt x="165714" y="240113"/>
                  <a:pt x="168656" y="234500"/>
                  <a:pt x="168295" y="2286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12574786" y="5899150"/>
            <a:ext cx="2057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المخاطر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2574786" y="6305550"/>
            <a:ext cx="2006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Risk Communication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8636000" y="6864350"/>
            <a:ext cx="68707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هو العلم الذي يبحث في </a:t>
            </a: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كيفية نقل المعلومات عن الأخطار البيئية المعقدة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(مثل التلوث النووي أو الكيماوي) بطريقة لا تسبب الذعر.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8636000" y="7810500"/>
            <a:ext cx="6756400" cy="736600"/>
          </a:xfrm>
          <a:custGeom>
            <a:avLst/>
            <a:gdLst/>
            <a:ahLst/>
            <a:cxnLst/>
            <a:rect l="l" t="t" r="r" b="b"/>
            <a:pathLst>
              <a:path w="6756400" h="736600">
                <a:moveTo>
                  <a:pt x="152403" y="0"/>
                </a:moveTo>
                <a:lnTo>
                  <a:pt x="6603997" y="0"/>
                </a:lnTo>
                <a:cubicBezTo>
                  <a:pt x="6688167" y="0"/>
                  <a:pt x="6756400" y="68233"/>
                  <a:pt x="6756400" y="152403"/>
                </a:cubicBezTo>
                <a:lnTo>
                  <a:pt x="6756400" y="584197"/>
                </a:lnTo>
                <a:cubicBezTo>
                  <a:pt x="6756400" y="668367"/>
                  <a:pt x="6688167" y="736600"/>
                  <a:pt x="6603997" y="736600"/>
                </a:cubicBezTo>
                <a:lnTo>
                  <a:pt x="152403" y="736600"/>
                </a:lnTo>
                <a:cubicBezTo>
                  <a:pt x="68289" y="736600"/>
                  <a:pt x="0" y="668311"/>
                  <a:pt x="0" y="584197"/>
                </a:cubicBezTo>
                <a:lnTo>
                  <a:pt x="0" y="152403"/>
                </a:lnTo>
                <a:cubicBezTo>
                  <a:pt x="0" y="68289"/>
                  <a:pt x="68289" y="0"/>
                  <a:pt x="152403" y="0"/>
                </a:cubicBezTo>
                <a:close/>
              </a:path>
            </a:pathLst>
          </a:custGeom>
          <a:solidFill>
            <a:srgbClr val="A98C6A">
              <a:alpha val="5098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14960600" y="80856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4" name="Text 22"/>
          <p:cNvSpPr/>
          <p:nvPr/>
        </p:nvSpPr>
        <p:spPr>
          <a:xfrm>
            <a:off x="9093200" y="8013700"/>
            <a:ext cx="61976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ولكن تحفز على الوقاية الجماعية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08000" y="2032000"/>
            <a:ext cx="7416800" cy="5588000"/>
          </a:xfrm>
          <a:custGeom>
            <a:avLst/>
            <a:gdLst/>
            <a:ahLst/>
            <a:cxnLst/>
            <a:rect l="l" t="t" r="r" b="b"/>
            <a:pathLst>
              <a:path w="7416800" h="5588000">
                <a:moveTo>
                  <a:pt x="203180" y="0"/>
                </a:moveTo>
                <a:lnTo>
                  <a:pt x="7213620" y="0"/>
                </a:lnTo>
                <a:cubicBezTo>
                  <a:pt x="7325833" y="0"/>
                  <a:pt x="7416800" y="90967"/>
                  <a:pt x="7416800" y="203180"/>
                </a:cubicBezTo>
                <a:lnTo>
                  <a:pt x="7416800" y="5384820"/>
                </a:lnTo>
                <a:cubicBezTo>
                  <a:pt x="7416800" y="5497033"/>
                  <a:pt x="7325833" y="5588000"/>
                  <a:pt x="7213620" y="5588000"/>
                </a:cubicBezTo>
                <a:lnTo>
                  <a:pt x="203180" y="5588000"/>
                </a:lnTo>
                <a:cubicBezTo>
                  <a:pt x="90967" y="5588000"/>
                  <a:pt x="0" y="5497033"/>
                  <a:pt x="0" y="5384820"/>
                </a:cubicBezTo>
                <a:lnTo>
                  <a:pt x="0" y="203180"/>
                </a:lnTo>
                <a:cubicBezTo>
                  <a:pt x="0" y="91042"/>
                  <a:pt x="91042" y="0"/>
                  <a:pt x="20318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26" name="Shape 24"/>
          <p:cNvSpPr/>
          <p:nvPr/>
        </p:nvSpPr>
        <p:spPr>
          <a:xfrm>
            <a:off x="3930650" y="2538413"/>
            <a:ext cx="571500" cy="762000"/>
          </a:xfrm>
          <a:custGeom>
            <a:avLst/>
            <a:gdLst/>
            <a:ahLst/>
            <a:cxnLst/>
            <a:rect l="l" t="t" r="r" b="b"/>
            <a:pathLst>
              <a:path w="571500" h="762000">
                <a:moveTo>
                  <a:pt x="435918" y="571500"/>
                </a:moveTo>
                <a:cubicBezTo>
                  <a:pt x="446782" y="538311"/>
                  <a:pt x="468511" y="508248"/>
                  <a:pt x="493068" y="482352"/>
                </a:cubicBezTo>
                <a:cubicBezTo>
                  <a:pt x="541734" y="431155"/>
                  <a:pt x="571500" y="361950"/>
                  <a:pt x="571500" y="285750"/>
                </a:cubicBezTo>
                <a:cubicBezTo>
                  <a:pt x="571500" y="127992"/>
                  <a:pt x="443508" y="0"/>
                  <a:pt x="285750" y="0"/>
                </a:cubicBezTo>
                <a:cubicBezTo>
                  <a:pt x="127992" y="0"/>
                  <a:pt x="0" y="127992"/>
                  <a:pt x="0" y="285750"/>
                </a:cubicBezTo>
                <a:cubicBezTo>
                  <a:pt x="0" y="361950"/>
                  <a:pt x="29766" y="431155"/>
                  <a:pt x="78432" y="482352"/>
                </a:cubicBezTo>
                <a:cubicBezTo>
                  <a:pt x="102989" y="508248"/>
                  <a:pt x="124867" y="538311"/>
                  <a:pt x="135582" y="571500"/>
                </a:cubicBezTo>
                <a:lnTo>
                  <a:pt x="435769" y="571500"/>
                </a:lnTo>
                <a:close/>
                <a:moveTo>
                  <a:pt x="428625" y="642938"/>
                </a:moveTo>
                <a:lnTo>
                  <a:pt x="142875" y="642938"/>
                </a:lnTo>
                <a:lnTo>
                  <a:pt x="142875" y="666750"/>
                </a:lnTo>
                <a:cubicBezTo>
                  <a:pt x="142875" y="732532"/>
                  <a:pt x="196155" y="785813"/>
                  <a:pt x="261938" y="785813"/>
                </a:cubicBezTo>
                <a:lnTo>
                  <a:pt x="309563" y="785813"/>
                </a:lnTo>
                <a:cubicBezTo>
                  <a:pt x="375345" y="785813"/>
                  <a:pt x="428625" y="732532"/>
                  <a:pt x="428625" y="666750"/>
                </a:cubicBezTo>
                <a:lnTo>
                  <a:pt x="428625" y="642938"/>
                </a:lnTo>
                <a:close/>
                <a:moveTo>
                  <a:pt x="273844" y="166688"/>
                </a:moveTo>
                <a:cubicBezTo>
                  <a:pt x="214610" y="166688"/>
                  <a:pt x="166688" y="214610"/>
                  <a:pt x="166688" y="273844"/>
                </a:cubicBezTo>
                <a:cubicBezTo>
                  <a:pt x="166688" y="293638"/>
                  <a:pt x="150763" y="309563"/>
                  <a:pt x="130969" y="309563"/>
                </a:cubicBezTo>
                <a:cubicBezTo>
                  <a:pt x="111175" y="309563"/>
                  <a:pt x="95250" y="293638"/>
                  <a:pt x="95250" y="273844"/>
                </a:cubicBezTo>
                <a:cubicBezTo>
                  <a:pt x="95250" y="175171"/>
                  <a:pt x="175171" y="95250"/>
                  <a:pt x="273844" y="95250"/>
                </a:cubicBezTo>
                <a:cubicBezTo>
                  <a:pt x="293638" y="95250"/>
                  <a:pt x="309563" y="111175"/>
                  <a:pt x="309563" y="130969"/>
                </a:cubicBezTo>
                <a:cubicBezTo>
                  <a:pt x="309563" y="150763"/>
                  <a:pt x="293638" y="166688"/>
                  <a:pt x="273844" y="166688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27" name="Text 25"/>
          <p:cNvSpPr/>
          <p:nvPr/>
        </p:nvSpPr>
        <p:spPr>
          <a:xfrm>
            <a:off x="819150" y="3503613"/>
            <a:ext cx="679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أهمية الاتصال البيئي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7010400" y="446881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29" name="Text 27"/>
          <p:cNvSpPr/>
          <p:nvPr/>
        </p:nvSpPr>
        <p:spPr>
          <a:xfrm>
            <a:off x="6959600" y="4468813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4120422" y="4468813"/>
            <a:ext cx="2806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رفع الوعي بالقضايا البيئية الملحة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7010400" y="518001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2" name="Text 30"/>
          <p:cNvSpPr/>
          <p:nvPr/>
        </p:nvSpPr>
        <p:spPr>
          <a:xfrm>
            <a:off x="6959600" y="5180013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3951089" y="5180013"/>
            <a:ext cx="2971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تأثير صناع القرار وتحفيز السياسات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7010400" y="589121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5" name="Text 33"/>
          <p:cNvSpPr/>
          <p:nvPr/>
        </p:nvSpPr>
        <p:spPr>
          <a:xfrm>
            <a:off x="6959600" y="5891213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3989454" y="5891213"/>
            <a:ext cx="2933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تغيير السلوكيات الفردية والجماعية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7010400" y="660241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8" name="Text 36"/>
          <p:cNvSpPr/>
          <p:nvPr/>
        </p:nvSpPr>
        <p:spPr>
          <a:xfrm>
            <a:off x="6959600" y="6602413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4783733" y="6602413"/>
            <a:ext cx="213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بناء ثقافة بيئية مستدامة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520700" y="7934325"/>
            <a:ext cx="7391400" cy="901700"/>
          </a:xfrm>
          <a:custGeom>
            <a:avLst/>
            <a:gdLst/>
            <a:ahLst/>
            <a:cxnLst/>
            <a:rect l="l" t="t" r="r" b="b"/>
            <a:pathLst>
              <a:path w="7391400" h="901700">
                <a:moveTo>
                  <a:pt x="152396" y="0"/>
                </a:moveTo>
                <a:lnTo>
                  <a:pt x="7239004" y="0"/>
                </a:lnTo>
                <a:cubicBezTo>
                  <a:pt x="7323170" y="0"/>
                  <a:pt x="7391400" y="68230"/>
                  <a:pt x="7391400" y="152396"/>
                </a:cubicBezTo>
                <a:lnTo>
                  <a:pt x="7391400" y="749304"/>
                </a:lnTo>
                <a:cubicBezTo>
                  <a:pt x="7391400" y="833470"/>
                  <a:pt x="7323170" y="901700"/>
                  <a:pt x="7239004" y="901700"/>
                </a:cubicBezTo>
                <a:lnTo>
                  <a:pt x="152396" y="901700"/>
                </a:lnTo>
                <a:cubicBezTo>
                  <a:pt x="68286" y="901700"/>
                  <a:pt x="0" y="833414"/>
                  <a:pt x="0" y="7493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D4A276">
              <a:alpha val="10196"/>
            </a:srgbClr>
          </a:solidFill>
          <a:ln w="25400">
            <a:solidFill>
              <a:srgbClr val="D4A276">
                <a:alpha val="30196"/>
              </a:srgbClr>
            </a:solidFill>
            <a:prstDash val="solid"/>
          </a:ln>
        </p:spPr>
      </p:sp>
      <p:sp>
        <p:nvSpPr>
          <p:cNvPr id="41" name="Shape 39"/>
          <p:cNvSpPr/>
          <p:nvPr/>
        </p:nvSpPr>
        <p:spPr>
          <a:xfrm>
            <a:off x="6114190" y="828146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38187" y="-8439"/>
                </a:moveTo>
                <a:cubicBezTo>
                  <a:pt x="136356" y="-12010"/>
                  <a:pt x="132651" y="-14287"/>
                  <a:pt x="128632" y="-14287"/>
                </a:cubicBezTo>
                <a:cubicBezTo>
                  <a:pt x="124614" y="-14287"/>
                  <a:pt x="120908" y="-12010"/>
                  <a:pt x="119077" y="-8439"/>
                </a:cubicBezTo>
                <a:lnTo>
                  <a:pt x="86216" y="55944"/>
                </a:lnTo>
                <a:lnTo>
                  <a:pt x="14823" y="67285"/>
                </a:lnTo>
                <a:cubicBezTo>
                  <a:pt x="10850" y="67910"/>
                  <a:pt x="7546" y="70723"/>
                  <a:pt x="6295" y="74563"/>
                </a:cubicBezTo>
                <a:cubicBezTo>
                  <a:pt x="5045" y="78403"/>
                  <a:pt x="6072" y="82600"/>
                  <a:pt x="8885" y="85457"/>
                </a:cubicBezTo>
                <a:lnTo>
                  <a:pt x="59963" y="136580"/>
                </a:lnTo>
                <a:lnTo>
                  <a:pt x="48711" y="207972"/>
                </a:lnTo>
                <a:cubicBezTo>
                  <a:pt x="48086" y="211946"/>
                  <a:pt x="49738" y="215964"/>
                  <a:pt x="52998" y="218331"/>
                </a:cubicBezTo>
                <a:cubicBezTo>
                  <a:pt x="56257" y="220697"/>
                  <a:pt x="60543" y="221054"/>
                  <a:pt x="64160" y="219224"/>
                </a:cubicBezTo>
                <a:lnTo>
                  <a:pt x="128632" y="186452"/>
                </a:lnTo>
                <a:lnTo>
                  <a:pt x="193060" y="219224"/>
                </a:lnTo>
                <a:cubicBezTo>
                  <a:pt x="196632" y="221054"/>
                  <a:pt x="200963" y="220697"/>
                  <a:pt x="204222" y="218331"/>
                </a:cubicBezTo>
                <a:cubicBezTo>
                  <a:pt x="207481" y="215964"/>
                  <a:pt x="209133" y="211991"/>
                  <a:pt x="208508" y="207972"/>
                </a:cubicBezTo>
                <a:lnTo>
                  <a:pt x="197212" y="136580"/>
                </a:lnTo>
                <a:lnTo>
                  <a:pt x="248290" y="85457"/>
                </a:lnTo>
                <a:cubicBezTo>
                  <a:pt x="251147" y="82600"/>
                  <a:pt x="252130" y="78403"/>
                  <a:pt x="250880" y="74563"/>
                </a:cubicBezTo>
                <a:cubicBezTo>
                  <a:pt x="249629" y="70723"/>
                  <a:pt x="246370" y="67910"/>
                  <a:pt x="242352" y="67285"/>
                </a:cubicBezTo>
                <a:lnTo>
                  <a:pt x="171004" y="55944"/>
                </a:lnTo>
                <a:lnTo>
                  <a:pt x="138187" y="-8439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42" name="Text 40"/>
          <p:cNvSpPr/>
          <p:nvPr/>
        </p:nvSpPr>
        <p:spPr>
          <a:xfrm>
            <a:off x="1022350" y="8201025"/>
            <a:ext cx="66802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8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الهدف: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تحويل المعرفة إلى </a:t>
            </a:r>
            <a:r>
              <a:rPr lang="en-US" sz="1800" b="1" dirty="0">
                <a:solidFill>
                  <a:srgbClr val="2C3E50"/>
                </a:solidFill>
                <a:highlight>
                  <a:srgbClr val="D4A276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فعل بيئي ملموس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646400" y="609600"/>
            <a:ext cx="101600" cy="812800"/>
          </a:xfrm>
          <a:custGeom>
            <a:avLst/>
            <a:gdLst/>
            <a:ahLst/>
            <a:cxnLst/>
            <a:rect l="l" t="t" r="r" b="b"/>
            <a:pathLst>
              <a:path w="101600" h="8128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762000"/>
                </a:lnTo>
                <a:cubicBezTo>
                  <a:pt x="101600" y="790037"/>
                  <a:pt x="78837" y="812800"/>
                  <a:pt x="508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3" name="Text 1"/>
          <p:cNvSpPr/>
          <p:nvPr/>
        </p:nvSpPr>
        <p:spPr>
          <a:xfrm>
            <a:off x="9503767" y="508000"/>
            <a:ext cx="6057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الاتصال البيئي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9503767" y="914400"/>
            <a:ext cx="6248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سيكولوجية الرسالة البيئية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8331200" y="2427288"/>
            <a:ext cx="7416800" cy="3543300"/>
          </a:xfrm>
          <a:custGeom>
            <a:avLst/>
            <a:gdLst/>
            <a:ahLst/>
            <a:cxnLst/>
            <a:rect l="l" t="t" r="r" b="b"/>
            <a:pathLst>
              <a:path w="7416800" h="3543300">
                <a:moveTo>
                  <a:pt x="203208" y="0"/>
                </a:moveTo>
                <a:lnTo>
                  <a:pt x="7213592" y="0"/>
                </a:lnTo>
                <a:cubicBezTo>
                  <a:pt x="7325821" y="0"/>
                  <a:pt x="7416800" y="90979"/>
                  <a:pt x="7416800" y="203208"/>
                </a:cubicBezTo>
                <a:lnTo>
                  <a:pt x="7416800" y="3340092"/>
                </a:lnTo>
                <a:cubicBezTo>
                  <a:pt x="7416800" y="3452321"/>
                  <a:pt x="7325821" y="3543300"/>
                  <a:pt x="7213592" y="3543300"/>
                </a:cubicBezTo>
                <a:lnTo>
                  <a:pt x="203208" y="3543300"/>
                </a:lnTo>
                <a:cubicBezTo>
                  <a:pt x="90979" y="3543300"/>
                  <a:pt x="0" y="3452321"/>
                  <a:pt x="0" y="3340092"/>
                </a:cubicBezTo>
                <a:lnTo>
                  <a:pt x="0" y="203208"/>
                </a:lnTo>
                <a:cubicBezTo>
                  <a:pt x="0" y="91055"/>
                  <a:pt x="91055" y="0"/>
                  <a:pt x="20320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4827250" y="283368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07156" y="50006"/>
                </a:moveTo>
                <a:cubicBezTo>
                  <a:pt x="107156" y="22414"/>
                  <a:pt x="129570" y="0"/>
                  <a:pt x="157163" y="0"/>
                </a:cubicBezTo>
                <a:lnTo>
                  <a:pt x="178594" y="0"/>
                </a:lnTo>
                <a:cubicBezTo>
                  <a:pt x="194399" y="0"/>
                  <a:pt x="207169" y="12769"/>
                  <a:pt x="207169" y="28575"/>
                </a:cubicBezTo>
                <a:lnTo>
                  <a:pt x="207169" y="428625"/>
                </a:lnTo>
                <a:cubicBezTo>
                  <a:pt x="207169" y="444431"/>
                  <a:pt x="194399" y="457200"/>
                  <a:pt x="178594" y="457200"/>
                </a:cubicBezTo>
                <a:lnTo>
                  <a:pt x="150019" y="457200"/>
                </a:lnTo>
                <a:cubicBezTo>
                  <a:pt x="123408" y="457200"/>
                  <a:pt x="100995" y="438983"/>
                  <a:pt x="94655" y="414338"/>
                </a:cubicBezTo>
                <a:cubicBezTo>
                  <a:pt x="94030" y="414338"/>
                  <a:pt x="93494" y="414338"/>
                  <a:pt x="92869" y="414338"/>
                </a:cubicBezTo>
                <a:cubicBezTo>
                  <a:pt x="53400" y="414338"/>
                  <a:pt x="21431" y="382369"/>
                  <a:pt x="21431" y="342900"/>
                </a:cubicBezTo>
                <a:cubicBezTo>
                  <a:pt x="21431" y="326827"/>
                  <a:pt x="26789" y="312003"/>
                  <a:pt x="35719" y="300038"/>
                </a:cubicBezTo>
                <a:cubicBezTo>
                  <a:pt x="18395" y="287000"/>
                  <a:pt x="7144" y="266283"/>
                  <a:pt x="7144" y="242888"/>
                </a:cubicBezTo>
                <a:cubicBezTo>
                  <a:pt x="7144" y="215295"/>
                  <a:pt x="22860" y="191274"/>
                  <a:pt x="45720" y="179397"/>
                </a:cubicBezTo>
                <a:cubicBezTo>
                  <a:pt x="39380" y="168682"/>
                  <a:pt x="35719" y="156180"/>
                  <a:pt x="35719" y="142875"/>
                </a:cubicBezTo>
                <a:cubicBezTo>
                  <a:pt x="35719" y="103406"/>
                  <a:pt x="67687" y="71438"/>
                  <a:pt x="107156" y="71438"/>
                </a:cubicBezTo>
                <a:lnTo>
                  <a:pt x="107156" y="50006"/>
                </a:lnTo>
                <a:close/>
                <a:moveTo>
                  <a:pt x="350044" y="50006"/>
                </a:moveTo>
                <a:lnTo>
                  <a:pt x="350044" y="71438"/>
                </a:lnTo>
                <a:cubicBezTo>
                  <a:pt x="389513" y="71438"/>
                  <a:pt x="421481" y="103406"/>
                  <a:pt x="421481" y="142875"/>
                </a:cubicBezTo>
                <a:cubicBezTo>
                  <a:pt x="421481" y="156270"/>
                  <a:pt x="417820" y="168771"/>
                  <a:pt x="411480" y="179397"/>
                </a:cubicBezTo>
                <a:cubicBezTo>
                  <a:pt x="434429" y="191274"/>
                  <a:pt x="450056" y="215205"/>
                  <a:pt x="450056" y="242888"/>
                </a:cubicBezTo>
                <a:cubicBezTo>
                  <a:pt x="450056" y="266283"/>
                  <a:pt x="438805" y="287000"/>
                  <a:pt x="421481" y="300038"/>
                </a:cubicBezTo>
                <a:cubicBezTo>
                  <a:pt x="430411" y="312003"/>
                  <a:pt x="435769" y="326827"/>
                  <a:pt x="435769" y="342900"/>
                </a:cubicBezTo>
                <a:cubicBezTo>
                  <a:pt x="435769" y="382369"/>
                  <a:pt x="403800" y="414338"/>
                  <a:pt x="364331" y="414338"/>
                </a:cubicBezTo>
                <a:cubicBezTo>
                  <a:pt x="363706" y="414338"/>
                  <a:pt x="363170" y="414338"/>
                  <a:pt x="362545" y="414338"/>
                </a:cubicBezTo>
                <a:cubicBezTo>
                  <a:pt x="356205" y="438983"/>
                  <a:pt x="333792" y="457200"/>
                  <a:pt x="307181" y="457200"/>
                </a:cubicBezTo>
                <a:lnTo>
                  <a:pt x="278606" y="457200"/>
                </a:lnTo>
                <a:cubicBezTo>
                  <a:pt x="262801" y="457200"/>
                  <a:pt x="250031" y="444431"/>
                  <a:pt x="250031" y="428625"/>
                </a:cubicBezTo>
                <a:lnTo>
                  <a:pt x="250031" y="28575"/>
                </a:lnTo>
                <a:cubicBezTo>
                  <a:pt x="250031" y="12769"/>
                  <a:pt x="262801" y="0"/>
                  <a:pt x="278606" y="0"/>
                </a:cubicBezTo>
                <a:lnTo>
                  <a:pt x="300038" y="0"/>
                </a:lnTo>
                <a:cubicBezTo>
                  <a:pt x="327630" y="0"/>
                  <a:pt x="350044" y="22414"/>
                  <a:pt x="350044" y="50006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7" name="Text 5"/>
          <p:cNvSpPr/>
          <p:nvPr/>
        </p:nvSpPr>
        <p:spPr>
          <a:xfrm>
            <a:off x="12011489" y="2833688"/>
            <a:ext cx="2743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2A574A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الأمل vs الترهيب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737600" y="3595688"/>
            <a:ext cx="6731000" cy="82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أثبتت الدراسات أن الرسائل التي تركز على </a:t>
            </a:r>
            <a:r>
              <a:rPr lang="en-US" sz="2000" b="1" dirty="0">
                <a:solidFill>
                  <a:srgbClr val="2A574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"الأمل والحلول"</a:t>
            </a:r>
            <a:r>
              <a:rPr lang="en-US" sz="20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أكثر فعالية في تغيير السلوك من رسائل </a:t>
            </a:r>
            <a:r>
              <a:rPr lang="en-US" sz="20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"الترهيب والمناخ الكارثي"</a:t>
            </a:r>
            <a:r>
              <a:rPr lang="en-US" sz="20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737600" y="4725988"/>
            <a:ext cx="6604000" cy="838200"/>
          </a:xfrm>
          <a:custGeom>
            <a:avLst/>
            <a:gdLst/>
            <a:ahLst/>
            <a:cxnLst/>
            <a:rect l="l" t="t" r="r" b="b"/>
            <a:pathLst>
              <a:path w="6604000" h="838200">
                <a:moveTo>
                  <a:pt x="152402" y="0"/>
                </a:moveTo>
                <a:lnTo>
                  <a:pt x="6451598" y="0"/>
                </a:lnTo>
                <a:cubicBezTo>
                  <a:pt x="6535768" y="0"/>
                  <a:pt x="6604000" y="68232"/>
                  <a:pt x="6604000" y="152402"/>
                </a:cubicBezTo>
                <a:lnTo>
                  <a:pt x="6604000" y="685798"/>
                </a:lnTo>
                <a:cubicBezTo>
                  <a:pt x="6604000" y="769968"/>
                  <a:pt x="6535768" y="838200"/>
                  <a:pt x="6451598" y="838200"/>
                </a:cubicBezTo>
                <a:lnTo>
                  <a:pt x="152402" y="838200"/>
                </a:lnTo>
                <a:cubicBezTo>
                  <a:pt x="68232" y="838200"/>
                  <a:pt x="0" y="769968"/>
                  <a:pt x="0" y="685798"/>
                </a:cubicBezTo>
                <a:lnTo>
                  <a:pt x="0" y="152402"/>
                </a:lnTo>
                <a:cubicBezTo>
                  <a:pt x="0" y="68289"/>
                  <a:pt x="68289" y="0"/>
                  <a:pt x="152402" y="0"/>
                </a:cubicBezTo>
                <a:close/>
              </a:path>
            </a:pathLst>
          </a:custGeom>
          <a:solidFill>
            <a:srgbClr val="2A574A">
              <a:alpha val="5098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14871700" y="5051958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7800" y="117475"/>
                </a:moveTo>
                <a:cubicBezTo>
                  <a:pt x="177800" y="143788"/>
                  <a:pt x="156488" y="165100"/>
                  <a:pt x="130175" y="165100"/>
                </a:cubicBezTo>
                <a:lnTo>
                  <a:pt x="127000" y="165100"/>
                </a:lnTo>
                <a:cubicBezTo>
                  <a:pt x="119975" y="165100"/>
                  <a:pt x="114300" y="159425"/>
                  <a:pt x="114300" y="152400"/>
                </a:cubicBezTo>
                <a:cubicBezTo>
                  <a:pt x="114300" y="145375"/>
                  <a:pt x="119975" y="139700"/>
                  <a:pt x="127000" y="139700"/>
                </a:cubicBezTo>
                <a:lnTo>
                  <a:pt x="130175" y="139700"/>
                </a:lnTo>
                <a:cubicBezTo>
                  <a:pt x="142438" y="139700"/>
                  <a:pt x="152400" y="129738"/>
                  <a:pt x="152400" y="117475"/>
                </a:cubicBezTo>
                <a:lnTo>
                  <a:pt x="152400" y="114300"/>
                </a:lnTo>
                <a:lnTo>
                  <a:pt x="127000" y="114300"/>
                </a:lnTo>
                <a:cubicBezTo>
                  <a:pt x="112990" y="114300"/>
                  <a:pt x="101600" y="102910"/>
                  <a:pt x="101600" y="88900"/>
                </a:cubicBezTo>
                <a:lnTo>
                  <a:pt x="101600" y="63500"/>
                </a:lnTo>
                <a:cubicBezTo>
                  <a:pt x="101600" y="49490"/>
                  <a:pt x="112990" y="38100"/>
                  <a:pt x="127000" y="38100"/>
                </a:cubicBezTo>
                <a:lnTo>
                  <a:pt x="152400" y="38100"/>
                </a:lnTo>
                <a:cubicBezTo>
                  <a:pt x="166410" y="38100"/>
                  <a:pt x="177800" y="49490"/>
                  <a:pt x="177800" y="63500"/>
                </a:cubicBezTo>
                <a:lnTo>
                  <a:pt x="177800" y="117475"/>
                </a:lnTo>
                <a:close/>
                <a:moveTo>
                  <a:pt x="76200" y="117475"/>
                </a:moveTo>
                <a:cubicBezTo>
                  <a:pt x="76200" y="143788"/>
                  <a:pt x="54888" y="165100"/>
                  <a:pt x="28575" y="165100"/>
                </a:cubicBezTo>
                <a:lnTo>
                  <a:pt x="25400" y="165100"/>
                </a:lnTo>
                <a:cubicBezTo>
                  <a:pt x="18375" y="165100"/>
                  <a:pt x="12700" y="159425"/>
                  <a:pt x="12700" y="152400"/>
                </a:cubicBezTo>
                <a:cubicBezTo>
                  <a:pt x="12700" y="145375"/>
                  <a:pt x="18375" y="139700"/>
                  <a:pt x="25400" y="139700"/>
                </a:cubicBezTo>
                <a:lnTo>
                  <a:pt x="28575" y="139700"/>
                </a:lnTo>
                <a:cubicBezTo>
                  <a:pt x="40838" y="139700"/>
                  <a:pt x="50800" y="129738"/>
                  <a:pt x="50800" y="117475"/>
                </a:cubicBezTo>
                <a:lnTo>
                  <a:pt x="50800" y="114300"/>
                </a:lnTo>
                <a:lnTo>
                  <a:pt x="25400" y="114300"/>
                </a:lnTo>
                <a:cubicBezTo>
                  <a:pt x="11390" y="114300"/>
                  <a:pt x="0" y="102910"/>
                  <a:pt x="0" y="88900"/>
                </a:cubicBezTo>
                <a:lnTo>
                  <a:pt x="0" y="63500"/>
                </a:lnTo>
                <a:cubicBezTo>
                  <a:pt x="0" y="49490"/>
                  <a:pt x="11390" y="38100"/>
                  <a:pt x="25400" y="38100"/>
                </a:cubicBezTo>
                <a:lnTo>
                  <a:pt x="50800" y="38100"/>
                </a:lnTo>
                <a:cubicBezTo>
                  <a:pt x="64810" y="38100"/>
                  <a:pt x="76200" y="49490"/>
                  <a:pt x="76200" y="63500"/>
                </a:cubicBezTo>
                <a:lnTo>
                  <a:pt x="76200" y="117475"/>
                </a:ln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1" name="Text 9"/>
          <p:cNvSpPr/>
          <p:nvPr/>
        </p:nvSpPr>
        <p:spPr>
          <a:xfrm>
            <a:off x="9245600" y="4979988"/>
            <a:ext cx="59436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التي قد تؤدي إلى اللامبالاة </a:t>
            </a: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(Nicholson-Cole, 2009 &amp; O'Neill)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2141200" y="6275388"/>
            <a:ext cx="3606800" cy="2540000"/>
          </a:xfrm>
          <a:custGeom>
            <a:avLst/>
            <a:gdLst/>
            <a:ahLst/>
            <a:cxnLst/>
            <a:rect l="l" t="t" r="r" b="b"/>
            <a:pathLst>
              <a:path w="3606800" h="2540000">
                <a:moveTo>
                  <a:pt x="152400" y="0"/>
                </a:moveTo>
                <a:lnTo>
                  <a:pt x="3454400" y="0"/>
                </a:lnTo>
                <a:cubicBezTo>
                  <a:pt x="3538512" y="0"/>
                  <a:pt x="3606800" y="68288"/>
                  <a:pt x="3606800" y="152400"/>
                </a:cubicBezTo>
                <a:lnTo>
                  <a:pt x="3606800" y="2387600"/>
                </a:lnTo>
                <a:cubicBezTo>
                  <a:pt x="3606800" y="2471712"/>
                  <a:pt x="3538512" y="2540000"/>
                  <a:pt x="3454400" y="2540000"/>
                </a:cubicBezTo>
                <a:lnTo>
                  <a:pt x="152400" y="2540000"/>
                </a:lnTo>
                <a:cubicBezTo>
                  <a:pt x="68288" y="2540000"/>
                  <a:pt x="0" y="2471712"/>
                  <a:pt x="0" y="2387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13" name="Shape 11"/>
          <p:cNvSpPr/>
          <p:nvPr/>
        </p:nvSpPr>
        <p:spPr>
          <a:xfrm>
            <a:off x="15151100" y="6554788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202644" y="126623"/>
                </a:moveTo>
                <a:lnTo>
                  <a:pt x="155019" y="202823"/>
                </a:lnTo>
                <a:cubicBezTo>
                  <a:pt x="152519" y="206812"/>
                  <a:pt x="148233" y="209312"/>
                  <a:pt x="143530" y="209550"/>
                </a:cubicBezTo>
                <a:cubicBezTo>
                  <a:pt x="138827" y="209788"/>
                  <a:pt x="134302" y="207645"/>
                  <a:pt x="131505" y="203835"/>
                </a:cubicBezTo>
                <a:lnTo>
                  <a:pt x="102930" y="165735"/>
                </a:lnTo>
                <a:cubicBezTo>
                  <a:pt x="98167" y="159425"/>
                  <a:pt x="99477" y="150495"/>
                  <a:pt x="105787" y="145733"/>
                </a:cubicBezTo>
                <a:cubicBezTo>
                  <a:pt x="112097" y="140970"/>
                  <a:pt x="121027" y="142280"/>
                  <a:pt x="125790" y="148590"/>
                </a:cubicBezTo>
                <a:lnTo>
                  <a:pt x="141863" y="170021"/>
                </a:lnTo>
                <a:lnTo>
                  <a:pt x="178415" y="111502"/>
                </a:lnTo>
                <a:cubicBezTo>
                  <a:pt x="182582" y="104835"/>
                  <a:pt x="191393" y="102751"/>
                  <a:pt x="198120" y="106978"/>
                </a:cubicBezTo>
                <a:cubicBezTo>
                  <a:pt x="204847" y="111204"/>
                  <a:pt x="206871" y="119955"/>
                  <a:pt x="202644" y="126683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4" name="Text 12"/>
          <p:cNvSpPr/>
          <p:nvPr/>
        </p:nvSpPr>
        <p:spPr>
          <a:xfrm>
            <a:off x="13839031" y="6529388"/>
            <a:ext cx="1244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رسائل فعالة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2395200" y="7037388"/>
            <a:ext cx="320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التركيز على الحلول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2395200" y="7443788"/>
            <a:ext cx="320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تقديم نماذج ملهمة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2395200" y="7850188"/>
            <a:ext cx="320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تمكين الفرد من الفعل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2395200" y="8256588"/>
            <a:ext cx="320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الأمل في المستقبل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8331200" y="6275388"/>
            <a:ext cx="3606800" cy="2540000"/>
          </a:xfrm>
          <a:custGeom>
            <a:avLst/>
            <a:gdLst/>
            <a:ahLst/>
            <a:cxnLst/>
            <a:rect l="l" t="t" r="r" b="b"/>
            <a:pathLst>
              <a:path w="3606800" h="2540000">
                <a:moveTo>
                  <a:pt x="152400" y="0"/>
                </a:moveTo>
                <a:lnTo>
                  <a:pt x="3454400" y="0"/>
                </a:lnTo>
                <a:cubicBezTo>
                  <a:pt x="3538512" y="0"/>
                  <a:pt x="3606800" y="68288"/>
                  <a:pt x="3606800" y="152400"/>
                </a:cubicBezTo>
                <a:lnTo>
                  <a:pt x="3606800" y="2387600"/>
                </a:lnTo>
                <a:cubicBezTo>
                  <a:pt x="3606800" y="2471712"/>
                  <a:pt x="3538512" y="2540000"/>
                  <a:pt x="3454400" y="2540000"/>
                </a:cubicBezTo>
                <a:lnTo>
                  <a:pt x="152400" y="2540000"/>
                </a:lnTo>
                <a:cubicBezTo>
                  <a:pt x="68288" y="2540000"/>
                  <a:pt x="0" y="2471712"/>
                  <a:pt x="0" y="2387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0" name="Shape 18"/>
          <p:cNvSpPr/>
          <p:nvPr/>
        </p:nvSpPr>
        <p:spPr>
          <a:xfrm>
            <a:off x="11341100" y="6554788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99417" y="99417"/>
                </a:moveTo>
                <a:cubicBezTo>
                  <a:pt x="105013" y="93821"/>
                  <a:pt x="114062" y="93821"/>
                  <a:pt x="119598" y="99417"/>
                </a:cubicBezTo>
                <a:lnTo>
                  <a:pt x="152340" y="132159"/>
                </a:lnTo>
                <a:lnTo>
                  <a:pt x="185083" y="99417"/>
                </a:lnTo>
                <a:cubicBezTo>
                  <a:pt x="190679" y="93821"/>
                  <a:pt x="199727" y="93821"/>
                  <a:pt x="205264" y="99417"/>
                </a:cubicBezTo>
                <a:cubicBezTo>
                  <a:pt x="210800" y="105013"/>
                  <a:pt x="210860" y="114062"/>
                  <a:pt x="205264" y="119598"/>
                </a:cubicBezTo>
                <a:lnTo>
                  <a:pt x="172522" y="152340"/>
                </a:lnTo>
                <a:lnTo>
                  <a:pt x="205264" y="185083"/>
                </a:lnTo>
                <a:cubicBezTo>
                  <a:pt x="210860" y="190679"/>
                  <a:pt x="210860" y="199727"/>
                  <a:pt x="205264" y="205264"/>
                </a:cubicBezTo>
                <a:cubicBezTo>
                  <a:pt x="199668" y="210800"/>
                  <a:pt x="190619" y="210860"/>
                  <a:pt x="185083" y="205264"/>
                </a:cubicBezTo>
                <a:lnTo>
                  <a:pt x="152340" y="172522"/>
                </a:lnTo>
                <a:lnTo>
                  <a:pt x="119598" y="205264"/>
                </a:lnTo>
                <a:cubicBezTo>
                  <a:pt x="114002" y="210860"/>
                  <a:pt x="104954" y="210860"/>
                  <a:pt x="99417" y="205264"/>
                </a:cubicBezTo>
                <a:cubicBezTo>
                  <a:pt x="93881" y="199668"/>
                  <a:pt x="93821" y="190619"/>
                  <a:pt x="99417" y="185083"/>
                </a:cubicBezTo>
                <a:lnTo>
                  <a:pt x="132159" y="152340"/>
                </a:lnTo>
                <a:lnTo>
                  <a:pt x="99417" y="119598"/>
                </a:lnTo>
                <a:cubicBezTo>
                  <a:pt x="93821" y="114002"/>
                  <a:pt x="93821" y="104954"/>
                  <a:pt x="99417" y="99417"/>
                </a:cubicBezTo>
                <a:close/>
              </a:path>
            </a:pathLst>
          </a:custGeom>
          <a:solidFill>
            <a:srgbClr val="F5F5F3"/>
          </a:solidFill>
          <a:ln/>
        </p:spPr>
      </p:sp>
      <p:sp>
        <p:nvSpPr>
          <p:cNvPr id="21" name="Text 19"/>
          <p:cNvSpPr/>
          <p:nvPr/>
        </p:nvSpPr>
        <p:spPr>
          <a:xfrm>
            <a:off x="9583142" y="6529388"/>
            <a:ext cx="1689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رسائل غير فعالة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585200" y="7037388"/>
            <a:ext cx="320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التركيز على الكوارث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8585200" y="7443788"/>
            <a:ext cx="320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إثارة الخوف المفرط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8585200" y="7850188"/>
            <a:ext cx="320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الشعور بالعجز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585200" y="8256588"/>
            <a:ext cx="320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اللامبالاة والإحباط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508000" y="2032000"/>
            <a:ext cx="7416800" cy="5943600"/>
          </a:xfrm>
          <a:custGeom>
            <a:avLst/>
            <a:gdLst/>
            <a:ahLst/>
            <a:cxnLst/>
            <a:rect l="l" t="t" r="r" b="b"/>
            <a:pathLst>
              <a:path w="7416800" h="5943600">
                <a:moveTo>
                  <a:pt x="203212" y="0"/>
                </a:moveTo>
                <a:lnTo>
                  <a:pt x="7213588" y="0"/>
                </a:lnTo>
                <a:cubicBezTo>
                  <a:pt x="7325819" y="0"/>
                  <a:pt x="7416800" y="90981"/>
                  <a:pt x="7416800" y="203212"/>
                </a:cubicBezTo>
                <a:lnTo>
                  <a:pt x="7416800" y="5740388"/>
                </a:lnTo>
                <a:cubicBezTo>
                  <a:pt x="7416800" y="5852619"/>
                  <a:pt x="7325819" y="5943600"/>
                  <a:pt x="7213588" y="5943600"/>
                </a:cubicBezTo>
                <a:lnTo>
                  <a:pt x="203212" y="5943600"/>
                </a:lnTo>
                <a:cubicBezTo>
                  <a:pt x="90981" y="5943600"/>
                  <a:pt x="0" y="5852619"/>
                  <a:pt x="0" y="5740388"/>
                </a:cubicBezTo>
                <a:lnTo>
                  <a:pt x="0" y="203212"/>
                </a:lnTo>
                <a:cubicBezTo>
                  <a:pt x="0" y="91056"/>
                  <a:pt x="91056" y="0"/>
                  <a:pt x="203212" y="0"/>
                </a:cubicBezTo>
                <a:close/>
              </a:path>
            </a:pathLst>
          </a:custGeom>
          <a:solidFill>
            <a:srgbClr val="2A574A"/>
          </a:solidFill>
          <a:ln/>
        </p:spPr>
      </p:sp>
      <p:sp>
        <p:nvSpPr>
          <p:cNvPr id="27" name="Text 25"/>
          <p:cNvSpPr/>
          <p:nvPr/>
        </p:nvSpPr>
        <p:spPr>
          <a:xfrm>
            <a:off x="819150" y="2438400"/>
            <a:ext cx="679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استراتيجيات الاتصال الفعال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914400" y="3200400"/>
            <a:ext cx="6604000" cy="1320800"/>
          </a:xfrm>
          <a:custGeom>
            <a:avLst/>
            <a:gdLst/>
            <a:ahLst/>
            <a:cxnLst/>
            <a:rect l="l" t="t" r="r" b="b"/>
            <a:pathLst>
              <a:path w="6604000" h="1320800">
                <a:moveTo>
                  <a:pt x="152394" y="0"/>
                </a:moveTo>
                <a:lnTo>
                  <a:pt x="6451606" y="0"/>
                </a:lnTo>
                <a:cubicBezTo>
                  <a:pt x="6535771" y="0"/>
                  <a:pt x="6604000" y="68229"/>
                  <a:pt x="6604000" y="152394"/>
                </a:cubicBezTo>
                <a:lnTo>
                  <a:pt x="6604000" y="1168406"/>
                </a:lnTo>
                <a:cubicBezTo>
                  <a:pt x="6604000" y="1252571"/>
                  <a:pt x="6535771" y="1320800"/>
                  <a:pt x="6451606" y="1320800"/>
                </a:cubicBezTo>
                <a:lnTo>
                  <a:pt x="152394" y="1320800"/>
                </a:lnTo>
                <a:cubicBezTo>
                  <a:pt x="68229" y="1320800"/>
                  <a:pt x="0" y="1252571"/>
                  <a:pt x="0" y="11684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29" name="Shape 27"/>
          <p:cNvSpPr/>
          <p:nvPr/>
        </p:nvSpPr>
        <p:spPr>
          <a:xfrm>
            <a:off x="6807200" y="34036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0" name="Text 28"/>
          <p:cNvSpPr/>
          <p:nvPr/>
        </p:nvSpPr>
        <p:spPr>
          <a:xfrm>
            <a:off x="6756400" y="34036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5315413" y="3479800"/>
            <a:ext cx="1460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الحلول العملية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1117600" y="4013200"/>
            <a:ext cx="563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تقديم خطوات ملموسة يمكن للأفراد اتخاذها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914400" y="4724400"/>
            <a:ext cx="6604000" cy="1320800"/>
          </a:xfrm>
          <a:custGeom>
            <a:avLst/>
            <a:gdLst/>
            <a:ahLst/>
            <a:cxnLst/>
            <a:rect l="l" t="t" r="r" b="b"/>
            <a:pathLst>
              <a:path w="6604000" h="1320800">
                <a:moveTo>
                  <a:pt x="152394" y="0"/>
                </a:moveTo>
                <a:lnTo>
                  <a:pt x="6451606" y="0"/>
                </a:lnTo>
                <a:cubicBezTo>
                  <a:pt x="6535771" y="0"/>
                  <a:pt x="6604000" y="68229"/>
                  <a:pt x="6604000" y="152394"/>
                </a:cubicBezTo>
                <a:lnTo>
                  <a:pt x="6604000" y="1168406"/>
                </a:lnTo>
                <a:cubicBezTo>
                  <a:pt x="6604000" y="1252571"/>
                  <a:pt x="6535771" y="1320800"/>
                  <a:pt x="6451606" y="1320800"/>
                </a:cubicBezTo>
                <a:lnTo>
                  <a:pt x="152394" y="1320800"/>
                </a:lnTo>
                <a:cubicBezTo>
                  <a:pt x="68229" y="1320800"/>
                  <a:pt x="0" y="1252571"/>
                  <a:pt x="0" y="11684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34" name="Shape 32"/>
          <p:cNvSpPr/>
          <p:nvPr/>
        </p:nvSpPr>
        <p:spPr>
          <a:xfrm>
            <a:off x="6807200" y="49276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35" name="Text 33"/>
          <p:cNvSpPr/>
          <p:nvPr/>
        </p:nvSpPr>
        <p:spPr>
          <a:xfrm>
            <a:off x="6756400" y="49276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5236700" y="5003800"/>
            <a:ext cx="1549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القصص الملهمة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1117600" y="5537200"/>
            <a:ext cx="563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مشاركة نجاحات حقيقية في مجال الاستدامة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914400" y="6248400"/>
            <a:ext cx="6604000" cy="1320800"/>
          </a:xfrm>
          <a:custGeom>
            <a:avLst/>
            <a:gdLst/>
            <a:ahLst/>
            <a:cxnLst/>
            <a:rect l="l" t="t" r="r" b="b"/>
            <a:pathLst>
              <a:path w="6604000" h="1320800">
                <a:moveTo>
                  <a:pt x="152394" y="0"/>
                </a:moveTo>
                <a:lnTo>
                  <a:pt x="6451606" y="0"/>
                </a:lnTo>
                <a:cubicBezTo>
                  <a:pt x="6535771" y="0"/>
                  <a:pt x="6604000" y="68229"/>
                  <a:pt x="6604000" y="152394"/>
                </a:cubicBezTo>
                <a:lnTo>
                  <a:pt x="6604000" y="1168406"/>
                </a:lnTo>
                <a:cubicBezTo>
                  <a:pt x="6604000" y="1252571"/>
                  <a:pt x="6535771" y="1320800"/>
                  <a:pt x="6451606" y="1320800"/>
                </a:cubicBezTo>
                <a:lnTo>
                  <a:pt x="152394" y="1320800"/>
                </a:lnTo>
                <a:cubicBezTo>
                  <a:pt x="68229" y="1320800"/>
                  <a:pt x="0" y="1252571"/>
                  <a:pt x="0" y="11684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6807200" y="64516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40" name="Text 38"/>
          <p:cNvSpPr/>
          <p:nvPr/>
        </p:nvSpPr>
        <p:spPr>
          <a:xfrm>
            <a:off x="6756400" y="64516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5036410" y="6527800"/>
            <a:ext cx="173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التمكين الشخصي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1117600" y="7061200"/>
            <a:ext cx="563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5F5F3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إظهار أن كل فرد يمكنه أن يحدث فرقاً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520700" y="8293100"/>
            <a:ext cx="7391400" cy="901700"/>
          </a:xfrm>
          <a:custGeom>
            <a:avLst/>
            <a:gdLst/>
            <a:ahLst/>
            <a:cxnLst/>
            <a:rect l="l" t="t" r="r" b="b"/>
            <a:pathLst>
              <a:path w="7391400" h="901700">
                <a:moveTo>
                  <a:pt x="152396" y="0"/>
                </a:moveTo>
                <a:lnTo>
                  <a:pt x="7239004" y="0"/>
                </a:lnTo>
                <a:cubicBezTo>
                  <a:pt x="7323170" y="0"/>
                  <a:pt x="7391400" y="68230"/>
                  <a:pt x="7391400" y="152396"/>
                </a:cubicBezTo>
                <a:lnTo>
                  <a:pt x="7391400" y="749304"/>
                </a:lnTo>
                <a:cubicBezTo>
                  <a:pt x="7391400" y="833470"/>
                  <a:pt x="7323170" y="901700"/>
                  <a:pt x="7239004" y="901700"/>
                </a:cubicBezTo>
                <a:lnTo>
                  <a:pt x="152396" y="901700"/>
                </a:lnTo>
                <a:cubicBezTo>
                  <a:pt x="68286" y="901700"/>
                  <a:pt x="0" y="833414"/>
                  <a:pt x="0" y="7493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D4A276">
              <a:alpha val="10196"/>
            </a:srgbClr>
          </a:solidFill>
          <a:ln w="25400">
            <a:solidFill>
              <a:srgbClr val="D4A276">
                <a:alpha val="30196"/>
              </a:srgbClr>
            </a:solidFill>
            <a:prstDash val="solid"/>
          </a:ln>
        </p:spPr>
      </p:sp>
      <p:sp>
        <p:nvSpPr>
          <p:cNvPr id="44" name="Shape 42"/>
          <p:cNvSpPr/>
          <p:nvPr/>
        </p:nvSpPr>
        <p:spPr>
          <a:xfrm>
            <a:off x="7246078" y="8640235"/>
            <a:ext cx="171450" cy="22860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130775" y="171450"/>
                </a:moveTo>
                <a:cubicBezTo>
                  <a:pt x="134035" y="161493"/>
                  <a:pt x="140553" y="152474"/>
                  <a:pt x="147920" y="144706"/>
                </a:cubicBezTo>
                <a:cubicBezTo>
                  <a:pt x="162520" y="129347"/>
                  <a:pt x="171450" y="108585"/>
                  <a:pt x="171450" y="85725"/>
                </a:cubicBezTo>
                <a:cubicBezTo>
                  <a:pt x="171450" y="38398"/>
                  <a:pt x="133052" y="0"/>
                  <a:pt x="85725" y="0"/>
                </a:cubicBezTo>
                <a:cubicBezTo>
                  <a:pt x="38398" y="0"/>
                  <a:pt x="0" y="38398"/>
                  <a:pt x="0" y="85725"/>
                </a:cubicBezTo>
                <a:cubicBezTo>
                  <a:pt x="0" y="108585"/>
                  <a:pt x="8930" y="129347"/>
                  <a:pt x="23530" y="144706"/>
                </a:cubicBezTo>
                <a:cubicBezTo>
                  <a:pt x="30897" y="152474"/>
                  <a:pt x="37460" y="161493"/>
                  <a:pt x="40675" y="171450"/>
                </a:cubicBezTo>
                <a:lnTo>
                  <a:pt x="130731" y="171450"/>
                </a:lnTo>
                <a:close/>
                <a:moveTo>
                  <a:pt x="128588" y="192881"/>
                </a:moveTo>
                <a:lnTo>
                  <a:pt x="42863" y="192881"/>
                </a:lnTo>
                <a:lnTo>
                  <a:pt x="42863" y="200025"/>
                </a:lnTo>
                <a:cubicBezTo>
                  <a:pt x="42863" y="219760"/>
                  <a:pt x="58847" y="235744"/>
                  <a:pt x="78581" y="235744"/>
                </a:cubicBezTo>
                <a:lnTo>
                  <a:pt x="92869" y="235744"/>
                </a:lnTo>
                <a:cubicBezTo>
                  <a:pt x="112603" y="235744"/>
                  <a:pt x="128588" y="219760"/>
                  <a:pt x="128588" y="200025"/>
                </a:cubicBezTo>
                <a:lnTo>
                  <a:pt x="128588" y="192881"/>
                </a:lnTo>
                <a:close/>
                <a:moveTo>
                  <a:pt x="82153" y="50006"/>
                </a:moveTo>
                <a:cubicBezTo>
                  <a:pt x="64383" y="50006"/>
                  <a:pt x="50006" y="64383"/>
                  <a:pt x="50006" y="82153"/>
                </a:cubicBezTo>
                <a:cubicBezTo>
                  <a:pt x="50006" y="88091"/>
                  <a:pt x="45229" y="92869"/>
                  <a:pt x="39291" y="92869"/>
                </a:cubicBezTo>
                <a:cubicBezTo>
                  <a:pt x="33352" y="92869"/>
                  <a:pt x="28575" y="88091"/>
                  <a:pt x="28575" y="82153"/>
                </a:cubicBezTo>
                <a:cubicBezTo>
                  <a:pt x="28575" y="52551"/>
                  <a:pt x="52551" y="28575"/>
                  <a:pt x="82153" y="28575"/>
                </a:cubicBezTo>
                <a:cubicBezTo>
                  <a:pt x="88091" y="28575"/>
                  <a:pt x="92869" y="33352"/>
                  <a:pt x="92869" y="39291"/>
                </a:cubicBezTo>
                <a:cubicBezTo>
                  <a:pt x="92869" y="45229"/>
                  <a:pt x="88091" y="50006"/>
                  <a:pt x="82153" y="50006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45" name="Text 43"/>
          <p:cNvSpPr/>
          <p:nvPr/>
        </p:nvSpPr>
        <p:spPr>
          <a:xfrm>
            <a:off x="1022350" y="8559800"/>
            <a:ext cx="66802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8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الخلاصة: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الاتصال الناجح يوازن بين </a:t>
            </a:r>
            <a:r>
              <a:rPr lang="en-US" sz="1800" b="1" dirty="0">
                <a:solidFill>
                  <a:srgbClr val="2C3E50"/>
                </a:solidFill>
                <a:highlight>
                  <a:srgbClr val="D4A276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الوعي بالمشكلة </a:t>
            </a:r>
            <a:r>
              <a:rPr lang="en-US" sz="18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و</a:t>
            </a:r>
            <a:r>
              <a:rPr lang="en-US" sz="1800" b="1" dirty="0">
                <a:solidFill>
                  <a:srgbClr val="2A574A"/>
                </a:solidFill>
                <a:highlight>
                  <a:srgbClr val="2A574A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الأمل في الحل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A98C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media.wiley.com/ae95388c5970b33d537e97f6a1f0c787ddfd22f9.jpg"/>
          <p:cNvPicPr>
            <a:picLocks noChangeAspect="1"/>
          </p:cNvPicPr>
          <p:nvPr/>
        </p:nvPicPr>
        <p:blipFill>
          <a:blip r:embed="rId3">
            <a:alphaModFix amt="30000"/>
          </a:blip>
          <a:srcRect t="31333" b="31333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98C6A">
                  <a:alpha val="95000"/>
                </a:srgbClr>
              </a:gs>
              <a:gs pos="50000">
                <a:srgbClr val="A98C6A">
                  <a:alpha val="90000"/>
                </a:srgbClr>
              </a:gs>
              <a:gs pos="100000">
                <a:srgbClr val="A98C6A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13060826" y="1138238"/>
            <a:ext cx="2679700" cy="889000"/>
          </a:xfrm>
          <a:custGeom>
            <a:avLst/>
            <a:gdLst/>
            <a:ahLst/>
            <a:cxnLst/>
            <a:rect l="l" t="t" r="r" b="b"/>
            <a:pathLst>
              <a:path w="2679700" h="889000">
                <a:moveTo>
                  <a:pt x="203199" y="0"/>
                </a:moveTo>
                <a:lnTo>
                  <a:pt x="2476501" y="0"/>
                </a:lnTo>
                <a:cubicBezTo>
                  <a:pt x="2588725" y="0"/>
                  <a:pt x="2679700" y="90975"/>
                  <a:pt x="2679700" y="203199"/>
                </a:cubicBezTo>
                <a:lnTo>
                  <a:pt x="2679700" y="685801"/>
                </a:lnTo>
                <a:cubicBezTo>
                  <a:pt x="2679700" y="798025"/>
                  <a:pt x="2588725" y="889000"/>
                  <a:pt x="2476501" y="889000"/>
                </a:cubicBezTo>
                <a:lnTo>
                  <a:pt x="203199" y="889000"/>
                </a:lnTo>
                <a:cubicBezTo>
                  <a:pt x="90975" y="889000"/>
                  <a:pt x="0" y="798025"/>
                  <a:pt x="0" y="685801"/>
                </a:cubicBezTo>
                <a:lnTo>
                  <a:pt x="0" y="203199"/>
                </a:lnTo>
                <a:cubicBezTo>
                  <a:pt x="0" y="90975"/>
                  <a:pt x="90975" y="0"/>
                  <a:pt x="203199" y="0"/>
                </a:cubicBezTo>
                <a:close/>
              </a:path>
            </a:pathLst>
          </a:custGeom>
          <a:solidFill>
            <a:srgbClr val="D4A276">
              <a:alpha val="20000"/>
            </a:srgbClr>
          </a:solidFill>
          <a:ln w="25400">
            <a:solidFill>
              <a:srgbClr val="D4A276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479926" y="1388008"/>
            <a:ext cx="2026775" cy="3852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D4A276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الفصل الثالث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08000" y="2446338"/>
            <a:ext cx="156972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في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F5F5F3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البعد الاجتماعي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3716000" y="5138738"/>
            <a:ext cx="2032000" cy="101600"/>
          </a:xfrm>
          <a:custGeom>
            <a:avLst/>
            <a:gdLst/>
            <a:ahLst/>
            <a:cxnLst/>
            <a:rect l="l" t="t" r="r" b="b"/>
            <a:pathLst>
              <a:path w="2032000" h="101600">
                <a:moveTo>
                  <a:pt x="0" y="0"/>
                </a:moveTo>
                <a:lnTo>
                  <a:pt x="2032000" y="0"/>
                </a:lnTo>
                <a:lnTo>
                  <a:pt x="2032000" y="101600"/>
                </a:lnTo>
                <a:lnTo>
                  <a:pt x="0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8" name="Text 5"/>
          <p:cNvSpPr/>
          <p:nvPr/>
        </p:nvSpPr>
        <p:spPr>
          <a:xfrm>
            <a:off x="5994400" y="5748338"/>
            <a:ext cx="9944100" cy="62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3000" dirty="0">
                <a:solidFill>
                  <a:srgbClr val="F5F5F3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إدارة التنوع والتماسك المجتمعي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3886061" y="6977063"/>
            <a:ext cx="1866900" cy="1041400"/>
          </a:xfrm>
          <a:custGeom>
            <a:avLst/>
            <a:gdLst/>
            <a:ahLst/>
            <a:cxnLst/>
            <a:rect l="l" t="t" r="r" b="b"/>
            <a:pathLst>
              <a:path w="1866900" h="1041400">
                <a:moveTo>
                  <a:pt x="152398" y="0"/>
                </a:moveTo>
                <a:lnTo>
                  <a:pt x="1714502" y="0"/>
                </a:lnTo>
                <a:cubicBezTo>
                  <a:pt x="1798669" y="0"/>
                  <a:pt x="1866900" y="68231"/>
                  <a:pt x="1866900" y="152398"/>
                </a:cubicBezTo>
                <a:lnTo>
                  <a:pt x="1866900" y="889002"/>
                </a:lnTo>
                <a:cubicBezTo>
                  <a:pt x="1866900" y="973113"/>
                  <a:pt x="1798613" y="1041400"/>
                  <a:pt x="1714502" y="1041400"/>
                </a:cubicBezTo>
                <a:lnTo>
                  <a:pt x="152398" y="1041400"/>
                </a:lnTo>
                <a:cubicBezTo>
                  <a:pt x="68231" y="1041400"/>
                  <a:pt x="0" y="973169"/>
                  <a:pt x="0" y="889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14892337" y="7231063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00099" y="39588"/>
                </a:moveTo>
                <a:lnTo>
                  <a:pt x="113333" y="136029"/>
                </a:lnTo>
                <a:cubicBezTo>
                  <a:pt x="109910" y="139824"/>
                  <a:pt x="110058" y="145703"/>
                  <a:pt x="113705" y="149349"/>
                </a:cubicBezTo>
                <a:cubicBezTo>
                  <a:pt x="136401" y="172045"/>
                  <a:pt x="173236" y="172045"/>
                  <a:pt x="195932" y="149349"/>
                </a:cubicBezTo>
                <a:lnTo>
                  <a:pt x="219596" y="125685"/>
                </a:lnTo>
                <a:cubicBezTo>
                  <a:pt x="222721" y="122560"/>
                  <a:pt x="226665" y="120848"/>
                  <a:pt x="230684" y="120551"/>
                </a:cubicBezTo>
                <a:cubicBezTo>
                  <a:pt x="235744" y="120104"/>
                  <a:pt x="240953" y="121816"/>
                  <a:pt x="244822" y="125685"/>
                </a:cubicBezTo>
                <a:lnTo>
                  <a:pt x="376238" y="255984"/>
                </a:lnTo>
                <a:lnTo>
                  <a:pt x="428625" y="214313"/>
                </a:lnTo>
                <a:lnTo>
                  <a:pt x="428625" y="0"/>
                </a:lnTo>
                <a:lnTo>
                  <a:pt x="345281" y="47625"/>
                </a:lnTo>
                <a:lnTo>
                  <a:pt x="327571" y="35793"/>
                </a:lnTo>
                <a:cubicBezTo>
                  <a:pt x="315813" y="27980"/>
                  <a:pt x="302047" y="23812"/>
                  <a:pt x="287908" y="23812"/>
                </a:cubicBezTo>
                <a:lnTo>
                  <a:pt x="235521" y="23812"/>
                </a:lnTo>
                <a:cubicBezTo>
                  <a:pt x="234702" y="23812"/>
                  <a:pt x="233809" y="23812"/>
                  <a:pt x="232990" y="23887"/>
                </a:cubicBezTo>
                <a:cubicBezTo>
                  <a:pt x="220414" y="24557"/>
                  <a:pt x="208583" y="30212"/>
                  <a:pt x="200099" y="39588"/>
                </a:cubicBezTo>
                <a:close/>
                <a:moveTo>
                  <a:pt x="86767" y="112142"/>
                </a:moveTo>
                <a:lnTo>
                  <a:pt x="166241" y="23812"/>
                </a:lnTo>
                <a:lnTo>
                  <a:pt x="136773" y="23812"/>
                </a:lnTo>
                <a:cubicBezTo>
                  <a:pt x="117797" y="23812"/>
                  <a:pt x="99640" y="31328"/>
                  <a:pt x="86246" y="44723"/>
                </a:cubicBezTo>
                <a:lnTo>
                  <a:pt x="0" y="142875"/>
                </a:lnTo>
                <a:lnTo>
                  <a:pt x="0" y="404813"/>
                </a:lnTo>
                <a:lnTo>
                  <a:pt x="107156" y="303609"/>
                </a:lnTo>
                <a:lnTo>
                  <a:pt x="116384" y="311274"/>
                </a:lnTo>
                <a:cubicBezTo>
                  <a:pt x="133499" y="325562"/>
                  <a:pt x="155079" y="333375"/>
                  <a:pt x="177329" y="333375"/>
                </a:cubicBezTo>
                <a:lnTo>
                  <a:pt x="189012" y="333375"/>
                </a:lnTo>
                <a:lnTo>
                  <a:pt x="183803" y="328166"/>
                </a:lnTo>
                <a:cubicBezTo>
                  <a:pt x="176808" y="321171"/>
                  <a:pt x="176808" y="309860"/>
                  <a:pt x="183803" y="302940"/>
                </a:cubicBezTo>
                <a:cubicBezTo>
                  <a:pt x="190798" y="296019"/>
                  <a:pt x="202109" y="295945"/>
                  <a:pt x="209029" y="302940"/>
                </a:cubicBezTo>
                <a:lnTo>
                  <a:pt x="239539" y="333449"/>
                </a:lnTo>
                <a:lnTo>
                  <a:pt x="246236" y="333449"/>
                </a:lnTo>
                <a:cubicBezTo>
                  <a:pt x="260449" y="333449"/>
                  <a:pt x="274365" y="330250"/>
                  <a:pt x="287015" y="324296"/>
                </a:cubicBezTo>
                <a:lnTo>
                  <a:pt x="267146" y="304354"/>
                </a:lnTo>
                <a:cubicBezTo>
                  <a:pt x="260152" y="297359"/>
                  <a:pt x="260152" y="286048"/>
                  <a:pt x="267146" y="279127"/>
                </a:cubicBezTo>
                <a:cubicBezTo>
                  <a:pt x="274141" y="272207"/>
                  <a:pt x="285452" y="272132"/>
                  <a:pt x="292373" y="279127"/>
                </a:cubicBezTo>
                <a:lnTo>
                  <a:pt x="316185" y="302940"/>
                </a:lnTo>
                <a:lnTo>
                  <a:pt x="329208" y="289917"/>
                </a:lnTo>
                <a:cubicBezTo>
                  <a:pt x="335831" y="283294"/>
                  <a:pt x="337765" y="273695"/>
                  <a:pt x="334863" y="265286"/>
                </a:cubicBezTo>
                <a:lnTo>
                  <a:pt x="232246" y="163488"/>
                </a:lnTo>
                <a:lnTo>
                  <a:pt x="221159" y="174575"/>
                </a:lnTo>
                <a:cubicBezTo>
                  <a:pt x="184472" y="211262"/>
                  <a:pt x="125090" y="211262"/>
                  <a:pt x="88404" y="174575"/>
                </a:cubicBezTo>
                <a:cubicBezTo>
                  <a:pt x="71289" y="157460"/>
                  <a:pt x="70619" y="130001"/>
                  <a:pt x="86767" y="112068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1" name="Text 8"/>
          <p:cNvSpPr/>
          <p:nvPr/>
        </p:nvSpPr>
        <p:spPr>
          <a:xfrm>
            <a:off x="14292461" y="7281863"/>
            <a:ext cx="641152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C4D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1676195" y="6977063"/>
            <a:ext cx="1905000" cy="1041400"/>
          </a:xfrm>
          <a:custGeom>
            <a:avLst/>
            <a:gdLst/>
            <a:ahLst/>
            <a:cxnLst/>
            <a:rect l="l" t="t" r="r" b="b"/>
            <a:pathLst>
              <a:path w="1905000" h="1041400">
                <a:moveTo>
                  <a:pt x="152398" y="0"/>
                </a:moveTo>
                <a:lnTo>
                  <a:pt x="1752602" y="0"/>
                </a:lnTo>
                <a:cubicBezTo>
                  <a:pt x="1836769" y="0"/>
                  <a:pt x="1905000" y="68231"/>
                  <a:pt x="1905000" y="152398"/>
                </a:cubicBezTo>
                <a:lnTo>
                  <a:pt x="1905000" y="889002"/>
                </a:lnTo>
                <a:cubicBezTo>
                  <a:pt x="1905000" y="973113"/>
                  <a:pt x="1836713" y="1041400"/>
                  <a:pt x="1752602" y="1041400"/>
                </a:cubicBezTo>
                <a:lnTo>
                  <a:pt x="152398" y="1041400"/>
                </a:lnTo>
                <a:cubicBezTo>
                  <a:pt x="68231" y="1041400"/>
                  <a:pt x="0" y="973169"/>
                  <a:pt x="0" y="889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12725598" y="7231063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85750" y="107156"/>
                </a:moveTo>
                <a:cubicBezTo>
                  <a:pt x="285750" y="179487"/>
                  <a:pt x="221754" y="238125"/>
                  <a:pt x="142875" y="238125"/>
                </a:cubicBezTo>
                <a:cubicBezTo>
                  <a:pt x="123006" y="238125"/>
                  <a:pt x="104105" y="234404"/>
                  <a:pt x="86916" y="227707"/>
                </a:cubicBezTo>
                <a:lnTo>
                  <a:pt x="26194" y="259854"/>
                </a:lnTo>
                <a:cubicBezTo>
                  <a:pt x="19273" y="263500"/>
                  <a:pt x="10790" y="262235"/>
                  <a:pt x="5209" y="256729"/>
                </a:cubicBezTo>
                <a:cubicBezTo>
                  <a:pt x="-372" y="251222"/>
                  <a:pt x="-1637" y="242664"/>
                  <a:pt x="2084" y="235744"/>
                </a:cubicBezTo>
                <a:lnTo>
                  <a:pt x="28575" y="185738"/>
                </a:lnTo>
                <a:cubicBezTo>
                  <a:pt x="10641" y="163860"/>
                  <a:pt x="0" y="136624"/>
                  <a:pt x="0" y="107156"/>
                </a:cubicBezTo>
                <a:cubicBezTo>
                  <a:pt x="0" y="34826"/>
                  <a:pt x="63996" y="-23812"/>
                  <a:pt x="142875" y="-23812"/>
                </a:cubicBezTo>
                <a:cubicBezTo>
                  <a:pt x="221754" y="-23812"/>
                  <a:pt x="285750" y="34826"/>
                  <a:pt x="285750" y="107156"/>
                </a:cubicBezTo>
                <a:close/>
                <a:moveTo>
                  <a:pt x="285750" y="381000"/>
                </a:moveTo>
                <a:cubicBezTo>
                  <a:pt x="215726" y="381000"/>
                  <a:pt x="157460" y="334789"/>
                  <a:pt x="145256" y="273844"/>
                </a:cubicBezTo>
                <a:cubicBezTo>
                  <a:pt x="234553" y="272728"/>
                  <a:pt x="312167" y="209178"/>
                  <a:pt x="320725" y="123006"/>
                </a:cubicBezTo>
                <a:cubicBezTo>
                  <a:pt x="382712" y="137294"/>
                  <a:pt x="428625" y="188714"/>
                  <a:pt x="428625" y="250031"/>
                </a:cubicBezTo>
                <a:cubicBezTo>
                  <a:pt x="428625" y="279499"/>
                  <a:pt x="417984" y="306735"/>
                  <a:pt x="400050" y="328613"/>
                </a:cubicBezTo>
                <a:lnTo>
                  <a:pt x="426541" y="378619"/>
                </a:lnTo>
                <a:cubicBezTo>
                  <a:pt x="430188" y="385539"/>
                  <a:pt x="428923" y="394022"/>
                  <a:pt x="423416" y="399604"/>
                </a:cubicBezTo>
                <a:cubicBezTo>
                  <a:pt x="417909" y="405185"/>
                  <a:pt x="409352" y="406450"/>
                  <a:pt x="402431" y="402729"/>
                </a:cubicBezTo>
                <a:lnTo>
                  <a:pt x="341709" y="370582"/>
                </a:lnTo>
                <a:cubicBezTo>
                  <a:pt x="324520" y="377279"/>
                  <a:pt x="305619" y="381000"/>
                  <a:pt x="285750" y="38100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4" name="Text 11"/>
          <p:cNvSpPr/>
          <p:nvPr/>
        </p:nvSpPr>
        <p:spPr>
          <a:xfrm>
            <a:off x="12082595" y="7281863"/>
            <a:ext cx="684279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الحوار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9261608" y="6977063"/>
            <a:ext cx="2108200" cy="1041400"/>
          </a:xfrm>
          <a:custGeom>
            <a:avLst/>
            <a:gdLst/>
            <a:ahLst/>
            <a:cxnLst/>
            <a:rect l="l" t="t" r="r" b="b"/>
            <a:pathLst>
              <a:path w="2108200" h="1041400">
                <a:moveTo>
                  <a:pt x="152398" y="0"/>
                </a:moveTo>
                <a:lnTo>
                  <a:pt x="1955802" y="0"/>
                </a:lnTo>
                <a:cubicBezTo>
                  <a:pt x="2039969" y="0"/>
                  <a:pt x="2108200" y="68231"/>
                  <a:pt x="2108200" y="152398"/>
                </a:cubicBezTo>
                <a:lnTo>
                  <a:pt x="2108200" y="889002"/>
                </a:lnTo>
                <a:cubicBezTo>
                  <a:pt x="2108200" y="973113"/>
                  <a:pt x="2039913" y="1041400"/>
                  <a:pt x="1955802" y="1041400"/>
                </a:cubicBezTo>
                <a:lnTo>
                  <a:pt x="152398" y="1041400"/>
                </a:lnTo>
                <a:cubicBezTo>
                  <a:pt x="68231" y="1041400"/>
                  <a:pt x="0" y="973169"/>
                  <a:pt x="0" y="889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5F5F3">
              <a:alpha val="10196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10491920" y="7231063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85750" y="23812"/>
                </a:moveTo>
                <a:lnTo>
                  <a:pt x="381000" y="23812"/>
                </a:lnTo>
                <a:cubicBezTo>
                  <a:pt x="394171" y="23812"/>
                  <a:pt x="404813" y="34454"/>
                  <a:pt x="404813" y="47625"/>
                </a:cubicBezTo>
                <a:cubicBezTo>
                  <a:pt x="404813" y="60796"/>
                  <a:pt x="394171" y="71438"/>
                  <a:pt x="381000" y="71438"/>
                </a:cubicBezTo>
                <a:lnTo>
                  <a:pt x="296466" y="71438"/>
                </a:lnTo>
                <a:cubicBezTo>
                  <a:pt x="292596" y="90636"/>
                  <a:pt x="279425" y="106487"/>
                  <a:pt x="261938" y="114077"/>
                </a:cubicBezTo>
                <a:lnTo>
                  <a:pt x="261938" y="333375"/>
                </a:lnTo>
                <a:lnTo>
                  <a:pt x="381000" y="333375"/>
                </a:lnTo>
                <a:cubicBezTo>
                  <a:pt x="394171" y="333375"/>
                  <a:pt x="404813" y="344016"/>
                  <a:pt x="404813" y="357188"/>
                </a:cubicBezTo>
                <a:cubicBezTo>
                  <a:pt x="404813" y="370359"/>
                  <a:pt x="394171" y="381000"/>
                  <a:pt x="381000" y="381000"/>
                </a:cubicBezTo>
                <a:lnTo>
                  <a:pt x="95250" y="381000"/>
                </a:lnTo>
                <a:cubicBezTo>
                  <a:pt x="82079" y="381000"/>
                  <a:pt x="71438" y="370359"/>
                  <a:pt x="71438" y="357188"/>
                </a:cubicBezTo>
                <a:cubicBezTo>
                  <a:pt x="71438" y="344016"/>
                  <a:pt x="82079" y="333375"/>
                  <a:pt x="95250" y="333375"/>
                </a:cubicBezTo>
                <a:lnTo>
                  <a:pt x="214313" y="333375"/>
                </a:lnTo>
                <a:lnTo>
                  <a:pt x="214313" y="114077"/>
                </a:lnTo>
                <a:cubicBezTo>
                  <a:pt x="196825" y="106412"/>
                  <a:pt x="183654" y="90562"/>
                  <a:pt x="179784" y="71438"/>
                </a:cubicBezTo>
                <a:lnTo>
                  <a:pt x="95250" y="71438"/>
                </a:lnTo>
                <a:cubicBezTo>
                  <a:pt x="82079" y="71438"/>
                  <a:pt x="71438" y="60796"/>
                  <a:pt x="71438" y="47625"/>
                </a:cubicBezTo>
                <a:cubicBezTo>
                  <a:pt x="71438" y="34454"/>
                  <a:pt x="82079" y="23812"/>
                  <a:pt x="95250" y="23812"/>
                </a:cubicBezTo>
                <a:lnTo>
                  <a:pt x="190500" y="23812"/>
                </a:lnTo>
                <a:cubicBezTo>
                  <a:pt x="201364" y="9376"/>
                  <a:pt x="218629" y="0"/>
                  <a:pt x="238125" y="0"/>
                </a:cubicBezTo>
                <a:cubicBezTo>
                  <a:pt x="257621" y="0"/>
                  <a:pt x="274886" y="9376"/>
                  <a:pt x="285750" y="23812"/>
                </a:cubicBezTo>
                <a:close/>
                <a:moveTo>
                  <a:pt x="327124" y="238125"/>
                </a:moveTo>
                <a:lnTo>
                  <a:pt x="434876" y="238125"/>
                </a:lnTo>
                <a:lnTo>
                  <a:pt x="381000" y="145703"/>
                </a:lnTo>
                <a:lnTo>
                  <a:pt x="327124" y="238125"/>
                </a:lnTo>
                <a:close/>
                <a:moveTo>
                  <a:pt x="381000" y="309563"/>
                </a:moveTo>
                <a:cubicBezTo>
                  <a:pt x="334194" y="309563"/>
                  <a:pt x="295275" y="284262"/>
                  <a:pt x="287238" y="250850"/>
                </a:cubicBezTo>
                <a:cubicBezTo>
                  <a:pt x="285304" y="242664"/>
                  <a:pt x="287982" y="234255"/>
                  <a:pt x="292224" y="226963"/>
                </a:cubicBezTo>
                <a:lnTo>
                  <a:pt x="363066" y="105519"/>
                </a:lnTo>
                <a:cubicBezTo>
                  <a:pt x="366787" y="99120"/>
                  <a:pt x="373633" y="95250"/>
                  <a:pt x="381000" y="95250"/>
                </a:cubicBezTo>
                <a:cubicBezTo>
                  <a:pt x="388367" y="95250"/>
                  <a:pt x="395213" y="99194"/>
                  <a:pt x="398934" y="105519"/>
                </a:cubicBezTo>
                <a:lnTo>
                  <a:pt x="469776" y="226963"/>
                </a:lnTo>
                <a:cubicBezTo>
                  <a:pt x="474018" y="234255"/>
                  <a:pt x="476696" y="242664"/>
                  <a:pt x="474762" y="250850"/>
                </a:cubicBezTo>
                <a:cubicBezTo>
                  <a:pt x="466725" y="284187"/>
                  <a:pt x="427806" y="309563"/>
                  <a:pt x="381000" y="309563"/>
                </a:cubicBezTo>
                <a:close/>
                <a:moveTo>
                  <a:pt x="94357" y="145703"/>
                </a:moveTo>
                <a:lnTo>
                  <a:pt x="40481" y="238125"/>
                </a:lnTo>
                <a:lnTo>
                  <a:pt x="148307" y="238125"/>
                </a:lnTo>
                <a:lnTo>
                  <a:pt x="94357" y="145703"/>
                </a:lnTo>
                <a:close/>
                <a:moveTo>
                  <a:pt x="670" y="250850"/>
                </a:moveTo>
                <a:cubicBezTo>
                  <a:pt x="-1265" y="242664"/>
                  <a:pt x="1414" y="234255"/>
                  <a:pt x="5655" y="226963"/>
                </a:cubicBezTo>
                <a:lnTo>
                  <a:pt x="76498" y="105519"/>
                </a:lnTo>
                <a:cubicBezTo>
                  <a:pt x="80218" y="99120"/>
                  <a:pt x="87064" y="95250"/>
                  <a:pt x="94431" y="95250"/>
                </a:cubicBezTo>
                <a:cubicBezTo>
                  <a:pt x="101798" y="95250"/>
                  <a:pt x="108645" y="99194"/>
                  <a:pt x="112365" y="105519"/>
                </a:cubicBezTo>
                <a:lnTo>
                  <a:pt x="183207" y="226963"/>
                </a:lnTo>
                <a:cubicBezTo>
                  <a:pt x="187449" y="234255"/>
                  <a:pt x="190128" y="242664"/>
                  <a:pt x="188193" y="250850"/>
                </a:cubicBezTo>
                <a:cubicBezTo>
                  <a:pt x="180156" y="284187"/>
                  <a:pt x="141238" y="309563"/>
                  <a:pt x="94431" y="309563"/>
                </a:cubicBezTo>
                <a:cubicBezTo>
                  <a:pt x="47625" y="309563"/>
                  <a:pt x="8706" y="284262"/>
                  <a:pt x="670" y="250850"/>
                </a:cubicBezTo>
                <a:close/>
              </a:path>
            </a:pathLst>
          </a:custGeom>
          <a:solidFill>
            <a:srgbClr val="D4A276"/>
          </a:solidFill>
          <a:ln/>
        </p:spPr>
      </p:sp>
      <p:sp>
        <p:nvSpPr>
          <p:cNvPr id="17" name="Text 14"/>
          <p:cNvSpPr/>
          <p:nvPr/>
        </p:nvSpPr>
        <p:spPr>
          <a:xfrm>
            <a:off x="9668008" y="7281863"/>
            <a:ext cx="889000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5F5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الشفافية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Personnalisé</PresentationFormat>
  <Paragraphs>0</Paragraphs>
  <Slides>14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Custom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الاتصال التنظيمي والتنمية المستدامة</dc:title>
  <dc:subject>الاتصال التنظيمي والتنمية المستدامة</dc:subject>
  <dc:creator>Kimi</dc:creator>
  <cp:lastModifiedBy>nawalkerrouche02@gmail.com</cp:lastModifiedBy>
  <cp:revision>2</cp:revision>
  <dcterms:created xsi:type="dcterms:W3CDTF">2026-02-13T19:43:00Z</dcterms:created>
  <dcterms:modified xsi:type="dcterms:W3CDTF">2026-02-13T22:10:27Z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{"Label":"الاتصال التنظيمي والتنمية المستدامة","ContentProducer":"001191110108MACG2KBH8F10000","ProduceID":"","ReservedCode1":"","ContentPropagator":"001191110108MACG2KBH8F20000","PropagateID":"","ReservedCode2":""}</vt:lpwstr>
  </property>
</Properties>
</file>