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FF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FF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9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FF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ADB"/>
          </a:solidFill>
        </a:fill>
      </a:tcStyle>
    </a:wholeTbl>
    <a:band2H>
      <a:tcTxStyle/>
      <a:tcStyle>
        <a:tcBdr/>
        <a:fill>
          <a:solidFill>
            <a:srgbClr val="E6EDEE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FF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D7CB"/>
          </a:solidFill>
        </a:fill>
      </a:tcStyle>
    </a:wholeTbl>
    <a:band2H>
      <a:tcTxStyle/>
      <a:tcStyle>
        <a:tcBdr/>
        <a:fill>
          <a:solidFill>
            <a:srgbClr val="F3EC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FF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0000"/>
        </a:fontRef>
        <a:srgbClr val="FF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FF0000"/>
              </a:solidFill>
              <a:prstDash val="solid"/>
              <a:round/>
            </a:ln>
          </a:top>
          <a:bottom>
            <a:ln w="25400" cap="flat">
              <a:solidFill>
                <a:srgbClr val="FF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0000"/>
              </a:solidFill>
              <a:prstDash val="solid"/>
              <a:round/>
            </a:ln>
          </a:top>
          <a:bottom>
            <a:ln w="25400" cap="flat">
              <a:solidFill>
                <a:srgbClr val="FF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FF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ACA"/>
          </a:solidFill>
        </a:fill>
      </a:tcStyle>
    </a:wholeTbl>
    <a:band2H>
      <a:tcTxStyle/>
      <a:tcStyle>
        <a:tcBdr/>
        <a:fill>
          <a:solidFill>
            <a:srgbClr val="FF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51" d="100"/>
          <a:sy n="151" d="100"/>
        </p:scale>
        <p:origin x="-104" y="-624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7" name="Shape 1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029095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"/>
          </p:nvPr>
        </p:nvSpPr>
        <p:spPr>
          <a:xfrm>
            <a:off x="1270000" y="6362700"/>
            <a:ext cx="10464800" cy="533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800" b="1">
                <a:latin typeface="+mn-lt"/>
                <a:ea typeface="+mn-ea"/>
                <a:cs typeface="+mn-cs"/>
                <a:sym typeface="Helvetica"/>
              </a:defRPr>
            </a:lvl1pPr>
            <a:lvl2pPr marL="794084" indent="-336884" algn="ctr">
              <a:spcBef>
                <a:spcPts val="0"/>
              </a:spcBef>
              <a:defRPr sz="2800" b="1">
                <a:latin typeface="+mn-lt"/>
                <a:ea typeface="+mn-ea"/>
                <a:cs typeface="+mn-cs"/>
                <a:sym typeface="Helvetica"/>
              </a:defRPr>
            </a:lvl2pPr>
            <a:lvl3pPr marL="1251284" indent="-336884" algn="ctr">
              <a:spcBef>
                <a:spcPts val="0"/>
              </a:spcBef>
              <a:defRPr sz="2800" b="1">
                <a:latin typeface="+mn-lt"/>
                <a:ea typeface="+mn-ea"/>
                <a:cs typeface="+mn-cs"/>
                <a:sym typeface="Helvetica"/>
              </a:defRPr>
            </a:lvl3pPr>
            <a:lvl4pPr marL="1708484" indent="-336884" algn="ctr">
              <a:spcBef>
                <a:spcPts val="0"/>
              </a:spcBef>
              <a:defRPr sz="2800" b="1">
                <a:latin typeface="+mn-lt"/>
                <a:ea typeface="+mn-ea"/>
                <a:cs typeface="+mn-cs"/>
                <a:sym typeface="Helvetica"/>
              </a:defRPr>
            </a:lvl4pPr>
            <a:lvl5pPr marL="2165684" indent="-336884" algn="ctr">
              <a:spcBef>
                <a:spcPts val="0"/>
              </a:spcBef>
              <a:defRPr sz="2800" b="1"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3"/>
          </p:nvPr>
        </p:nvSpPr>
        <p:spPr>
          <a:xfrm>
            <a:off x="1270000" y="4254500"/>
            <a:ext cx="10464800" cy="7112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2400"/>
              </a:spcBef>
              <a:buSzTx/>
              <a:buNone/>
              <a:defRPr sz="4000"/>
            </a:pPr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foli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/>
        </p:nvSpPr>
        <p:spPr>
          <a:xfrm rot="5400000">
            <a:off x="-147368" y="4333311"/>
            <a:ext cx="691280" cy="396548"/>
          </a:xfrm>
          <a:prstGeom prst="triangle">
            <a:avLst/>
          </a:prstGeom>
          <a:solidFill>
            <a:srgbClr val="59A73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2177276">
              <a:defRPr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2508779" y="3878712"/>
            <a:ext cx="9063409" cy="652876"/>
          </a:xfrm>
          <a:prstGeom prst="rect">
            <a:avLst/>
          </a:prstGeom>
        </p:spPr>
        <p:txBody>
          <a:bodyPr lIns="24383" tIns="24383" rIns="24383" bIns="24383" anchor="t"/>
          <a:lstStyle>
            <a:lvl1pPr algn="l" defTabSz="2177276">
              <a:defRPr sz="5600" b="1">
                <a:solidFill>
                  <a:srgbClr val="59A73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119" name="Shape 119"/>
          <p:cNvSpPr>
            <a:spLocks noGrp="1"/>
          </p:cNvSpPr>
          <p:nvPr>
            <p:ph type="body" sz="quarter" idx="1"/>
          </p:nvPr>
        </p:nvSpPr>
        <p:spPr>
          <a:xfrm>
            <a:off x="2508923" y="4496220"/>
            <a:ext cx="9063265" cy="652876"/>
          </a:xfrm>
          <a:prstGeom prst="rect">
            <a:avLst/>
          </a:prstGeom>
        </p:spPr>
        <p:txBody>
          <a:bodyPr lIns="24383" tIns="24383" rIns="24383" bIns="24383" anchor="t"/>
          <a:lstStyle>
            <a:lvl1pPr marL="816479" indent="-816479" defTabSz="2177276">
              <a:spcBef>
                <a:spcPts val="1600"/>
              </a:spcBef>
              <a:buSzTx/>
              <a:buNone/>
              <a:defRPr sz="4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816479" indent="0" defTabSz="2177276">
              <a:spcBef>
                <a:spcPts val="1600"/>
              </a:spcBef>
              <a:buSzTx/>
              <a:buNone/>
              <a:defRPr sz="4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635649" indent="-458372" defTabSz="2177276">
              <a:spcBef>
                <a:spcPts val="1600"/>
              </a:spcBef>
              <a:buSzPct val="100000"/>
              <a:defRPr sz="4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3810234" indent="-544317" defTabSz="2177276">
              <a:spcBef>
                <a:spcPts val="1600"/>
              </a:spcBef>
              <a:buSzPct val="100000"/>
              <a:buChar char="–"/>
              <a:defRPr sz="4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816479" indent="0" defTabSz="2177276">
              <a:spcBef>
                <a:spcPts val="1600"/>
              </a:spcBef>
              <a:buSzTx/>
              <a:buNone/>
              <a:defRPr sz="4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hape 120"/>
          <p:cNvSpPr>
            <a:spLocks noGrp="1"/>
          </p:cNvSpPr>
          <p:nvPr>
            <p:ph type="sldNum" sz="quarter" idx="2"/>
          </p:nvPr>
        </p:nvSpPr>
        <p:spPr>
          <a:xfrm>
            <a:off x="12003377" y="8049852"/>
            <a:ext cx="267445" cy="290067"/>
          </a:xfrm>
          <a:prstGeom prst="rect">
            <a:avLst/>
          </a:prstGeom>
        </p:spPr>
        <p:txBody>
          <a:bodyPr lIns="24383" tIns="24383" rIns="24383" bIns="24383" anchor="ctr"/>
          <a:lstStyle>
            <a:lvl1pPr algn="r" defTabSz="2177276">
              <a:defRPr sz="16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Überschrift + Textfel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/>
        </p:nvSpPr>
        <p:spPr>
          <a:xfrm rot="5400000">
            <a:off x="-122854" y="1908194"/>
            <a:ext cx="576288" cy="330584"/>
          </a:xfrm>
          <a:prstGeom prst="triangle">
            <a:avLst/>
          </a:prstGeom>
          <a:solidFill>
            <a:srgbClr val="59A73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2177276">
              <a:defRPr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28" name="Shape 128"/>
          <p:cNvSpPr>
            <a:spLocks noGrp="1"/>
          </p:cNvSpPr>
          <p:nvPr>
            <p:ph type="body" idx="1"/>
          </p:nvPr>
        </p:nvSpPr>
        <p:spPr>
          <a:xfrm>
            <a:off x="741679" y="2572966"/>
            <a:ext cx="11529143" cy="5961435"/>
          </a:xfrm>
          <a:prstGeom prst="rect">
            <a:avLst/>
          </a:prstGeom>
        </p:spPr>
        <p:txBody>
          <a:bodyPr lIns="24383" tIns="24383" rIns="24383" bIns="24383" anchor="t"/>
          <a:lstStyle>
            <a:lvl1pPr marL="0" indent="0" defTabSz="2177276">
              <a:spcBef>
                <a:spcPts val="900"/>
              </a:spcBef>
              <a:buSzTx/>
              <a:buNone/>
              <a:defRPr sz="2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0" defTabSz="2177276">
              <a:spcBef>
                <a:spcPts val="900"/>
              </a:spcBef>
              <a:buSzTx/>
              <a:buNone/>
              <a:defRPr sz="2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444662" indent="-267384" defTabSz="2177276">
              <a:spcBef>
                <a:spcPts val="900"/>
              </a:spcBef>
              <a:buSzPct val="100000"/>
              <a:defRPr sz="2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3583435" indent="-317517" defTabSz="2177276">
              <a:spcBef>
                <a:spcPts val="900"/>
              </a:spcBef>
              <a:buSzPct val="100000"/>
              <a:buChar char="–"/>
              <a:defRPr sz="2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0" defTabSz="2177276">
              <a:spcBef>
                <a:spcPts val="900"/>
              </a:spcBef>
              <a:buSzTx/>
              <a:buNone/>
              <a:defRPr sz="2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9" name="Shape 129"/>
          <p:cNvSpPr>
            <a:spLocks noGrp="1"/>
          </p:cNvSpPr>
          <p:nvPr>
            <p:ph type="title"/>
          </p:nvPr>
        </p:nvSpPr>
        <p:spPr>
          <a:xfrm>
            <a:off x="741679" y="1638699"/>
            <a:ext cx="11529143" cy="934270"/>
          </a:xfrm>
          <a:prstGeom prst="rect">
            <a:avLst/>
          </a:prstGeom>
        </p:spPr>
        <p:txBody>
          <a:bodyPr lIns="24383" tIns="24383" rIns="24383" bIns="24383" anchor="t"/>
          <a:lstStyle>
            <a:lvl1pPr algn="l" defTabSz="2177276">
              <a:defRPr sz="3400" b="1">
                <a:solidFill>
                  <a:srgbClr val="59A73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130" name="Shape 130"/>
          <p:cNvSpPr>
            <a:spLocks noGrp="1"/>
          </p:cNvSpPr>
          <p:nvPr>
            <p:ph type="sldNum" sz="quarter" idx="2"/>
          </p:nvPr>
        </p:nvSpPr>
        <p:spPr>
          <a:xfrm>
            <a:off x="12087116" y="8895108"/>
            <a:ext cx="267445" cy="290067"/>
          </a:xfrm>
          <a:prstGeom prst="rect">
            <a:avLst/>
          </a:prstGeom>
        </p:spPr>
        <p:txBody>
          <a:bodyPr lIns="24383" tIns="24383" rIns="24383" bIns="24383" anchor="ctr"/>
          <a:lstStyle>
            <a:lvl1pPr algn="r" defTabSz="2177276">
              <a:defRPr sz="16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Überschrift + Textfel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/>
        </p:nvSpPr>
        <p:spPr>
          <a:xfrm rot="5400000">
            <a:off x="-122854" y="1908195"/>
            <a:ext cx="576287" cy="330583"/>
          </a:xfrm>
          <a:prstGeom prst="triangle">
            <a:avLst/>
          </a:prstGeom>
          <a:solidFill>
            <a:srgbClr val="59A73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2177276">
              <a:defRPr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38" name="Shape 138"/>
          <p:cNvSpPr>
            <a:spLocks noGrp="1"/>
          </p:cNvSpPr>
          <p:nvPr>
            <p:ph type="body" idx="1"/>
          </p:nvPr>
        </p:nvSpPr>
        <p:spPr>
          <a:xfrm>
            <a:off x="741679" y="2572966"/>
            <a:ext cx="11529142" cy="5961434"/>
          </a:xfrm>
          <a:prstGeom prst="rect">
            <a:avLst/>
          </a:prstGeom>
        </p:spPr>
        <p:txBody>
          <a:bodyPr lIns="24383" tIns="24383" rIns="24383" bIns="24383" anchor="t"/>
          <a:lstStyle>
            <a:lvl1pPr marL="0" indent="0" defTabSz="2177276">
              <a:spcBef>
                <a:spcPts val="900"/>
              </a:spcBef>
              <a:buSzTx/>
              <a:buNone/>
              <a:defRPr sz="2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0" defTabSz="2177276">
              <a:spcBef>
                <a:spcPts val="900"/>
              </a:spcBef>
              <a:buSzTx/>
              <a:buNone/>
              <a:defRPr sz="2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444662" indent="-267384" defTabSz="2177276">
              <a:spcBef>
                <a:spcPts val="900"/>
              </a:spcBef>
              <a:buSzPct val="100000"/>
              <a:defRPr sz="2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3583435" indent="-317518" defTabSz="2177276">
              <a:spcBef>
                <a:spcPts val="900"/>
              </a:spcBef>
              <a:buSzPct val="100000"/>
              <a:buChar char="–"/>
              <a:defRPr sz="2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0" defTabSz="2177276">
              <a:spcBef>
                <a:spcPts val="900"/>
              </a:spcBef>
              <a:buSzTx/>
              <a:buNone/>
              <a:defRPr sz="2800">
                <a:solidFill>
                  <a:srgbClr val="2D2D2D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9" name="Shape 139"/>
          <p:cNvSpPr>
            <a:spLocks noGrp="1"/>
          </p:cNvSpPr>
          <p:nvPr>
            <p:ph type="title"/>
          </p:nvPr>
        </p:nvSpPr>
        <p:spPr>
          <a:xfrm>
            <a:off x="741679" y="1638699"/>
            <a:ext cx="11529142" cy="934269"/>
          </a:xfrm>
          <a:prstGeom prst="rect">
            <a:avLst/>
          </a:prstGeom>
        </p:spPr>
        <p:txBody>
          <a:bodyPr lIns="24383" tIns="24383" rIns="24383" bIns="24383" anchor="t"/>
          <a:lstStyle>
            <a:lvl1pPr algn="l" defTabSz="2177276">
              <a:defRPr sz="3400" b="1">
                <a:solidFill>
                  <a:srgbClr val="59A73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140" name="Shape 140"/>
          <p:cNvSpPr>
            <a:spLocks noGrp="1"/>
          </p:cNvSpPr>
          <p:nvPr>
            <p:ph type="sldNum" sz="quarter" idx="2"/>
          </p:nvPr>
        </p:nvSpPr>
        <p:spPr>
          <a:xfrm>
            <a:off x="12087116" y="7854274"/>
            <a:ext cx="267445" cy="290067"/>
          </a:xfrm>
          <a:prstGeom prst="rect">
            <a:avLst/>
          </a:prstGeom>
        </p:spPr>
        <p:txBody>
          <a:bodyPr lIns="24383" tIns="24383" rIns="24383" bIns="24383" anchor="ctr"/>
          <a:lstStyle>
            <a:lvl1pPr algn="r" defTabSz="2177276">
              <a:defRPr sz="16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0020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219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300" y="762000"/>
            <a:ext cx="5334000" cy="8242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762000"/>
            <a:ext cx="5334000" cy="40005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5003800"/>
            <a:ext cx="5334000" cy="4000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81000" indent="-381000">
              <a:spcBef>
                <a:spcPts val="3800"/>
              </a:spcBef>
              <a:defRPr sz="2800"/>
            </a:lvl1pPr>
            <a:lvl2pPr marL="762000" indent="-381000">
              <a:spcBef>
                <a:spcPts val="3800"/>
              </a:spcBef>
              <a:defRPr sz="2800"/>
            </a:lvl2pPr>
            <a:lvl3pPr marL="1143000" indent="-381000">
              <a:spcBef>
                <a:spcPts val="3800"/>
              </a:spcBef>
              <a:defRPr sz="2800"/>
            </a:lvl3pPr>
            <a:lvl4pPr marL="1524000" indent="-381000">
              <a:spcBef>
                <a:spcPts val="3800"/>
              </a:spcBef>
              <a:defRPr sz="2800"/>
            </a:lvl4pPr>
            <a:lvl5pPr marL="1905000" indent="-381000">
              <a:spcBef>
                <a:spcPts val="38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18300" y="762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762884"/>
            <a:ext cx="5334000" cy="8229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06400"/>
            <a:ext cx="11099800" cy="2120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269431" y="9245600"/>
            <a:ext cx="453238" cy="469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xmlns:p14="http://schemas.microsoft.com/office/powerpoint/2010/main"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4572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9144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3716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18288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22860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27432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32004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36576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41148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7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/>
          </p:cNvSpPr>
          <p:nvPr>
            <p:ph type="title"/>
          </p:nvPr>
        </p:nvSpPr>
        <p:spPr>
          <a:xfrm>
            <a:off x="2496079" y="3490540"/>
            <a:ext cx="9498385" cy="2082089"/>
          </a:xfrm>
          <a:prstGeom prst="rect">
            <a:avLst/>
          </a:prstGeom>
        </p:spPr>
        <p:txBody>
          <a:bodyPr lIns="0" tIns="0" rIns="0" bIns="0"/>
          <a:lstStyle>
            <a:lvl1pPr algn="ctr" defTabSz="731564"/>
          </a:lstStyle>
          <a:p>
            <a:r>
              <a:t>Membrane Transport</a:t>
            </a:r>
          </a:p>
        </p:txBody>
      </p:sp>
      <p:sp>
        <p:nvSpPr>
          <p:cNvPr id="150" name="Shape 150"/>
          <p:cNvSpPr>
            <a:spLocks noGrp="1"/>
          </p:cNvSpPr>
          <p:nvPr>
            <p:ph type="body" sz="quarter" idx="1"/>
          </p:nvPr>
        </p:nvSpPr>
        <p:spPr>
          <a:xfrm>
            <a:off x="2585587" y="5798925"/>
            <a:ext cx="9063265" cy="6528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3600"/>
            </a:lvl1pPr>
          </a:lstStyle>
          <a:p>
            <a:r>
              <a:rPr lang="en-US" dirty="0"/>
              <a:t>Biochemistry Free For All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Screen Shot 2017-01-06 at 5.50.17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12853" y="671407"/>
            <a:ext cx="9994919" cy="7087852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Shape 186"/>
          <p:cNvSpPr/>
          <p:nvPr/>
        </p:nvSpPr>
        <p:spPr>
          <a:xfrm>
            <a:off x="4871110" y="8280399"/>
            <a:ext cx="2957780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Ion Channels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Screen Shot 2017-01-07 at 2.40.34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25813" y="84137"/>
            <a:ext cx="7130206" cy="6189019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Shape 189"/>
          <p:cNvSpPr/>
          <p:nvPr/>
        </p:nvSpPr>
        <p:spPr>
          <a:xfrm>
            <a:off x="3803268" y="6375399"/>
            <a:ext cx="5068063" cy="314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300"/>
            </a:pPr>
            <a:r>
              <a:t>Ion Channel Features</a:t>
            </a:r>
          </a:p>
          <a:p>
            <a:pPr algn="l">
              <a:defRPr sz="3300"/>
            </a:pPr>
            <a:r>
              <a:t>1.  General Structure</a:t>
            </a:r>
          </a:p>
          <a:p>
            <a:pPr algn="l">
              <a:defRPr sz="3300"/>
            </a:pPr>
            <a:r>
              <a:t>2.  Opening</a:t>
            </a:r>
          </a:p>
          <a:p>
            <a:pPr algn="l">
              <a:defRPr sz="3300"/>
            </a:pPr>
            <a:r>
              <a:t>3.  Filter</a:t>
            </a:r>
          </a:p>
          <a:p>
            <a:pPr algn="l">
              <a:defRPr sz="3300"/>
            </a:pPr>
            <a:r>
              <a:t>4.  Effective Opening Size</a:t>
            </a:r>
          </a:p>
          <a:p>
            <a:pPr algn="l">
              <a:defRPr sz="3300"/>
            </a:pPr>
            <a:r>
              <a:t>5.  Door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Screen Shot 2017-01-07 at 2.42.50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52416" y="428043"/>
            <a:ext cx="9861496" cy="5719289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Shape 192"/>
          <p:cNvSpPr/>
          <p:nvPr/>
        </p:nvSpPr>
        <p:spPr>
          <a:xfrm>
            <a:off x="4442891" y="8369299"/>
            <a:ext cx="4271418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Potassium Channel</a:t>
            </a:r>
          </a:p>
        </p:txBody>
      </p:sp>
      <p:sp>
        <p:nvSpPr>
          <p:cNvPr id="193" name="Shape 193"/>
          <p:cNvSpPr/>
          <p:nvPr/>
        </p:nvSpPr>
        <p:spPr>
          <a:xfrm>
            <a:off x="3001352" y="6121399"/>
            <a:ext cx="164269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Closed</a:t>
            </a:r>
          </a:p>
        </p:txBody>
      </p:sp>
      <p:sp>
        <p:nvSpPr>
          <p:cNvPr id="194" name="Shape 194"/>
          <p:cNvSpPr/>
          <p:nvPr/>
        </p:nvSpPr>
        <p:spPr>
          <a:xfrm>
            <a:off x="7810258" y="6121399"/>
            <a:ext cx="1321284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Open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Screen Shot 2017-01-07 at 2.45.25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09544" y="1093787"/>
            <a:ext cx="6156616" cy="6209805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Shape 197"/>
          <p:cNvSpPr/>
          <p:nvPr/>
        </p:nvSpPr>
        <p:spPr>
          <a:xfrm>
            <a:off x="2330246" y="8127999"/>
            <a:ext cx="7963308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Potassium Channel - Top-down View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Screen Shot 2017-01-07 at 2.44.26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12003" y="116879"/>
            <a:ext cx="7514937" cy="7555559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Shape 200"/>
          <p:cNvSpPr/>
          <p:nvPr/>
        </p:nvSpPr>
        <p:spPr>
          <a:xfrm>
            <a:off x="4631677" y="8318499"/>
            <a:ext cx="338584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Hydration Shell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Screen Shot 2017-01-07 at 2.56.26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99180" y="532606"/>
            <a:ext cx="7317788" cy="7334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/>
          <p:nvPr/>
        </p:nvSpPr>
        <p:spPr>
          <a:xfrm>
            <a:off x="201206" y="761999"/>
            <a:ext cx="12195988" cy="279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Cellular Transport Types</a:t>
            </a:r>
          </a:p>
          <a:p>
            <a:pPr>
              <a:defRPr sz="3500"/>
            </a:pPr>
            <a:endParaRPr/>
          </a:p>
          <a:p>
            <a:pPr>
              <a:defRPr sz="2600"/>
            </a:pPr>
            <a:r>
              <a:t>Passive - Purely Diffusion Driven, Follows Concentration Gradient</a:t>
            </a:r>
          </a:p>
          <a:p>
            <a:pPr>
              <a:defRPr sz="2600"/>
            </a:pPr>
            <a:r>
              <a:t>Facilitated - Protein Guided, Follows Concentration Gradient</a:t>
            </a:r>
          </a:p>
          <a:p>
            <a:pPr>
              <a:defRPr sz="2600"/>
            </a:pPr>
            <a:r>
              <a:t>Active - Protein Guided, Energy Required to Move at Least One Molecule Against Concentration Gradient 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/>
          <p:nvPr/>
        </p:nvSpPr>
        <p:spPr>
          <a:xfrm>
            <a:off x="2051227" y="7581899"/>
            <a:ext cx="923254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Passive Transport - Purely Diffusion Driven</a:t>
            </a:r>
          </a:p>
        </p:txBody>
      </p:sp>
      <p:pic>
        <p:nvPicPr>
          <p:cNvPr id="207" name="Screen Shot 2017-01-07 at 2.34.32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8754" y="167642"/>
            <a:ext cx="12181470" cy="66367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Screen Shot 2017-01-07 at 2.33.24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9013" y="1976710"/>
            <a:ext cx="11021465" cy="5360343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Shape 210"/>
          <p:cNvSpPr/>
          <p:nvPr/>
        </p:nvSpPr>
        <p:spPr>
          <a:xfrm>
            <a:off x="3196615" y="7810499"/>
            <a:ext cx="6408370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Ion Channels vs Transporters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Screen Shot 2017-01-07 at 2.54.57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85119" y="369322"/>
            <a:ext cx="9356726" cy="6757085"/>
          </a:xfrm>
          <a:prstGeom prst="rect">
            <a:avLst/>
          </a:prstGeom>
          <a:ln w="12700">
            <a:miter lim="400000"/>
          </a:ln>
        </p:spPr>
      </p:pic>
      <p:sp>
        <p:nvSpPr>
          <p:cNvPr id="213" name="Shape 213"/>
          <p:cNvSpPr/>
          <p:nvPr/>
        </p:nvSpPr>
        <p:spPr>
          <a:xfrm>
            <a:off x="4051338" y="7581899"/>
            <a:ext cx="4343324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Facilitated Diffusion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Screen Shot 2017-01-06 at 5.36.55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1291" y="186339"/>
            <a:ext cx="13004801" cy="6840526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Shape 153"/>
          <p:cNvSpPr/>
          <p:nvPr/>
        </p:nvSpPr>
        <p:spPr>
          <a:xfrm>
            <a:off x="3091243" y="7543800"/>
            <a:ext cx="7355714" cy="127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Chemical and Electrical Potential</a:t>
            </a:r>
          </a:p>
          <a:p>
            <a:r>
              <a:t>Across a Lipid Bilayer Barrier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Screen Shot 2017-01-07 at 2.58.43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25975" y="904054"/>
            <a:ext cx="9364335" cy="4644485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Shape 216"/>
          <p:cNvSpPr/>
          <p:nvPr/>
        </p:nvSpPr>
        <p:spPr>
          <a:xfrm>
            <a:off x="4781829" y="6616699"/>
            <a:ext cx="3618942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Active Transport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Screen Shot 2017-01-07 at 2.59.35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96224" y="376039"/>
            <a:ext cx="7271611" cy="6400900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Shape 219"/>
          <p:cNvSpPr/>
          <p:nvPr/>
        </p:nvSpPr>
        <p:spPr>
          <a:xfrm>
            <a:off x="3595954" y="7975599"/>
            <a:ext cx="5889092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Sodium-Potassium ATPase</a:t>
            </a:r>
          </a:p>
        </p:txBody>
      </p:sp>
      <p:sp>
        <p:nvSpPr>
          <p:cNvPr id="220" name="Shape 220"/>
          <p:cNvSpPr/>
          <p:nvPr/>
        </p:nvSpPr>
        <p:spPr>
          <a:xfrm flipH="1">
            <a:off x="10198099" y="2511319"/>
            <a:ext cx="930381" cy="930382"/>
          </a:xfrm>
          <a:prstGeom prst="line">
            <a:avLst/>
          </a:prstGeom>
          <a:ln w="50800">
            <a:solidFill>
              <a:schemeClr val="accent2"/>
            </a:solidFill>
            <a:tailEnd type="triangle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1" name="Shape 221"/>
          <p:cNvSpPr/>
          <p:nvPr/>
        </p:nvSpPr>
        <p:spPr>
          <a:xfrm>
            <a:off x="1999213" y="2058535"/>
            <a:ext cx="2966487" cy="1433966"/>
          </a:xfrm>
          <a:prstGeom prst="line">
            <a:avLst/>
          </a:prstGeom>
          <a:ln w="50800">
            <a:solidFill>
              <a:schemeClr val="accent2"/>
            </a:solidFill>
            <a:tailEnd type="triangle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2" name="Shape 222"/>
          <p:cNvSpPr/>
          <p:nvPr/>
        </p:nvSpPr>
        <p:spPr>
          <a:xfrm>
            <a:off x="10888014" y="1943100"/>
            <a:ext cx="1947572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600">
                <a:solidFill>
                  <a:schemeClr val="accent2">
                    <a:lumOff val="-7019"/>
                  </a:schemeClr>
                </a:solidFill>
              </a:defRPr>
            </a:pPr>
            <a:r>
              <a:t>Higher Na</a:t>
            </a:r>
            <a:r>
              <a:rPr baseline="31999"/>
              <a:t>+</a:t>
            </a:r>
            <a:r>
              <a:t> </a:t>
            </a:r>
          </a:p>
          <a:p>
            <a:pPr>
              <a:defRPr sz="2600">
                <a:solidFill>
                  <a:schemeClr val="accent2">
                    <a:lumOff val="-7019"/>
                  </a:schemeClr>
                </a:solidFill>
              </a:defRPr>
            </a:pPr>
            <a:r>
              <a:t>outside</a:t>
            </a:r>
          </a:p>
        </p:txBody>
      </p:sp>
      <p:sp>
        <p:nvSpPr>
          <p:cNvPr id="223" name="Shape 223"/>
          <p:cNvSpPr/>
          <p:nvPr/>
        </p:nvSpPr>
        <p:spPr>
          <a:xfrm>
            <a:off x="549490" y="1498600"/>
            <a:ext cx="1745820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600">
                <a:solidFill>
                  <a:schemeClr val="accent2">
                    <a:lumOff val="-7019"/>
                  </a:schemeClr>
                </a:solidFill>
              </a:defRPr>
            </a:pPr>
            <a:r>
              <a:t>Higher K</a:t>
            </a:r>
            <a:r>
              <a:rPr baseline="31999"/>
              <a:t>+</a:t>
            </a:r>
            <a:r>
              <a:t> </a:t>
            </a:r>
          </a:p>
          <a:p>
            <a:pPr>
              <a:defRPr sz="2600">
                <a:solidFill>
                  <a:schemeClr val="accent2">
                    <a:lumOff val="-7019"/>
                  </a:schemeClr>
                </a:solidFill>
              </a:defRPr>
            </a:pPr>
            <a:r>
              <a:t>inside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Screen Shot 2017-01-07 at 3.57.31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9323" y="-753468"/>
            <a:ext cx="11685126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226" name="Shape 226"/>
          <p:cNvSpPr/>
          <p:nvPr/>
        </p:nvSpPr>
        <p:spPr>
          <a:xfrm>
            <a:off x="3685908" y="8445500"/>
            <a:ext cx="5620284" cy="127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Sodium-Glucose Pump</a:t>
            </a:r>
          </a:p>
          <a:p>
            <a:r>
              <a:t>Sodium/Glucose Symport</a:t>
            </a:r>
          </a:p>
        </p:txBody>
      </p:sp>
      <p:sp>
        <p:nvSpPr>
          <p:cNvPr id="227" name="Shape 227"/>
          <p:cNvSpPr/>
          <p:nvPr/>
        </p:nvSpPr>
        <p:spPr>
          <a:xfrm>
            <a:off x="9774974" y="184150"/>
            <a:ext cx="1900352" cy="128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600"/>
            </a:pPr>
            <a:r>
              <a:t>Secondary </a:t>
            </a:r>
          </a:p>
          <a:p>
            <a:pPr>
              <a:defRPr sz="2600"/>
            </a:pPr>
            <a:r>
              <a:t>Energy</a:t>
            </a:r>
          </a:p>
          <a:p>
            <a:pPr>
              <a:defRPr sz="2600"/>
            </a:pPr>
            <a:r>
              <a:t>Source</a:t>
            </a:r>
          </a:p>
        </p:txBody>
      </p:sp>
      <p:sp>
        <p:nvSpPr>
          <p:cNvPr id="228" name="Shape 228"/>
          <p:cNvSpPr/>
          <p:nvPr/>
        </p:nvSpPr>
        <p:spPr>
          <a:xfrm flipH="1">
            <a:off x="7850286" y="835471"/>
            <a:ext cx="2073177" cy="373212"/>
          </a:xfrm>
          <a:prstGeom prst="line">
            <a:avLst/>
          </a:prstGeom>
          <a:ln w="25400">
            <a:solidFill>
              <a:schemeClr val="accent2">
                <a:lumOff val="-7019"/>
              </a:schemeClr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Screen Shot 2017-01-07 at 7.31.38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74326" y="142031"/>
            <a:ext cx="8277233" cy="7761983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Shape 231"/>
          <p:cNvSpPr/>
          <p:nvPr/>
        </p:nvSpPr>
        <p:spPr>
          <a:xfrm>
            <a:off x="4193616" y="8013700"/>
            <a:ext cx="5290668" cy="127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Lactose Permease</a:t>
            </a:r>
          </a:p>
          <a:p>
            <a:r>
              <a:t>Lactose/Proton Symport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Screen Shot 2017-01-07 at 7.54.10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01831" y="905945"/>
            <a:ext cx="8888649" cy="4895595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Shape 234"/>
          <p:cNvSpPr/>
          <p:nvPr/>
        </p:nvSpPr>
        <p:spPr>
          <a:xfrm>
            <a:off x="2898736" y="6121400"/>
            <a:ext cx="7829628" cy="127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Lactose Permease</a:t>
            </a:r>
          </a:p>
          <a:p>
            <a:r>
              <a:t>Secondary Energy Source - Protons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Screen Shot 2017-01-07 at 3.37.16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97334" y="600821"/>
            <a:ext cx="10447934" cy="5710283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Shape 237"/>
          <p:cNvSpPr/>
          <p:nvPr/>
        </p:nvSpPr>
        <p:spPr>
          <a:xfrm>
            <a:off x="4861133" y="6426200"/>
            <a:ext cx="3878483" cy="0"/>
          </a:xfrm>
          <a:prstGeom prst="line">
            <a:avLst/>
          </a:prstGeom>
          <a:ln w="63500">
            <a:solidFill>
              <a:srgbClr val="E92B1B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8" name="Shape 238"/>
          <p:cNvSpPr/>
          <p:nvPr/>
        </p:nvSpPr>
        <p:spPr>
          <a:xfrm>
            <a:off x="4994529" y="6730999"/>
            <a:ext cx="3574543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Voltage Change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/>
          <p:nvPr/>
        </p:nvSpPr>
        <p:spPr>
          <a:xfrm>
            <a:off x="3967264" y="673099"/>
            <a:ext cx="5298872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Nerve Cell Transmission</a:t>
            </a:r>
          </a:p>
        </p:txBody>
      </p:sp>
      <p:sp>
        <p:nvSpPr>
          <p:cNvPr id="241" name="Shape 241"/>
          <p:cNvSpPr/>
          <p:nvPr/>
        </p:nvSpPr>
        <p:spPr>
          <a:xfrm>
            <a:off x="752475" y="1460500"/>
            <a:ext cx="11831024" cy="535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/>
            <a:r>
              <a:t>1.  Stimulus</a:t>
            </a:r>
          </a:p>
          <a:p>
            <a:pPr algn="l"/>
            <a:r>
              <a:t>2.  Opening of Na</a:t>
            </a:r>
            <a:r>
              <a:rPr baseline="31999"/>
              <a:t>+</a:t>
            </a:r>
            <a:r>
              <a:t> gates</a:t>
            </a:r>
          </a:p>
          <a:p>
            <a:pPr algn="l"/>
            <a:r>
              <a:t>3.  Na</a:t>
            </a:r>
            <a:r>
              <a:rPr baseline="31999"/>
              <a:t>+</a:t>
            </a:r>
            <a:r>
              <a:t> diffuses into cell</a:t>
            </a:r>
          </a:p>
          <a:p>
            <a:pPr algn="l"/>
            <a:r>
              <a:t>4.  Voltage change causes K</a:t>
            </a:r>
            <a:r>
              <a:rPr baseline="31999"/>
              <a:t>+</a:t>
            </a:r>
            <a:r>
              <a:t> gates to open</a:t>
            </a:r>
          </a:p>
          <a:p>
            <a:pPr algn="l"/>
            <a:r>
              <a:t>5.  K</a:t>
            </a:r>
            <a:r>
              <a:rPr baseline="31999"/>
              <a:t>+</a:t>
            </a:r>
            <a:r>
              <a:t> diffuses out of cell</a:t>
            </a:r>
          </a:p>
          <a:p>
            <a:pPr algn="l"/>
            <a:r>
              <a:t>6.  All gates close</a:t>
            </a:r>
          </a:p>
          <a:p>
            <a:pPr algn="l"/>
            <a:r>
              <a:t>7.  Wave of voltage changes moves down cell</a:t>
            </a:r>
          </a:p>
          <a:p>
            <a:pPr algn="l"/>
            <a:r>
              <a:t>8.  Neurotransmitters move signal across cells</a:t>
            </a:r>
          </a:p>
          <a:p>
            <a:pPr algn="l"/>
            <a:r>
              <a:t>9.  Na</a:t>
            </a:r>
            <a:r>
              <a:rPr baseline="31999"/>
              <a:t>+ </a:t>
            </a:r>
            <a:r>
              <a:t>K</a:t>
            </a:r>
            <a:r>
              <a:rPr baseline="31999"/>
              <a:t>+</a:t>
            </a:r>
            <a:r>
              <a:t> ATPase restores gradients in originating cell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Screen Shot 2017-01-07 at 3.42.13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94308" y="652815"/>
            <a:ext cx="13004801" cy="8699588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Shape 244"/>
          <p:cNvSpPr/>
          <p:nvPr/>
        </p:nvSpPr>
        <p:spPr>
          <a:xfrm flipV="1">
            <a:off x="3241129" y="7378699"/>
            <a:ext cx="721271" cy="1505944"/>
          </a:xfrm>
          <a:prstGeom prst="line">
            <a:avLst/>
          </a:prstGeom>
          <a:ln w="50800">
            <a:solidFill>
              <a:srgbClr val="E92B1B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5" name="Shape 245"/>
          <p:cNvSpPr/>
          <p:nvPr/>
        </p:nvSpPr>
        <p:spPr>
          <a:xfrm>
            <a:off x="1702663" y="8978899"/>
            <a:ext cx="4163874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800"/>
            </a:pPr>
            <a:r>
              <a:t>Stimulus, Na</a:t>
            </a:r>
            <a:r>
              <a:rPr baseline="31999"/>
              <a:t>+</a:t>
            </a:r>
            <a:r>
              <a:t> gates open</a:t>
            </a:r>
          </a:p>
        </p:txBody>
      </p:sp>
      <p:sp>
        <p:nvSpPr>
          <p:cNvPr id="246" name="Shape 246"/>
          <p:cNvSpPr/>
          <p:nvPr/>
        </p:nvSpPr>
        <p:spPr>
          <a:xfrm>
            <a:off x="7217384" y="101599"/>
            <a:ext cx="2405432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800"/>
            </a:pPr>
            <a:r>
              <a:t>K</a:t>
            </a:r>
            <a:r>
              <a:rPr baseline="31999"/>
              <a:t>+</a:t>
            </a:r>
            <a:r>
              <a:t> gates open</a:t>
            </a:r>
          </a:p>
        </p:txBody>
      </p:sp>
      <p:sp>
        <p:nvSpPr>
          <p:cNvPr id="247" name="Shape 247"/>
          <p:cNvSpPr/>
          <p:nvPr/>
        </p:nvSpPr>
        <p:spPr>
          <a:xfrm flipH="1">
            <a:off x="5918199" y="604391"/>
            <a:ext cx="1195587" cy="894210"/>
          </a:xfrm>
          <a:prstGeom prst="line">
            <a:avLst/>
          </a:prstGeom>
          <a:ln w="50800">
            <a:solidFill>
              <a:srgbClr val="E92B1B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8" name="Shape 248"/>
          <p:cNvSpPr/>
          <p:nvPr/>
        </p:nvSpPr>
        <p:spPr>
          <a:xfrm flipH="1" flipV="1">
            <a:off x="8712200" y="7899399"/>
            <a:ext cx="670620" cy="1048000"/>
          </a:xfrm>
          <a:prstGeom prst="line">
            <a:avLst/>
          </a:prstGeom>
          <a:ln w="50800">
            <a:solidFill>
              <a:srgbClr val="E92B1B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9" name="Shape 249"/>
          <p:cNvSpPr/>
          <p:nvPr/>
        </p:nvSpPr>
        <p:spPr>
          <a:xfrm>
            <a:off x="8047608" y="8928099"/>
            <a:ext cx="3259583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800"/>
            </a:pPr>
            <a:r>
              <a:t>Na+K</a:t>
            </a:r>
            <a:r>
              <a:rPr baseline="31999"/>
              <a:t>+</a:t>
            </a:r>
            <a:r>
              <a:t> ATPase acts</a:t>
            </a:r>
          </a:p>
        </p:txBody>
      </p:sp>
      <p:sp>
        <p:nvSpPr>
          <p:cNvPr id="250" name="Shape 250"/>
          <p:cNvSpPr/>
          <p:nvPr/>
        </p:nvSpPr>
        <p:spPr>
          <a:xfrm>
            <a:off x="3854297" y="5410199"/>
            <a:ext cx="346740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Action Potential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Screen Shot 2017-01-07 at 3.45.49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04095" y="853430"/>
            <a:ext cx="4614620" cy="8245624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Shape 253"/>
          <p:cNvSpPr/>
          <p:nvPr/>
        </p:nvSpPr>
        <p:spPr>
          <a:xfrm flipV="1">
            <a:off x="3070671" y="2374155"/>
            <a:ext cx="2716214" cy="405508"/>
          </a:xfrm>
          <a:prstGeom prst="line">
            <a:avLst/>
          </a:prstGeom>
          <a:ln w="38100">
            <a:solidFill>
              <a:schemeClr val="accent1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4" name="Shape 254"/>
          <p:cNvSpPr/>
          <p:nvPr/>
        </p:nvSpPr>
        <p:spPr>
          <a:xfrm>
            <a:off x="1453896" y="2603500"/>
            <a:ext cx="113080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r>
              <a:t>Gates</a:t>
            </a:r>
          </a:p>
        </p:txBody>
      </p:sp>
      <p:sp>
        <p:nvSpPr>
          <p:cNvPr id="255" name="Shape 255"/>
          <p:cNvSpPr/>
          <p:nvPr/>
        </p:nvSpPr>
        <p:spPr>
          <a:xfrm>
            <a:off x="7816596" y="177800"/>
            <a:ext cx="113080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r>
              <a:t>Gates</a:t>
            </a:r>
          </a:p>
        </p:txBody>
      </p:sp>
      <p:sp>
        <p:nvSpPr>
          <p:cNvPr id="256" name="Shape 256"/>
          <p:cNvSpPr/>
          <p:nvPr/>
        </p:nvSpPr>
        <p:spPr>
          <a:xfrm flipH="1">
            <a:off x="7209482" y="671462"/>
            <a:ext cx="928490" cy="1174751"/>
          </a:xfrm>
          <a:prstGeom prst="line">
            <a:avLst/>
          </a:prstGeom>
          <a:ln w="38100">
            <a:solidFill>
              <a:schemeClr val="accent1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7" name="Shape 257"/>
          <p:cNvSpPr/>
          <p:nvPr/>
        </p:nvSpPr>
        <p:spPr>
          <a:xfrm flipH="1">
            <a:off x="8336607" y="696862"/>
            <a:ext cx="182365" cy="1219896"/>
          </a:xfrm>
          <a:prstGeom prst="line">
            <a:avLst/>
          </a:prstGeom>
          <a:ln w="38100">
            <a:solidFill>
              <a:schemeClr val="accent1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8" name="Shape 258"/>
          <p:cNvSpPr/>
          <p:nvPr/>
        </p:nvSpPr>
        <p:spPr>
          <a:xfrm>
            <a:off x="5153471" y="4633862"/>
            <a:ext cx="2383310" cy="1"/>
          </a:xfrm>
          <a:prstGeom prst="line">
            <a:avLst/>
          </a:prstGeom>
          <a:ln w="38100">
            <a:solidFill>
              <a:schemeClr val="accent1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9" name="Shape 259"/>
          <p:cNvSpPr/>
          <p:nvPr/>
        </p:nvSpPr>
        <p:spPr>
          <a:xfrm>
            <a:off x="865060" y="4356100"/>
            <a:ext cx="390868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000">
                <a:solidFill>
                  <a:schemeClr val="accent1"/>
                </a:solidFill>
              </a:defRPr>
            </a:pPr>
            <a:r>
              <a:t>Wave of Na</a:t>
            </a:r>
            <a:r>
              <a:rPr baseline="31999"/>
              <a:t>+</a:t>
            </a:r>
            <a:r>
              <a:t> in, K</a:t>
            </a:r>
            <a:r>
              <a:rPr baseline="31999"/>
              <a:t>+</a:t>
            </a:r>
            <a:r>
              <a:t> out</a:t>
            </a:r>
          </a:p>
        </p:txBody>
      </p:sp>
      <p:sp>
        <p:nvSpPr>
          <p:cNvPr id="260" name="Shape 260"/>
          <p:cNvSpPr/>
          <p:nvPr/>
        </p:nvSpPr>
        <p:spPr>
          <a:xfrm>
            <a:off x="664908" y="5499099"/>
            <a:ext cx="4131184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000">
                <a:solidFill>
                  <a:schemeClr val="accent1"/>
                </a:solidFill>
              </a:defRPr>
            </a:pPr>
            <a:r>
              <a:t>Transmission of signal</a:t>
            </a:r>
          </a:p>
          <a:p>
            <a:pPr>
              <a:defRPr sz="3000">
                <a:solidFill>
                  <a:schemeClr val="accent1"/>
                </a:solidFill>
              </a:defRPr>
            </a:pPr>
            <a:r>
              <a:t>from one cell to another</a:t>
            </a:r>
          </a:p>
        </p:txBody>
      </p:sp>
      <p:sp>
        <p:nvSpPr>
          <p:cNvPr id="261" name="Shape 261"/>
          <p:cNvSpPr/>
          <p:nvPr/>
        </p:nvSpPr>
        <p:spPr>
          <a:xfrm>
            <a:off x="4759771" y="6081662"/>
            <a:ext cx="2676600" cy="836217"/>
          </a:xfrm>
          <a:prstGeom prst="line">
            <a:avLst/>
          </a:prstGeom>
          <a:ln w="38100">
            <a:solidFill>
              <a:schemeClr val="accent1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600px-Action_Potential.gif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99358" y="1659483"/>
            <a:ext cx="7620001" cy="54229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Screen Shot 2017-01-06 at 5.47.36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12618" y="382090"/>
            <a:ext cx="11296791" cy="7873159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Shape 156"/>
          <p:cNvSpPr/>
          <p:nvPr/>
        </p:nvSpPr>
        <p:spPr>
          <a:xfrm>
            <a:off x="982039" y="8089899"/>
            <a:ext cx="11091521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Osmotic Pressure Across a Semipermeable Barrier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400px-Tetrodotoxin.svg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03972" y="1053802"/>
            <a:ext cx="5080001" cy="2832101"/>
          </a:xfrm>
          <a:prstGeom prst="rect">
            <a:avLst/>
          </a:prstGeom>
          <a:ln w="12700">
            <a:miter lim="400000"/>
          </a:ln>
        </p:spPr>
      </p:pic>
      <p:sp>
        <p:nvSpPr>
          <p:cNvPr id="266" name="Shape 266"/>
          <p:cNvSpPr/>
          <p:nvPr/>
        </p:nvSpPr>
        <p:spPr>
          <a:xfrm>
            <a:off x="2644698" y="3949699"/>
            <a:ext cx="7461404" cy="185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Tetrodotoxin</a:t>
            </a:r>
          </a:p>
          <a:p>
            <a:r>
              <a:t>From Puffer Fish</a:t>
            </a:r>
          </a:p>
          <a:p>
            <a:r>
              <a:t>Bind Voltage Gated Na</a:t>
            </a:r>
            <a:r>
              <a:rPr baseline="31999"/>
              <a:t>+</a:t>
            </a:r>
            <a:r>
              <a:t> Channels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Saxitoxin_neutral.svg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83719" y="787697"/>
            <a:ext cx="5080001" cy="4978401"/>
          </a:xfrm>
          <a:prstGeom prst="rect">
            <a:avLst/>
          </a:prstGeom>
          <a:ln w="12700">
            <a:miter lim="400000"/>
          </a:ln>
        </p:spPr>
      </p:pic>
      <p:sp>
        <p:nvSpPr>
          <p:cNvPr id="269" name="Shape 269"/>
          <p:cNvSpPr/>
          <p:nvPr/>
        </p:nvSpPr>
        <p:spPr>
          <a:xfrm>
            <a:off x="2711246" y="6692900"/>
            <a:ext cx="7480708" cy="243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Saxitoxin</a:t>
            </a:r>
          </a:p>
          <a:p>
            <a:r>
              <a:t>Shellfish Toxin From Algal Blooms</a:t>
            </a:r>
          </a:p>
          <a:p>
            <a:r>
              <a:t>Sodium Channel Blocker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Screen Shot 2017-01-06 at 5.49.12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1008" y="1399139"/>
            <a:ext cx="10548360" cy="59222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Screen Shot 2017-01-06 at 5.37.15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40933" y="254917"/>
            <a:ext cx="10739131" cy="7078813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Shape 161"/>
          <p:cNvSpPr/>
          <p:nvPr/>
        </p:nvSpPr>
        <p:spPr>
          <a:xfrm>
            <a:off x="3702494" y="7848599"/>
            <a:ext cx="6260212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Types of Membrane Proteins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Screen Shot 2017-01-06 at 5.39.00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58085" y="367325"/>
            <a:ext cx="10704703" cy="71929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Screen Shot 2017-01-06 at 5.40.43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9231" y="812714"/>
            <a:ext cx="13004801" cy="7412606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Shape 166"/>
          <p:cNvSpPr/>
          <p:nvPr/>
        </p:nvSpPr>
        <p:spPr>
          <a:xfrm>
            <a:off x="11553427" y="374005"/>
            <a:ext cx="196880" cy="700018"/>
          </a:xfrm>
          <a:prstGeom prst="line">
            <a:avLst/>
          </a:prstGeom>
          <a:ln w="63500">
            <a:solidFill>
              <a:schemeClr val="accent2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7" name="Shape 167"/>
          <p:cNvSpPr/>
          <p:nvPr/>
        </p:nvSpPr>
        <p:spPr>
          <a:xfrm flipH="1" flipV="1">
            <a:off x="12359906" y="7119222"/>
            <a:ext cx="142698" cy="592804"/>
          </a:xfrm>
          <a:prstGeom prst="line">
            <a:avLst/>
          </a:prstGeom>
          <a:ln w="63500">
            <a:solidFill>
              <a:schemeClr val="accent2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8" name="Shape 168"/>
          <p:cNvSpPr/>
          <p:nvPr/>
        </p:nvSpPr>
        <p:spPr>
          <a:xfrm>
            <a:off x="8264127" y="3447404"/>
            <a:ext cx="196880" cy="700019"/>
          </a:xfrm>
          <a:prstGeom prst="line">
            <a:avLst/>
          </a:prstGeom>
          <a:ln w="63500">
            <a:solidFill>
              <a:srgbClr val="E92B1B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9" name="Shape 169"/>
          <p:cNvSpPr/>
          <p:nvPr/>
        </p:nvSpPr>
        <p:spPr>
          <a:xfrm>
            <a:off x="4098527" y="1186805"/>
            <a:ext cx="196880" cy="700018"/>
          </a:xfrm>
          <a:prstGeom prst="line">
            <a:avLst/>
          </a:prstGeom>
          <a:ln w="63500">
            <a:solidFill>
              <a:schemeClr val="accent1">
                <a:lumOff val="-7568"/>
              </a:schemeClr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0" name="Shape 170"/>
          <p:cNvSpPr/>
          <p:nvPr/>
        </p:nvSpPr>
        <p:spPr>
          <a:xfrm>
            <a:off x="4746227" y="907405"/>
            <a:ext cx="196880" cy="700018"/>
          </a:xfrm>
          <a:prstGeom prst="line">
            <a:avLst/>
          </a:prstGeom>
          <a:ln w="63500">
            <a:solidFill>
              <a:schemeClr val="accent1">
                <a:lumOff val="-7568"/>
              </a:schemeClr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1" name="Shape 171"/>
          <p:cNvSpPr/>
          <p:nvPr/>
        </p:nvSpPr>
        <p:spPr>
          <a:xfrm>
            <a:off x="5292327" y="907405"/>
            <a:ext cx="196880" cy="700018"/>
          </a:xfrm>
          <a:prstGeom prst="line">
            <a:avLst/>
          </a:prstGeom>
          <a:ln w="63500">
            <a:solidFill>
              <a:schemeClr val="accent1">
                <a:lumOff val="-7568"/>
              </a:schemeClr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2" name="Shape 172"/>
          <p:cNvSpPr/>
          <p:nvPr/>
        </p:nvSpPr>
        <p:spPr>
          <a:xfrm>
            <a:off x="5774927" y="958205"/>
            <a:ext cx="196880" cy="700018"/>
          </a:xfrm>
          <a:prstGeom prst="line">
            <a:avLst/>
          </a:prstGeom>
          <a:ln w="63500">
            <a:solidFill>
              <a:schemeClr val="accent1">
                <a:lumOff val="-7568"/>
              </a:schemeClr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3" name="Shape 173"/>
          <p:cNvSpPr/>
          <p:nvPr/>
        </p:nvSpPr>
        <p:spPr>
          <a:xfrm flipV="1">
            <a:off x="214535" y="4508539"/>
            <a:ext cx="701959" cy="701959"/>
          </a:xfrm>
          <a:prstGeom prst="line">
            <a:avLst/>
          </a:prstGeom>
          <a:ln w="63500">
            <a:solidFill>
              <a:schemeClr val="accent6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Screen Shot 2017-01-06 at 6.11.09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95072" y="1213632"/>
            <a:ext cx="10711419" cy="5794002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Shape 176"/>
          <p:cNvSpPr/>
          <p:nvPr/>
        </p:nvSpPr>
        <p:spPr>
          <a:xfrm>
            <a:off x="2217496" y="457199"/>
            <a:ext cx="8620608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Three Types of Membrane Protein Ports</a:t>
            </a:r>
          </a:p>
        </p:txBody>
      </p:sp>
      <p:sp>
        <p:nvSpPr>
          <p:cNvPr id="177" name="Shape 177"/>
          <p:cNvSpPr/>
          <p:nvPr/>
        </p:nvSpPr>
        <p:spPr>
          <a:xfrm>
            <a:off x="1658696" y="6642099"/>
            <a:ext cx="2201403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Uniport</a:t>
            </a:r>
          </a:p>
        </p:txBody>
      </p:sp>
      <p:sp>
        <p:nvSpPr>
          <p:cNvPr id="178" name="Shape 178"/>
          <p:cNvSpPr/>
          <p:nvPr/>
        </p:nvSpPr>
        <p:spPr>
          <a:xfrm>
            <a:off x="5290896" y="6350000"/>
            <a:ext cx="2201403" cy="127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Symport</a:t>
            </a:r>
          </a:p>
          <a:p>
            <a:r>
              <a:t>(Synport)</a:t>
            </a:r>
          </a:p>
        </p:txBody>
      </p:sp>
      <p:sp>
        <p:nvSpPr>
          <p:cNvPr id="179" name="Shape 179"/>
          <p:cNvSpPr/>
          <p:nvPr/>
        </p:nvSpPr>
        <p:spPr>
          <a:xfrm>
            <a:off x="9494596" y="6642099"/>
            <a:ext cx="2201403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Antiport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Screen Shot 2017-01-06 at 6.23.50 P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5808" y="1388053"/>
            <a:ext cx="13004801" cy="4950951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Shape 182"/>
          <p:cNvSpPr/>
          <p:nvPr/>
        </p:nvSpPr>
        <p:spPr>
          <a:xfrm>
            <a:off x="365950" y="6718299"/>
            <a:ext cx="5719700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No Net Change in Charge</a:t>
            </a:r>
          </a:p>
        </p:txBody>
      </p:sp>
      <p:sp>
        <p:nvSpPr>
          <p:cNvPr id="183" name="Shape 183"/>
          <p:cNvSpPr/>
          <p:nvPr/>
        </p:nvSpPr>
        <p:spPr>
          <a:xfrm>
            <a:off x="7485113" y="6718299"/>
            <a:ext cx="4968774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Net Change in Charge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theme/theme1.xml><?xml version="1.0" encoding="utf-8"?>
<a:theme xmlns:a="http://schemas.openxmlformats.org/drawingml/2006/main" name="Gradient">
  <a:themeElements>
    <a:clrScheme name="Gradient">
      <a:dk1>
        <a:srgbClr val="FFFFFF"/>
      </a:dk1>
      <a:lt1>
        <a:srgbClr val="FF0000"/>
      </a:lt1>
      <a:dk2>
        <a:srgbClr val="A7A7A7"/>
      </a:dk2>
      <a:lt2>
        <a:srgbClr val="535353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76200" dir="18900000" rotWithShape="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FF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76200" dir="18900000" rotWithShape="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FF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Gradient">
  <a:themeElements>
    <a:clrScheme name="Gradien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76200" dir="18900000" rotWithShape="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FF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76200" dir="18900000" rotWithShape="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FF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297</Words>
  <Application>Microsoft Macintosh PowerPoint</Application>
  <PresentationFormat>Custom</PresentationFormat>
  <Paragraphs>74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Gradient</vt:lpstr>
      <vt:lpstr>Membrane Transport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Membrane Transport</dc:title>
  <cp:lastModifiedBy>Kevin Ahern</cp:lastModifiedBy>
  <cp:revision>2</cp:revision>
  <dcterms:modified xsi:type="dcterms:W3CDTF">2017-03-24T20:37:29Z</dcterms:modified>
</cp:coreProperties>
</file>