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5" r:id="rId19"/>
    <p:sldId id="276" r:id="rId20"/>
    <p:sldId id="277" r:id="rId21"/>
    <p:sldId id="278" r:id="rId22"/>
    <p:sldId id="280" r:id="rId23"/>
    <p:sldId id="281" r:id="rId24"/>
    <p:sldId id="279" r:id="rId25"/>
    <p:sldId id="282" r:id="rId26"/>
    <p:sldId id="283" r:id="rId27"/>
    <p:sldId id="284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9" r:id="rId40"/>
    <p:sldId id="297" r:id="rId41"/>
    <p:sldId id="298" r:id="rId42"/>
    <p:sldId id="300" r:id="rId43"/>
    <p:sldId id="301" r:id="rId44"/>
    <p:sldId id="302" r:id="rId45"/>
    <p:sldId id="303" r:id="rId46"/>
    <p:sldId id="304" r:id="rId47"/>
    <p:sldId id="306" r:id="rId48"/>
    <p:sldId id="307" r:id="rId49"/>
    <p:sldId id="308" r:id="rId50"/>
    <p:sldId id="305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914CB-E4D9-41FE-A484-C12C8743F0AB}" type="datetimeFigureOut">
              <a:rPr lang="fr-FR" smtClean="0"/>
              <a:t>15/01/2020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12275-9110-47B1-8F7A-42984B777A4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12275-9110-47B1-8F7A-42984B777A42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F72D87-0B74-4DE7-8590-2215B502808C}" type="datetimeFigureOut">
              <a:rPr lang="fr-FR" smtClean="0"/>
              <a:pPr/>
              <a:t>15/01/2020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92DC84-9848-4316-9691-66EFE3BA1EB9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28794" y="3214686"/>
            <a:ext cx="6572296" cy="1357322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Morsures, piqûres et envenimations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85984" y="5000636"/>
            <a:ext cx="5791216" cy="1643074"/>
          </a:xfrm>
        </p:spPr>
        <p:txBody>
          <a:bodyPr>
            <a:normAutofit fontScale="47500" lnSpcReduction="20000"/>
          </a:bodyPr>
          <a:lstStyle/>
          <a:p>
            <a:r>
              <a:rPr lang="fr-FR" sz="3700" b="1" i="1" dirty="0" smtClean="0">
                <a:solidFill>
                  <a:schemeClr val="tx1"/>
                </a:solidFill>
              </a:rPr>
              <a:t>Pr S. BOUDJAHFA </a:t>
            </a:r>
          </a:p>
          <a:p>
            <a:r>
              <a:rPr lang="fr-FR" sz="3700" b="1" i="1" dirty="0" smtClean="0">
                <a:solidFill>
                  <a:schemeClr val="tx1"/>
                </a:solidFill>
              </a:rPr>
              <a:t>Dr M.Amani </a:t>
            </a:r>
          </a:p>
          <a:p>
            <a:pPr algn="l"/>
            <a:r>
              <a:rPr lang="fr-FR" sz="3700" b="1" i="1" dirty="0" smtClean="0"/>
              <a:t>Service d’anesthesie réanimation pédiatrique </a:t>
            </a:r>
          </a:p>
          <a:p>
            <a:pPr algn="l"/>
            <a:r>
              <a:rPr lang="fr-FR" sz="3700" b="1" i="1" dirty="0" smtClean="0"/>
              <a:t>EHS Canastel </a:t>
            </a:r>
          </a:p>
          <a:p>
            <a:pPr algn="l"/>
            <a:r>
              <a:rPr lang="fr-FR" sz="3700" b="1" i="1" dirty="0" smtClean="0"/>
              <a:t> </a:t>
            </a:r>
          </a:p>
          <a:p>
            <a:endParaRPr lang="fr-FR" b="1" i="1" dirty="0" smtClean="0"/>
          </a:p>
          <a:p>
            <a:endParaRPr lang="fr-FR" dirty="0"/>
          </a:p>
        </p:txBody>
      </p:sp>
      <p:pic>
        <p:nvPicPr>
          <p:cNvPr id="1026" name="Picture 2" descr="C:\Users\ALFA PC\Pictures\fichier_produit_88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28605"/>
            <a:ext cx="4786346" cy="1071569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1366814" y="1500174"/>
            <a:ext cx="6862786" cy="1071570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7467600" cy="150019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Envenimation</a:t>
            </a:r>
            <a:endParaRPr lang="fr-F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 anchor="ctr"/>
          <a:lstStyle/>
          <a:p>
            <a:pPr algn="ctr"/>
            <a:r>
              <a:rPr lang="fr-FR" dirty="0" smtClean="0"/>
              <a:t>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altLang="fr-FR" dirty="0" smtClean="0"/>
              <a:t>Ensemble des manifestations locales et générales induites par la pénétration dans l’organisme d’une substance toxique produite par un animal venimeux.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altLang="fr-FR" b="1" dirty="0" smtClean="0">
                <a:solidFill>
                  <a:schemeClr val="tx1"/>
                </a:solidFill>
              </a:rPr>
              <a:t>Animaux venimeux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fr-FR" altLang="fr-FR" b="1" u="sng" dirty="0" smtClean="0">
                <a:solidFill>
                  <a:srgbClr val="FF0000"/>
                </a:solidFill>
              </a:rPr>
              <a:t>Arthropodes: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fr-FR" altLang="fr-FR" b="1" u="sng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altLang="fr-FR" b="1" dirty="0" smtClean="0"/>
              <a:t>                        - Hyménoptères: abeilles, guêpes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altLang="fr-FR" b="1" dirty="0" smtClean="0"/>
              <a:t>                        - Arachnides: araignées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altLang="fr-FR" b="1" dirty="0" smtClean="0"/>
              <a:t>                        - Scorpions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altLang="fr-FR" b="1" dirty="0" smtClean="0"/>
              <a:t>                        - Tiques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fr-FR" altLang="fr-FR" b="1" dirty="0" smtClean="0"/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fr-FR" altLang="fr-FR" b="1" u="sng" dirty="0" smtClean="0">
                <a:solidFill>
                  <a:srgbClr val="FF0000"/>
                </a:solidFill>
              </a:rPr>
              <a:t>Vertébrés:  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altLang="fr-FR" b="1" dirty="0" smtClean="0">
                <a:solidFill>
                  <a:srgbClr val="FF0000"/>
                </a:solidFill>
              </a:rPr>
              <a:t>                        </a:t>
            </a:r>
            <a:r>
              <a:rPr lang="fr-FR" altLang="fr-FR" b="1" dirty="0" smtClean="0"/>
              <a:t>- Serpents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altLang="fr-FR" b="1" dirty="0" smtClean="0"/>
              <a:t>                        - Poissons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altLang="fr-FR" b="1" dirty="0" smtClean="0">
                <a:solidFill>
                  <a:schemeClr val="tx1"/>
                </a:solidFill>
              </a:rPr>
              <a:t>Piqûre d’hyménoptère:</a:t>
            </a:r>
            <a:br>
              <a:rPr lang="fr-FR" altLang="fr-FR" b="1" dirty="0" smtClean="0">
                <a:solidFill>
                  <a:schemeClr val="tx1"/>
                </a:solidFill>
              </a:rPr>
            </a:br>
            <a:r>
              <a:rPr lang="fr-FR" altLang="fr-FR" sz="2400" dirty="0" smtClean="0">
                <a:solidFill>
                  <a:schemeClr val="tx1"/>
                </a:solidFill>
              </a:rPr>
              <a:t>guepes,abeilles,bourdons et frelons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u="sng" dirty="0" smtClean="0"/>
              <a:t>trois types de réactions</a:t>
            </a:r>
            <a:r>
              <a:rPr lang="fr-FR" dirty="0" smtClean="0"/>
              <a:t>: 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une réaction locale: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une réaction toxique qui dépend du nombre de piqûres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une réaction allergique qui peut se déclencher après une seule piqûre: </a:t>
            </a:r>
            <a:r>
              <a:rPr lang="fr-FR" b="1" dirty="0" smtClean="0">
                <a:solidFill>
                  <a:srgbClr val="00B0F0"/>
                </a:solidFill>
              </a:rPr>
              <a:t>:</a:t>
            </a:r>
            <a:r>
              <a:rPr lang="fr-FR" dirty="0" smtClean="0"/>
              <a:t> de la réaction locale au</a:t>
            </a:r>
            <a:r>
              <a:rPr lang="fr-FR" b="1" dirty="0" smtClean="0">
                <a:solidFill>
                  <a:srgbClr val="00B0F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choc anaphylactique due à une sensibilisation antérieure aux antigènes du venin</a:t>
            </a:r>
            <a:endParaRPr lang="fr-FR" dirty="0"/>
          </a:p>
        </p:txBody>
      </p:sp>
      <p:pic>
        <p:nvPicPr>
          <p:cNvPr id="2050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0"/>
            <a:ext cx="1571604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Spécificités du venin d’abeille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sz="2000" u="sng" dirty="0" smtClean="0"/>
              <a:t>Le venin d’ abeille contient:</a:t>
            </a:r>
          </a:p>
          <a:p>
            <a:pPr>
              <a:buFont typeface="Wingdings" pitchFamily="2" charset="2"/>
              <a:buChar char="ü"/>
            </a:pPr>
            <a:r>
              <a:rPr lang="fr-FR" sz="2800" u="sng" dirty="0" smtClean="0">
                <a:solidFill>
                  <a:srgbClr val="FF0000"/>
                </a:solidFill>
              </a:rPr>
              <a:t>La Mellitine: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Spécifique des abeilles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Responsable de cytolyse, hémolyse intravasculaire,</a:t>
            </a:r>
          </a:p>
          <a:p>
            <a:pPr lvl="1">
              <a:buNone/>
            </a:pPr>
            <a:r>
              <a:rPr lang="fr-FR" dirty="0" smtClean="0"/>
              <a:t>rhabdomyolyse. </a:t>
            </a:r>
          </a:p>
          <a:p>
            <a:pPr>
              <a:buFont typeface="Wingdings" pitchFamily="2" charset="2"/>
              <a:buChar char="ü"/>
            </a:pPr>
            <a:r>
              <a:rPr lang="fr-FR" sz="2800" u="sng" dirty="0" smtClean="0">
                <a:solidFill>
                  <a:srgbClr val="FF0000"/>
                </a:solidFill>
              </a:rPr>
              <a:t>Apamine: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neurotoxique.</a:t>
            </a:r>
          </a:p>
          <a:p>
            <a:pPr>
              <a:buFont typeface="Wingdings" pitchFamily="2" charset="2"/>
              <a:buChar char="ü"/>
            </a:pPr>
            <a:r>
              <a:rPr lang="fr-FR" sz="2800" u="sng" dirty="0" smtClean="0">
                <a:solidFill>
                  <a:srgbClr val="FF0000"/>
                </a:solidFill>
              </a:rPr>
              <a:t>Phospholipase A2: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Entraine des anomalies de la coagulation:</a:t>
            </a:r>
          </a:p>
          <a:p>
            <a:pPr lvl="1">
              <a:buNone/>
            </a:pPr>
            <a:r>
              <a:rPr lang="fr-FR" dirty="0" smtClean="0"/>
              <a:t>diminution du TP, diminution du facteur II, V, VIII.</a:t>
            </a:r>
          </a:p>
          <a:p>
            <a:endParaRPr lang="fr-FR" dirty="0"/>
          </a:p>
        </p:txBody>
      </p:sp>
      <p:pic>
        <p:nvPicPr>
          <p:cNvPr id="1026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196" cy="1143000"/>
          </a:xfrm>
          <a:ln>
            <a:solidFill>
              <a:schemeClr val="accent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Symptômes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u="sng" dirty="0" smtClean="0"/>
              <a:t>Réactions locales: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Une papule douloureuse , rouge et prurigineuses.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Lymphadenite locale.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  <p:pic>
        <p:nvPicPr>
          <p:cNvPr id="5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Symptômes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b="1" u="sng" dirty="0" smtClean="0"/>
              <a:t>Envenimation massive: « </a:t>
            </a:r>
            <a:r>
              <a:rPr lang="fr-FR" dirty="0" smtClean="0"/>
              <a:t>réaction toxique »</a:t>
            </a:r>
            <a:endParaRPr lang="fr-FR" b="1" u="sng" dirty="0" smtClean="0"/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un très grand nombre de piqûres, avec inoculation d’une importante quantité de venin  </a:t>
            </a:r>
          </a:p>
          <a:p>
            <a:pPr>
              <a:buNone/>
            </a:pPr>
            <a:r>
              <a:rPr lang="fr-FR" dirty="0" smtClean="0"/>
              <a:t>   20 et 200 piqûres de guêpes et entre 150 et 1000 piqûres d’abeilles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responsables d’une altération progressive de l’état général du fait de la défaillance de nombreux organes : rein +++pouvant conduire au décès.</a:t>
            </a:r>
            <a:endParaRPr lang="fr-FR" u="sng" dirty="0"/>
          </a:p>
        </p:txBody>
      </p:sp>
      <p:pic>
        <p:nvPicPr>
          <p:cNvPr id="4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Symptômes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342900" lvl="1" indent="-342900">
              <a:buNone/>
            </a:pPr>
            <a:r>
              <a:rPr lang="fr-FR" sz="2900" b="1" dirty="0" smtClean="0"/>
              <a:t>réactions locales extensives</a:t>
            </a:r>
          </a:p>
          <a:p>
            <a:pPr marL="342900" lvl="1" indent="-342900">
              <a:buNone/>
            </a:pPr>
            <a:r>
              <a:rPr lang="fr-FR" sz="2900" b="1" dirty="0" smtClean="0"/>
              <a:t>-atteinte de l’état général :</a:t>
            </a:r>
          </a:p>
          <a:p>
            <a:pPr marL="342900" lvl="1" indent="-342900">
              <a:buNone/>
            </a:pPr>
            <a:r>
              <a:rPr lang="fr-FR" sz="2900" b="1" dirty="0" smtClean="0"/>
              <a:t>avec asthénie, nausées,</a:t>
            </a:r>
          </a:p>
          <a:p>
            <a:pPr marL="342900" lvl="1" indent="-342900">
              <a:buNone/>
            </a:pPr>
            <a:r>
              <a:rPr lang="fr-FR" sz="2900" b="1" dirty="0" smtClean="0"/>
              <a:t>vomissements, vertiges </a:t>
            </a:r>
          </a:p>
          <a:p>
            <a:pPr marL="342900" lvl="1" indent="-342900">
              <a:buNone/>
            </a:pPr>
            <a:r>
              <a:rPr lang="fr-FR" sz="2900" b="1" dirty="0" smtClean="0"/>
              <a:t>-troubles de la conscience</a:t>
            </a:r>
          </a:p>
          <a:p>
            <a:pPr marL="342900" lvl="1" indent="-342900">
              <a:buNone/>
            </a:pPr>
            <a:r>
              <a:rPr lang="fr-FR" sz="2900" b="1" dirty="0" smtClean="0"/>
              <a:t>- hyperthermie</a:t>
            </a:r>
          </a:p>
          <a:p>
            <a:pPr marL="342900" lvl="1" indent="-342900">
              <a:buNone/>
            </a:pPr>
            <a:r>
              <a:rPr lang="fr-FR" sz="2900" b="1" dirty="0" smtClean="0"/>
              <a:t>-tachypnée.</a:t>
            </a:r>
          </a:p>
          <a:p>
            <a:pPr>
              <a:buNone/>
            </a:pPr>
            <a:endParaRPr lang="fr-FR" u="sng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hémoglobinurie</a:t>
            </a:r>
            <a:endParaRPr lang="fr-FR" b="1" dirty="0" smtClean="0"/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Une thrombocytopénie, 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Une cytolyse hépatique,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Rhabdomyolyse (myoglobinurie, élévation CPK,LDH);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Un syndrome de détresse respiratoire aigue; bronchospasme ou laryngospasme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Atteinte rénale (œdème, oligurie) peut être due:</a:t>
            </a:r>
          </a:p>
          <a:p>
            <a:pPr lvl="1">
              <a:buNone/>
            </a:pPr>
            <a:r>
              <a:rPr lang="fr-FR" b="1" dirty="0" smtClean="0"/>
              <a:t>       - Rhabdomyolyse,</a:t>
            </a:r>
          </a:p>
          <a:p>
            <a:pPr lvl="1">
              <a:buNone/>
            </a:pPr>
            <a:r>
              <a:rPr lang="fr-FR" b="1" dirty="0" smtClean="0"/>
              <a:t>       - Atteinte directe du venin sur le tubule,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Ischémie myocardique;</a:t>
            </a:r>
          </a:p>
          <a:p>
            <a:pPr lvl="1">
              <a:buFont typeface="Wingdings" pitchFamily="2" charset="2"/>
              <a:buChar char="§"/>
            </a:pPr>
            <a:r>
              <a:rPr lang="fr-FR" b="1" dirty="0" smtClean="0"/>
              <a:t>Agitation, Convulsions, coma.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fr-FR" b="1" dirty="0" smtClean="0"/>
              <a:t>GRAVE: Hypovolémie, état de choc;</a:t>
            </a:r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u="sng" dirty="0" smtClean="0"/>
              <a:t>réactions anaphylactoïdes:  </a:t>
            </a:r>
          </a:p>
          <a:p>
            <a:pPr>
              <a:buFont typeface="Wingdings" pitchFamily="2" charset="2"/>
              <a:buChar char="Ø"/>
            </a:pPr>
            <a:r>
              <a:rPr lang="fr-FR" u="sng" dirty="0" smtClean="0"/>
              <a:t>Le début : 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fr-FR" sz="2000" u="sng" dirty="0" smtClean="0">
                <a:solidFill>
                  <a:schemeClr val="bg1"/>
                </a:solidFill>
              </a:rPr>
              <a:t>tardive: 30 minutes-6 jours</a:t>
            </a:r>
          </a:p>
          <a:p>
            <a:pPr marL="0" lvl="1" indent="0">
              <a:spcBef>
                <a:spcPts val="600"/>
              </a:spcBef>
              <a:buSzPct val="70000"/>
              <a:buNone/>
            </a:pPr>
            <a:endParaRPr lang="fr-FR" dirty="0"/>
          </a:p>
        </p:txBody>
      </p:sp>
      <p:pic>
        <p:nvPicPr>
          <p:cNvPr id="7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  <a:ln>
            <a:solidFill>
              <a:schemeClr val="accent1"/>
            </a:solidFill>
          </a:ln>
        </p:spPr>
        <p:txBody>
          <a:bodyPr anchor="b"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Symptômes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réactions anaphylactiques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928662" y="2000240"/>
            <a:ext cx="67866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dirty="0" smtClean="0"/>
              <a:t>Conduite a tenir devant une </a:t>
            </a:r>
            <a:br>
              <a:rPr lang="fr-FR" dirty="0" smtClean="0"/>
            </a:br>
            <a:r>
              <a:rPr lang="fr-FR" dirty="0" smtClean="0"/>
              <a:t>piqure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entury Schoolbook" pitchFamily="18" charset="0"/>
              <a:buChar char="─"/>
            </a:pPr>
            <a:r>
              <a:rPr lang="fr-FR" u="sng" dirty="0" smtClean="0"/>
              <a:t>Mesures générales: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retirez rapidement le dard 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Désinfection locale.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Enlevez les bagues en cas de piqûre à la main.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Traitement antalgique.</a:t>
            </a:r>
          </a:p>
          <a:p>
            <a:pPr>
              <a:buFont typeface="Century Schoolbook" pitchFamily="18" charset="0"/>
              <a:buChar char="─"/>
            </a:pPr>
            <a:r>
              <a:rPr lang="fr-FR" u="sng" dirty="0" smtClean="0"/>
              <a:t>Si réaction allergique modérée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Anti histaminiques .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§"/>
            </a:pPr>
            <a:r>
              <a:rPr lang="fr-FR" sz="2400" dirty="0" smtClean="0"/>
              <a:t>Corticoïdes: méthylprédnisolone ( 1 – 2 mg/Kg). 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  <p:pic>
        <p:nvPicPr>
          <p:cNvPr id="4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000100" y="2428868"/>
            <a:ext cx="6924700" cy="178595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Morsures</a:t>
            </a:r>
            <a:r>
              <a:rPr lang="fr-FR" sz="4400" dirty="0" smtClean="0">
                <a:solidFill>
                  <a:schemeClr val="tx1"/>
                </a:solidFill>
              </a:rPr>
              <a:t/>
            </a:r>
            <a:br>
              <a:rPr lang="fr-FR" sz="4400" dirty="0" smtClean="0">
                <a:solidFill>
                  <a:schemeClr val="tx1"/>
                </a:solidFill>
              </a:rPr>
            </a:b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Conduite a tenir devant une </a:t>
            </a:r>
            <a:br>
              <a:rPr lang="fr-FR" dirty="0" smtClean="0"/>
            </a:br>
            <a:r>
              <a:rPr lang="fr-FR" dirty="0" smtClean="0"/>
              <a:t>piqure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SzPct val="70000"/>
              <a:buFont typeface="Century Schoolbook" pitchFamily="18" charset="0"/>
              <a:buChar char="─"/>
            </a:pPr>
            <a:r>
              <a:rPr lang="fr-FR" sz="2400" u="sng" dirty="0" smtClean="0"/>
              <a:t>En cas de choc anaphylactique: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urgence absolue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/>
              <a:t>Abord veineux de bon calibre. 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/>
              <a:t>oxygénothérapie (8 – 10 l/min) 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/>
              <a:t>Remplissage vasculaire</a:t>
            </a:r>
          </a:p>
          <a:p>
            <a:pPr lvl="1">
              <a:buFont typeface="Wingdings" pitchFamily="2" charset="2"/>
              <a:buChar char="§"/>
            </a:pPr>
            <a:r>
              <a:rPr lang="fr-FR" sz="2600" dirty="0" smtClean="0"/>
              <a:t>Adrénaline (iv): 1mg dilué dans 10 ml </a:t>
            </a:r>
          </a:p>
          <a:p>
            <a:pPr lvl="1">
              <a:buNone/>
            </a:pPr>
            <a:r>
              <a:rPr lang="fr-FR" sz="2600" dirty="0" smtClean="0"/>
              <a:t>   lentement en 2 minutes (ml/ml).</a:t>
            </a:r>
          </a:p>
          <a:p>
            <a:pPr lvl="1">
              <a:buFont typeface="Wingdings" pitchFamily="2" charset="2"/>
              <a:buChar char="§"/>
            </a:pPr>
            <a:r>
              <a:rPr lang="fr-FR" sz="2400" dirty="0" smtClean="0"/>
              <a:t>Intubation si </a:t>
            </a:r>
            <a:r>
              <a:rPr lang="fr-FR" sz="2400" dirty="0" smtClean="0"/>
              <a:t>indication.</a:t>
            </a:r>
            <a:endParaRPr lang="fr-FR" sz="2600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  <p:pic>
        <p:nvPicPr>
          <p:cNvPr id="4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Conduite a tenir devant une </a:t>
            </a:r>
            <a:br>
              <a:rPr lang="fr-FR" dirty="0" smtClean="0"/>
            </a:br>
            <a:r>
              <a:rPr lang="fr-FR" dirty="0" smtClean="0"/>
              <a:t>piqure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u="sng" dirty="0" smtClean="0"/>
              <a:t>traitement de désensibilisation:  </a:t>
            </a:r>
          </a:p>
          <a:p>
            <a:r>
              <a:rPr lang="fr-FR" u="sng" dirty="0" smtClean="0"/>
              <a:t>Prévention des réactions allergiques ultérieures: </a:t>
            </a:r>
          </a:p>
          <a:p>
            <a:r>
              <a:rPr lang="fr-FR" dirty="0" smtClean="0"/>
              <a:t>Les personnes allergiques doivent avoir de seringues pré remplies d’adrénaline a utilisation intra musculaire unique en cas de piqure.</a:t>
            </a:r>
          </a:p>
          <a:p>
            <a:endParaRPr lang="fr-FR" u="sng" dirty="0"/>
          </a:p>
        </p:txBody>
      </p:sp>
      <p:pic>
        <p:nvPicPr>
          <p:cNvPr id="1026" name="Picture 2" descr="C:\Users\ALFA PC\Documents\ARP\externat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71942"/>
            <a:ext cx="2857500" cy="1600200"/>
          </a:xfrm>
          <a:prstGeom prst="rect">
            <a:avLst/>
          </a:prstGeom>
          <a:noFill/>
        </p:spPr>
      </p:pic>
      <p:pic>
        <p:nvPicPr>
          <p:cNvPr id="5" name="Picture 2" descr="C:\Users\ALFA PC\Documents\ARP\cour 2 annees\tble rythme\Honingbij_1104853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0"/>
            <a:ext cx="1643042" cy="1571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fr-FR" dirty="0" smtClean="0"/>
              <a:t>Les envenimations scorpionique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dirty="0" smtClean="0"/>
              <a:t>L’envenimation scorpionique est un problème de santé public dans de nombreux pays( l’Afrique du nord, l’inde,le moyen et le proche orient, le Mexique et l’Amérique du sud.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les envenimations scorpionique ont doublé en Algérie durant les trois dernières décennies, passant de près de 23.000 cas/an en 1991 à près de 45.000 cas/an en 2018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Une baisse du nombre des décès, qui est passé de 106 cas en 1991 à 46 cas en 2019</a:t>
            </a:r>
            <a:endParaRPr lang="fr-FR" dirty="0"/>
          </a:p>
        </p:txBody>
      </p:sp>
      <p:pic>
        <p:nvPicPr>
          <p:cNvPr id="8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Les envenimations scorpionique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entury Schoolbook" pitchFamily="18" charset="0"/>
              <a:buChar char="─"/>
            </a:pPr>
            <a:r>
              <a:rPr lang="fr-FR" u="sng" dirty="0" smtClean="0"/>
              <a:t>Composition du venin scorpionique: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Toxines:              </a:t>
            </a:r>
            <a:r>
              <a:rPr lang="fr-FR" dirty="0" err="1" smtClean="0"/>
              <a:t>cardiotoxique</a:t>
            </a:r>
            <a:r>
              <a:rPr lang="fr-FR" dirty="0" smtClean="0"/>
              <a:t> </a:t>
            </a:r>
            <a:r>
              <a:rPr lang="fr-FR" dirty="0" smtClean="0"/>
              <a:t>et neurotoxique</a:t>
            </a:r>
            <a:r>
              <a:rPr lang="fr-FR" dirty="0" smtClean="0"/>
              <a:t>             </a:t>
            </a:r>
            <a:endParaRPr lang="fr-FR" dirty="0" smtClean="0"/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histamines </a:t>
            </a:r>
            <a:endParaRPr lang="fr-FR" dirty="0" smtClean="0"/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sérotonine </a:t>
            </a:r>
            <a:endParaRPr lang="fr-FR" dirty="0" smtClean="0"/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quinines </a:t>
            </a:r>
            <a:endParaRPr lang="fr-FR" dirty="0" smtClean="0"/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phospholipaseA2 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Font typeface="Century Schoolbook" pitchFamily="18" charset="0"/>
              <a:buChar char="─"/>
            </a:pPr>
            <a:endParaRPr lang="fr-FR" u="sng" dirty="0"/>
          </a:p>
        </p:txBody>
      </p:sp>
      <p:sp>
        <p:nvSpPr>
          <p:cNvPr id="4" name="Flèche droite rayée 3"/>
          <p:cNvSpPr/>
          <p:nvPr/>
        </p:nvSpPr>
        <p:spPr>
          <a:xfrm>
            <a:off x="2143108" y="2071678"/>
            <a:ext cx="978408" cy="484632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dirty="0" smtClean="0"/>
              <a:t>Les envenimations scorpionique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u="sng" dirty="0" smtClean="0"/>
              <a:t>Physiopathologie </a:t>
            </a:r>
          </a:p>
          <a:p>
            <a:pPr>
              <a:buNone/>
            </a:pPr>
            <a:r>
              <a:rPr lang="fr-FR" b="1" u="sng" dirty="0" smtClean="0"/>
              <a:t>1-effet sur le système cardio vasculaire:</a:t>
            </a:r>
          </a:p>
          <a:p>
            <a:r>
              <a:rPr lang="fr-FR" b="1" u="sng" dirty="0" smtClean="0"/>
              <a:t>Phase  vasculaire </a:t>
            </a:r>
            <a:r>
              <a:rPr lang="fr-FR" b="1" dirty="0" smtClean="0">
                <a:solidFill>
                  <a:srgbClr val="00B050"/>
                </a:solidFill>
              </a:rPr>
              <a:t>:  </a:t>
            </a:r>
          </a:p>
          <a:p>
            <a:pPr>
              <a:buNone/>
            </a:pPr>
            <a:r>
              <a:rPr lang="fr-FR" b="1" dirty="0" smtClean="0">
                <a:solidFill>
                  <a:srgbClr val="00B050"/>
                </a:solidFill>
              </a:rPr>
              <a:t>   </a:t>
            </a:r>
            <a:r>
              <a:rPr lang="fr-FR" dirty="0" smtClean="0"/>
              <a:t>Augmentation transitoire de la PAS secondaire a une décharge de catécholamines (adrénaline). </a:t>
            </a:r>
          </a:p>
          <a:p>
            <a:endParaRPr lang="fr-FR" dirty="0" smtClean="0"/>
          </a:p>
          <a:p>
            <a:r>
              <a:rPr lang="fr-FR" b="1" u="sng" dirty="0" smtClean="0"/>
              <a:t>Phase  cardiogénique : </a:t>
            </a:r>
          </a:p>
          <a:p>
            <a:pPr>
              <a:buNone/>
            </a:pPr>
            <a:r>
              <a:rPr lang="fr-FR" dirty="0" smtClean="0"/>
              <a:t>    état de choc cardiogénique  avec une </a:t>
            </a:r>
            <a:r>
              <a:rPr lang="fr-FR" dirty="0" smtClean="0">
                <a:solidFill>
                  <a:srgbClr val="FF0000"/>
                </a:solidFill>
              </a:rPr>
              <a:t>myocardiopathie </a:t>
            </a:r>
            <a:r>
              <a:rPr lang="fr-FR" dirty="0" smtClean="0"/>
              <a:t>(cardiomyopathie cathécolaminergique, ischémique)</a:t>
            </a:r>
            <a:endParaRPr lang="fr-FR" u="sng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envenimations scorpionique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u="sng" dirty="0" smtClean="0"/>
              <a:t>Physiopathologie</a:t>
            </a:r>
            <a:endParaRPr lang="fr-FR" b="1" dirty="0" smtClean="0"/>
          </a:p>
          <a:p>
            <a:pPr>
              <a:buNone/>
            </a:pPr>
            <a:r>
              <a:rPr lang="fr-FR" b="1" u="sng" dirty="0" smtClean="0"/>
              <a:t>2-action sur le système nerveux central : </a:t>
            </a:r>
          </a:p>
          <a:p>
            <a:pPr>
              <a:buNone/>
            </a:pPr>
            <a:r>
              <a:rPr lang="fr-FR" dirty="0" smtClean="0"/>
              <a:t>-état d'agitation, de lutte, tremblements, mouvements anormaux, opisthotonos, convulsions, incontinence sphinctérienne, hyperthermie et troubles respiratoires. </a:t>
            </a:r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mise en jeu du système nerveux autonome: </a:t>
            </a:r>
          </a:p>
          <a:p>
            <a:pPr>
              <a:buNone/>
            </a:pPr>
            <a:r>
              <a:rPr lang="fr-FR" dirty="0" smtClean="0"/>
              <a:t>-Il existe une libération massive  d'acétylcholine (syndrome cholinergique) 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dirty="0" smtClean="0"/>
              <a:t>Les envenimations scorpionique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u="sng" dirty="0" smtClean="0"/>
              <a:t>symptomatologie : </a:t>
            </a:r>
          </a:p>
          <a:p>
            <a:pPr>
              <a:buNone/>
            </a:pPr>
            <a:r>
              <a:rPr lang="fr-FR" u="sng" dirty="0" smtClean="0"/>
              <a:t> signes locaux </a:t>
            </a:r>
            <a:r>
              <a:rPr lang="fr-FR" dirty="0" smtClean="0"/>
              <a:t>: douleur, rougeur, brulure, fourmillement au point de piqure. </a:t>
            </a:r>
          </a:p>
          <a:p>
            <a:pPr>
              <a:buNone/>
            </a:pPr>
            <a:r>
              <a:rPr lang="fr-FR" u="sng" dirty="0" smtClean="0"/>
              <a:t>Signes neuromusculaires </a:t>
            </a:r>
            <a:r>
              <a:rPr lang="fr-FR" dirty="0" smtClean="0"/>
              <a:t>: myoclonies .agitation .fasciculation . crampes musculaire .priapisme .convulsions .trouble de la conscience </a:t>
            </a:r>
          </a:p>
          <a:p>
            <a:pPr>
              <a:buNone/>
            </a:pPr>
            <a:r>
              <a:rPr lang="fr-FR" u="sng" dirty="0" smtClean="0"/>
              <a:t>Signes cardio vasculaire</a:t>
            </a:r>
            <a:r>
              <a:rPr lang="fr-FR" dirty="0" smtClean="0"/>
              <a:t>: HTA, Hypotension, troubles du rythme… </a:t>
            </a:r>
          </a:p>
          <a:p>
            <a:pPr>
              <a:buNone/>
            </a:pPr>
            <a:r>
              <a:rPr lang="fr-FR" u="sng" dirty="0" smtClean="0"/>
              <a:t>Signes respiratoires:</a:t>
            </a:r>
            <a:r>
              <a:rPr lang="fr-FR" dirty="0" smtClean="0"/>
              <a:t> insuffisance respiratoire aiguë</a:t>
            </a:r>
            <a:endParaRPr lang="fr-FR" u="sng" dirty="0" smtClean="0"/>
          </a:p>
          <a:p>
            <a:pPr>
              <a:buNone/>
            </a:pPr>
            <a:r>
              <a:rPr lang="fr-FR" u="sng" dirty="0" smtClean="0"/>
              <a:t>Signes digestifs</a:t>
            </a:r>
            <a:r>
              <a:rPr lang="fr-FR" dirty="0" smtClean="0"/>
              <a:t>: nausees,vomissements ,diarrhées ,hémorragie digestives . </a:t>
            </a:r>
          </a:p>
          <a:p>
            <a:pPr>
              <a:buNone/>
            </a:pPr>
            <a:r>
              <a:rPr lang="fr-FR" u="sng" dirty="0" smtClean="0"/>
              <a:t>Signes généraux</a:t>
            </a:r>
            <a:r>
              <a:rPr lang="fr-FR" dirty="0" smtClean="0"/>
              <a:t> : hyperthermie, sudation</a:t>
            </a:r>
          </a:p>
          <a:p>
            <a:pPr>
              <a:buNone/>
            </a:pPr>
            <a:endParaRPr lang="fr-FR" u="sng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fr-FR" dirty="0" smtClean="0"/>
              <a:t>Les envenimations scorpionique</a:t>
            </a:r>
            <a:endParaRPr lang="fr-FR" dirty="0"/>
          </a:p>
        </p:txBody>
      </p:sp>
      <p:pic>
        <p:nvPicPr>
          <p:cNvPr id="2050" name="Picture 2" descr="C:\Users\ALFA PC\Documents\ARP\externat\scorpion-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00240"/>
            <a:ext cx="7572428" cy="4429156"/>
          </a:xfrm>
          <a:prstGeom prst="rect">
            <a:avLst/>
          </a:prstGeom>
          <a:noFill/>
        </p:spPr>
      </p:pic>
      <p:pic>
        <p:nvPicPr>
          <p:cNvPr id="5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dirty="0" smtClean="0"/>
              <a:t>Les envenimations scorpionique </a:t>
            </a:r>
            <a:br>
              <a:rPr lang="fr-FR" dirty="0" smtClean="0"/>
            </a:br>
            <a:r>
              <a:rPr lang="fr-FR" dirty="0" smtClean="0"/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u="sng" dirty="0" smtClean="0"/>
              <a:t>-classe 1 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observation 4à6H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antalgique : paracétamol 60mg/kg/j Ou Aspégic 0,5 à 1g/6H .</a:t>
            </a:r>
          </a:p>
          <a:p>
            <a:pPr>
              <a:buFont typeface="Wingdings" pitchFamily="2" charset="2"/>
              <a:buChar char="§"/>
            </a:pPr>
            <a:r>
              <a:rPr lang="fr-FR" dirty="0" err="1" smtClean="0"/>
              <a:t>Xylocaine</a:t>
            </a:r>
            <a:r>
              <a:rPr lang="fr-FR" dirty="0" smtClean="0"/>
              <a:t> crème local</a:t>
            </a:r>
            <a:endParaRPr lang="fr-FR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envenimations scorpionique </a:t>
            </a:r>
            <a:br>
              <a:rPr lang="fr-FR" dirty="0" smtClean="0"/>
            </a:br>
            <a:r>
              <a:rPr lang="fr-FR" dirty="0" smtClean="0"/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classe 2 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.hospitalisation minimum 24H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.réanimation en fonction de la symptomatologie </a:t>
            </a:r>
          </a:p>
          <a:p>
            <a:pPr>
              <a:buNone/>
            </a:pPr>
            <a:r>
              <a:rPr lang="fr-FR" u="sng" dirty="0" smtClean="0"/>
              <a:t>traitement de l’accès hypertensif</a:t>
            </a:r>
            <a:r>
              <a:rPr lang="fr-FR" dirty="0" smtClean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Peu fréquent et transitoire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risque de développement d’un choc cardiogénique.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Il doit être respecté sauf :</a:t>
            </a:r>
          </a:p>
          <a:p>
            <a:pPr lvl="2"/>
            <a:r>
              <a:rPr lang="fr-FR" dirty="0" smtClean="0"/>
              <a:t>Patient déjà  hypertendu</a:t>
            </a:r>
          </a:p>
          <a:p>
            <a:pPr lvl="2"/>
            <a:r>
              <a:rPr lang="fr-FR" dirty="0" smtClean="0"/>
              <a:t>ou OAP </a:t>
            </a:r>
          </a:p>
          <a:p>
            <a:pPr lvl="2"/>
            <a:r>
              <a:rPr lang="fr-FR" dirty="0" smtClean="0"/>
              <a:t>Traitement par la nicardipine, Prazosine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.</a:t>
            </a:r>
            <a:r>
              <a:rPr lang="fr-FR" u="sng" dirty="0" smtClean="0"/>
              <a:t>la sérothérapie :</a:t>
            </a:r>
            <a:r>
              <a:rPr lang="fr-FR" dirty="0" smtClean="0"/>
              <a:t>la voie iv réservée aux situations graves 1Amp IM/03H 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introduction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Les morsures d’animaux sont un motif fréquent de consultation aux urgences et sont considérées à tort comme anodines. </a:t>
            </a:r>
          </a:p>
          <a:p>
            <a:r>
              <a:rPr lang="fr-FR" dirty="0" smtClean="0"/>
              <a:t>les animaux en cause sont principalement le chien ,le chat,  ainsi que d’autres animaux (rats, renards, chauves souris ,singes …) . </a:t>
            </a:r>
          </a:p>
          <a:p>
            <a:r>
              <a:rPr lang="fr-FR" dirty="0" smtClean="0"/>
              <a:t>Le siège est souvent le membre inferieur, le membre supérieur ou le visage 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Les envenimations scorpionique </a:t>
            </a:r>
            <a:br>
              <a:rPr lang="fr-FR" dirty="0" smtClean="0"/>
            </a:br>
            <a:r>
              <a:rPr lang="fr-FR" dirty="0" smtClean="0"/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u="sng" dirty="0" smtClean="0"/>
              <a:t>Classe </a:t>
            </a:r>
            <a:r>
              <a:rPr lang="fr-FR" u="sng" dirty="0" smtClean="0"/>
              <a:t>3:</a:t>
            </a:r>
            <a:endParaRPr lang="fr-FR" u="sng" dirty="0" smtClean="0"/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hospitalisation </a:t>
            </a:r>
            <a:r>
              <a:rPr lang="fr-FR" dirty="0" smtClean="0"/>
              <a:t>en</a:t>
            </a:r>
            <a:r>
              <a:rPr lang="fr-FR" dirty="0" smtClean="0"/>
              <a:t> </a:t>
            </a:r>
            <a:r>
              <a:rPr lang="fr-FR" dirty="0" smtClean="0"/>
              <a:t>réa(U.S.I)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monitorage :scope, FC, T.A, T , sao2 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sérothérapie 1 Amp IM/03H sans dépasser 4 Amp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position </a:t>
            </a:r>
            <a:r>
              <a:rPr lang="fr-FR" dirty="0" smtClean="0"/>
              <a:t>latérale de sécurité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02 </a:t>
            </a:r>
            <a:r>
              <a:rPr lang="fr-FR" dirty="0" smtClean="0"/>
              <a:t>voies veineuses</a:t>
            </a:r>
            <a:r>
              <a:rPr lang="fr-FR" dirty="0" smtClean="0"/>
              <a:t> </a:t>
            </a:r>
            <a:r>
              <a:rPr lang="fr-FR" dirty="0" smtClean="0"/>
              <a:t>de bon calibre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Libération </a:t>
            </a:r>
            <a:r>
              <a:rPr lang="fr-FR" dirty="0" smtClean="0"/>
              <a:t>des VAS , aspiration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oxygénothérapie 6à10 L/mn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</a:t>
            </a:r>
            <a:r>
              <a:rPr lang="fr-FR" dirty="0" smtClean="0"/>
              <a:t>Intubation </a:t>
            </a:r>
            <a:r>
              <a:rPr lang="fr-FR" dirty="0" smtClean="0"/>
              <a:t>Et ventilation mécanique si nécessaire</a:t>
            </a:r>
            <a:endParaRPr lang="fr-FR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Les envenimations scorpionique </a:t>
            </a:r>
            <a:br>
              <a:rPr lang="fr-FR" dirty="0" smtClean="0"/>
            </a:br>
            <a:r>
              <a:rPr lang="fr-FR" dirty="0" smtClean="0"/>
              <a:t>prise en charge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u="sng" dirty="0" smtClean="0"/>
              <a:t>Classe 3 : </a:t>
            </a:r>
          </a:p>
          <a:p>
            <a:pPr>
              <a:buNone/>
            </a:pPr>
            <a:r>
              <a:rPr lang="fr-FR" u="sng" dirty="0" smtClean="0"/>
              <a:t>-O.A.P d’origine cardiogenique 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Lasilix 40 mg IVDL à renouveler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Ou Leniltal 1à4mg/H </a:t>
            </a:r>
          </a:p>
          <a:p>
            <a:pPr>
              <a:buNone/>
            </a:pPr>
            <a:r>
              <a:rPr lang="fr-FR" u="sng" dirty="0" smtClean="0"/>
              <a:t>-choc cardiogenique :  </a:t>
            </a:r>
          </a:p>
          <a:p>
            <a:pPr marL="274320" lvl="1">
              <a:spcBef>
                <a:spcPts val="600"/>
              </a:spcBef>
              <a:buSzPct val="70000"/>
              <a:buFontTx/>
              <a:buChar char="-"/>
            </a:pPr>
            <a:r>
              <a:rPr lang="fr-FR" sz="2400" dirty="0" smtClean="0"/>
              <a:t>Véritable </a:t>
            </a:r>
            <a:r>
              <a:rPr lang="fr-FR" sz="2400" dirty="0" smtClean="0">
                <a:solidFill>
                  <a:srgbClr val="FF0000"/>
                </a:solidFill>
              </a:rPr>
              <a:t>challenge </a:t>
            </a:r>
          </a:p>
          <a:p>
            <a:pPr marL="274320" lvl="1">
              <a:spcBef>
                <a:spcPts val="600"/>
              </a:spcBef>
              <a:buSzPct val="70000"/>
              <a:buFontTx/>
              <a:buChar char="-"/>
            </a:pPr>
            <a:r>
              <a:rPr lang="fr-FR" sz="2400" dirty="0" smtClean="0"/>
              <a:t> manœuvres de réanimation</a:t>
            </a:r>
          </a:p>
          <a:p>
            <a:pPr marL="274320" lvl="1">
              <a:spcBef>
                <a:spcPts val="600"/>
              </a:spcBef>
              <a:buSzPct val="70000"/>
              <a:buFontTx/>
              <a:buChar char="-"/>
            </a:pPr>
            <a:r>
              <a:rPr lang="fr-FR" sz="2400" dirty="0" smtClean="0"/>
              <a:t> réversible en quelques jours Sous Dobutamine.</a:t>
            </a:r>
          </a:p>
          <a:p>
            <a:pPr>
              <a:buFontTx/>
              <a:buChar char="-"/>
            </a:pPr>
            <a:endParaRPr lang="fr-FR" u="sng" dirty="0"/>
          </a:p>
        </p:txBody>
      </p:sp>
      <p:pic>
        <p:nvPicPr>
          <p:cNvPr id="4" name="Picture 2" descr="Résultat de recherche d'images pour &quot;photos scorpion venimeux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0"/>
            <a:ext cx="1428728" cy="1628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Envenimations par morsures de serpents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altLang="fr-FR" b="1" u="sng" dirty="0" smtClean="0"/>
              <a:t>Classification des serpents</a:t>
            </a:r>
            <a:r>
              <a:rPr lang="fr-FR" altLang="fr-FR" dirty="0" smtClean="0"/>
              <a:t>: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fr-FR" altLang="fr-FR" u="sng" dirty="0" smtClean="0"/>
              <a:t>Aglyphes</a:t>
            </a:r>
            <a:r>
              <a:rPr lang="fr-FR" altLang="fr-FR" b="1" dirty="0" smtClean="0"/>
              <a:t>:</a:t>
            </a:r>
            <a:r>
              <a:rPr lang="fr-FR" altLang="fr-FR" dirty="0" smtClean="0"/>
              <a:t> colubridés (boa), non venimeux (pas de crochets).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fr-FR" altLang="fr-FR" u="sng" dirty="0" smtClean="0"/>
              <a:t>Opistoglyphes</a:t>
            </a:r>
            <a:r>
              <a:rPr lang="fr-FR" altLang="fr-FR" b="1" dirty="0" smtClean="0"/>
              <a:t>:</a:t>
            </a:r>
            <a:r>
              <a:rPr lang="fr-FR" altLang="fr-FR" dirty="0" smtClean="0"/>
              <a:t> non venimeux (crochets en arrière).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fr-FR" altLang="fr-FR" i="1" u="sng" dirty="0" smtClean="0"/>
              <a:t>Protéroglyphes</a:t>
            </a:r>
            <a:r>
              <a:rPr lang="fr-FR" altLang="fr-FR" u="sng" dirty="0" smtClean="0"/>
              <a:t>:</a:t>
            </a:r>
            <a:r>
              <a:rPr lang="fr-FR" altLang="fr-FR" b="1" dirty="0" smtClean="0"/>
              <a:t> </a:t>
            </a:r>
            <a:r>
              <a:rPr lang="fr-FR" altLang="fr-FR" dirty="0" smtClean="0"/>
              <a:t>élapidés (crochets en avant)</a:t>
            </a:r>
          </a:p>
          <a:p>
            <a:pPr marL="533400" indent="-533400">
              <a:buFont typeface="Wingdings" pitchFamily="2" charset="2"/>
              <a:buNone/>
            </a:pPr>
            <a:r>
              <a:rPr lang="fr-FR" altLang="fr-FR" dirty="0" smtClean="0"/>
              <a:t>             - cobras, naja                 </a:t>
            </a:r>
          </a:p>
          <a:p>
            <a:pPr marL="533400" indent="-533400">
              <a:buFont typeface="Wingdings" pitchFamily="2" charset="2"/>
              <a:buNone/>
            </a:pPr>
            <a:r>
              <a:rPr lang="fr-FR" altLang="fr-FR" dirty="0" smtClean="0"/>
              <a:t>             - mambas, cracheur            </a:t>
            </a:r>
            <a:r>
              <a:rPr lang="fr-FR" altLang="fr-FR" b="1" dirty="0" smtClean="0">
                <a:solidFill>
                  <a:srgbClr val="FF0000"/>
                </a:solidFill>
              </a:rPr>
              <a:t>syndrome                    cobraïque</a:t>
            </a:r>
            <a:r>
              <a:rPr lang="fr-FR" altLang="fr-FR" dirty="0" smtClean="0">
                <a:solidFill>
                  <a:srgbClr val="FF0000"/>
                </a:solidFill>
              </a:rPr>
              <a:t>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Char char="Ø"/>
            </a:pPr>
            <a:r>
              <a:rPr lang="fr-FR" altLang="fr-FR" u="sng" dirty="0" smtClean="0"/>
              <a:t>Solénoglyphes: </a:t>
            </a:r>
            <a:r>
              <a:rPr lang="fr-FR" altLang="fr-FR" dirty="0" smtClean="0"/>
              <a:t>dents inoculatrices mobiles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None/>
            </a:pPr>
            <a:r>
              <a:rPr lang="fr-FR" altLang="fr-FR" i="1" dirty="0" smtClean="0"/>
              <a:t>             -</a:t>
            </a:r>
            <a:r>
              <a:rPr lang="fr-FR" altLang="fr-FR" dirty="0" smtClean="0"/>
              <a:t> vipères </a:t>
            </a:r>
          </a:p>
          <a:p>
            <a:pPr marL="533400" indent="-533400">
              <a:buClr>
                <a:schemeClr val="tx1"/>
              </a:buClr>
              <a:buFont typeface="Wingdings" pitchFamily="2" charset="2"/>
              <a:buNone/>
            </a:pPr>
            <a:r>
              <a:rPr lang="fr-FR" altLang="fr-FR" dirty="0" smtClean="0"/>
              <a:t>             - crotales (sonnette)             </a:t>
            </a:r>
            <a:r>
              <a:rPr lang="fr-FR" altLang="fr-FR" b="1" dirty="0" smtClean="0">
                <a:solidFill>
                  <a:srgbClr val="FF0000"/>
                </a:solidFill>
              </a:rPr>
              <a:t>syndrome vipérin</a:t>
            </a:r>
          </a:p>
          <a:p>
            <a:endParaRPr lang="fr-FR" dirty="0"/>
          </a:p>
        </p:txBody>
      </p:sp>
      <p:pic>
        <p:nvPicPr>
          <p:cNvPr id="3074" name="Picture 2" descr="C:\Users\ALFA PC\Documents\ARP\externat\téléchargement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214291"/>
            <a:ext cx="1785918" cy="1214446"/>
          </a:xfrm>
          <a:prstGeom prst="rect">
            <a:avLst/>
          </a:prstGeom>
          <a:noFill/>
        </p:spPr>
      </p:pic>
      <p:sp>
        <p:nvSpPr>
          <p:cNvPr id="5" name="Flèche droite 4"/>
          <p:cNvSpPr/>
          <p:nvPr/>
        </p:nvSpPr>
        <p:spPr>
          <a:xfrm>
            <a:off x="4286248" y="4000504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4214810" y="5500702"/>
            <a:ext cx="5715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Envenimations par morsures de serpents 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b="1" dirty="0" smtClean="0">
                <a:solidFill>
                  <a:schemeClr val="tx1"/>
                </a:solidFill>
              </a:rPr>
              <a:t>Syndrome cobraique »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fr-FR" sz="3200" dirty="0" smtClean="0"/>
              <a:t>Le venin: - Neurotoxines responsables d’un  bloc dépolarisant. </a:t>
            </a:r>
          </a:p>
          <a:p>
            <a:pPr>
              <a:buNone/>
            </a:pPr>
            <a:r>
              <a:rPr lang="fr-FR" sz="3200" dirty="0" smtClean="0"/>
              <a:t>                     - cardiotoxines: troubles du rythme</a:t>
            </a:r>
          </a:p>
          <a:p>
            <a:pPr>
              <a:buFont typeface="Wingdings" pitchFamily="2" charset="2"/>
              <a:buChar char="ü"/>
            </a:pPr>
            <a:endParaRPr lang="fr-FR" sz="3200" dirty="0" smtClean="0"/>
          </a:p>
          <a:p>
            <a:pPr>
              <a:buFont typeface="Wingdings" pitchFamily="2" charset="2"/>
              <a:buChar char="ü"/>
            </a:pPr>
            <a:r>
              <a:rPr lang="fr-FR" sz="3200" dirty="0" smtClean="0"/>
              <a:t>La morsure entraine une nécrose sèche peu étendue.</a:t>
            </a:r>
          </a:p>
          <a:p>
            <a:pPr lvl="1">
              <a:buFont typeface="Wingdings" pitchFamily="2" charset="2"/>
              <a:buChar char="Ø"/>
            </a:pPr>
            <a:endParaRPr lang="fr-FR" sz="3200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fr-FR" sz="3200" dirty="0" smtClean="0">
                <a:solidFill>
                  <a:srgbClr val="FF0000"/>
                </a:solidFill>
              </a:rPr>
              <a:t>Apparait en 30 min – 1 heure: </a:t>
            </a:r>
          </a:p>
          <a:p>
            <a:pPr lvl="2"/>
            <a:r>
              <a:rPr lang="fr-FR" sz="3200" dirty="0" smtClean="0"/>
              <a:t>paresthésies, fasciculations, </a:t>
            </a:r>
          </a:p>
          <a:p>
            <a:pPr lvl="2"/>
            <a:r>
              <a:rPr lang="fr-FR" sz="3200" dirty="0" smtClean="0"/>
              <a:t>un syndrome muscarinique (myosis, bradycardie, vomissement, hypersalivation) </a:t>
            </a:r>
          </a:p>
          <a:p>
            <a:pPr lvl="2"/>
            <a:r>
              <a:rPr lang="fr-FR" sz="3200" dirty="0" smtClean="0"/>
              <a:t>un ptosis pathognomonique, </a:t>
            </a:r>
          </a:p>
          <a:p>
            <a:pPr lvl="2"/>
            <a:r>
              <a:rPr lang="fr-FR" sz="3200" dirty="0" smtClean="0"/>
              <a:t>atteinte des nerfs crâniens</a:t>
            </a:r>
          </a:p>
          <a:p>
            <a:pPr lvl="2"/>
            <a:endParaRPr lang="fr-FR" sz="3200" dirty="0" smtClean="0"/>
          </a:p>
          <a:p>
            <a:pPr lvl="1">
              <a:buFont typeface="Wingdings" pitchFamily="2" charset="2"/>
              <a:buChar char="Ø"/>
            </a:pPr>
            <a:r>
              <a:rPr lang="fr-FR" sz="3200" dirty="0" smtClean="0">
                <a:solidFill>
                  <a:srgbClr val="FF0000"/>
                </a:solidFill>
              </a:rPr>
              <a:t>En quelques heures:  </a:t>
            </a:r>
          </a:p>
          <a:p>
            <a:pPr lvl="2"/>
            <a:r>
              <a:rPr lang="fr-FR" sz="3200" dirty="0" smtClean="0"/>
              <a:t>paralysie ascendante (syndrome curarisant) avec trismus, paralysie respiratoire, hypotension ,état de choc.   </a:t>
            </a:r>
          </a:p>
          <a:p>
            <a:pPr lvl="1">
              <a:buNone/>
            </a:pPr>
            <a:endParaRPr lang="fr-FR" sz="3100" dirty="0" smtClean="0"/>
          </a:p>
          <a:p>
            <a:pPr lvl="1">
              <a:buFont typeface="Wingdings" pitchFamily="2" charset="2"/>
              <a:buChar char="ü"/>
            </a:pPr>
            <a:r>
              <a:rPr lang="fr-FR" sz="3200" dirty="0" smtClean="0"/>
              <a:t>La mort peut survenir au bout de 2 à 10 heures</a:t>
            </a:r>
          </a:p>
          <a:p>
            <a:pPr lvl="1">
              <a:buNone/>
            </a:pPr>
            <a:r>
              <a:rPr lang="fr-FR" sz="3100" dirty="0" smtClean="0"/>
              <a:t> </a:t>
            </a:r>
          </a:p>
          <a:p>
            <a:pPr lvl="2"/>
            <a:endParaRPr lang="fr-FR" sz="2800" dirty="0" smtClean="0"/>
          </a:p>
          <a:p>
            <a:endParaRPr lang="fr-FR" dirty="0"/>
          </a:p>
        </p:txBody>
      </p:sp>
      <p:pic>
        <p:nvPicPr>
          <p:cNvPr id="4098" name="Picture 2" descr="C:\Users\ALFA PC\Documents\ARP\externat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9" y="0"/>
            <a:ext cx="1643042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400" dirty="0" smtClean="0"/>
              <a:t>Envenimations par morsures de serpents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dirty="0" smtClean="0">
                <a:solidFill>
                  <a:schemeClr val="tx1"/>
                </a:solidFill>
              </a:rPr>
              <a:t>le syndrome vipérin »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</a:t>
            </a:r>
            <a:r>
              <a:rPr lang="fr-FR" u="sng" dirty="0" smtClean="0"/>
              <a:t>Le venin des vipères: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phospholipases A2: hemolyse,myotoxicité.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protéases: destruction tissulaire aboutissant à la nécrose.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éstérases: formation de kinine. 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Les hyaluronidases :diffusion des substances toxiques.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Activé par la température de la victime.</a:t>
            </a:r>
          </a:p>
          <a:p>
            <a:pPr>
              <a:buFont typeface="Wingdings" pitchFamily="2" charset="2"/>
              <a:buChar char="ü"/>
            </a:pPr>
            <a:endParaRPr lang="fr-FR" u="sng" dirty="0"/>
          </a:p>
        </p:txBody>
      </p:sp>
      <p:pic>
        <p:nvPicPr>
          <p:cNvPr id="7170" name="Picture 2" descr="C:\Users\ALFA PC\Documents\ARP\externat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72388" y="0"/>
            <a:ext cx="1471612" cy="148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00013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fr-FR" sz="2400" dirty="0" smtClean="0"/>
              <a:t>Envenimations par morsures de serpents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dirty="0" smtClean="0">
                <a:solidFill>
                  <a:schemeClr val="tx1"/>
                </a:solidFill>
              </a:rPr>
              <a:t>le syndrome vipérin »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u="sng" dirty="0" smtClean="0"/>
              <a:t>SYMPTOMES </a:t>
            </a:r>
          </a:p>
          <a:p>
            <a:r>
              <a:rPr lang="fr-FR" dirty="0" smtClean="0"/>
              <a:t>douleur immédiate, vive parfois syncopale à type d’écrasement, transfixiante, permanente, irradie vers la racine du membre </a:t>
            </a:r>
          </a:p>
          <a:p>
            <a:r>
              <a:rPr lang="fr-FR" dirty="0" smtClean="0"/>
              <a:t>L’œdème apparaît rapidement, dur, tendu ; le volume du membre (parfois le double de la normale)                syndrome des loges.  </a:t>
            </a:r>
          </a:p>
          <a:p>
            <a:r>
              <a:rPr lang="fr-FR" dirty="0" smtClean="0"/>
              <a:t>la peau est inflammatoire, érythémateuse, purpurique, se fissure puis s’ischémie. </a:t>
            </a:r>
          </a:p>
          <a:p>
            <a:r>
              <a:rPr lang="fr-FR" dirty="0" smtClean="0"/>
              <a:t>La nécrose : action des enzymes protéolytiques, des thromboses vasculaires mais aussi des toxines sécrétées par les germes de surinfection</a:t>
            </a:r>
          </a:p>
          <a:p>
            <a:endParaRPr lang="fr-FR" dirty="0" smtClean="0"/>
          </a:p>
          <a:p>
            <a:endParaRPr lang="fr-FR" u="sng" dirty="0"/>
          </a:p>
        </p:txBody>
      </p:sp>
      <p:sp>
        <p:nvSpPr>
          <p:cNvPr id="4" name="Flèche droite 3"/>
          <p:cNvSpPr/>
          <p:nvPr/>
        </p:nvSpPr>
        <p:spPr>
          <a:xfrm>
            <a:off x="2285984" y="3857628"/>
            <a:ext cx="9784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146" name="Picture 2" descr="C:\Users\ALFA PC\Documents\ARP\externat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3826" y="0"/>
            <a:ext cx="1400174" cy="148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/>
              <a:t>Envenimations par morsures de serpents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dirty="0" smtClean="0">
                <a:solidFill>
                  <a:schemeClr val="tx1"/>
                </a:solidFill>
              </a:rPr>
              <a:t>le syndrome vipérin »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u="sng" dirty="0" smtClean="0"/>
              <a:t>SYMPTOMES </a:t>
            </a:r>
          </a:p>
          <a:p>
            <a:r>
              <a:rPr lang="fr-FR" u="sng" dirty="0" smtClean="0"/>
              <a:t>une coagulation intra vasculaire disséminée (CIVD) entraîne: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saignement prolongé en regard de la morsure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des </a:t>
            </a:r>
            <a:r>
              <a:rPr lang="fr-FR" dirty="0" smtClean="0"/>
              <a:t>hémorragies au point de ponction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un purpura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des épistaxis, une hématurie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une hémoptysie, une hématémèse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des rectorragies, des métrorragies,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une hémorragie méningée généralement mortelle.</a:t>
            </a:r>
            <a:endParaRPr lang="fr-F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643314"/>
            <a:ext cx="193357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ALFA PC\Documents\ARP\externat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8140" y="0"/>
            <a:ext cx="1185860" cy="148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dirty="0" smtClean="0"/>
              <a:t>Envenimations par morsures de serpents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dirty="0" smtClean="0">
                <a:solidFill>
                  <a:schemeClr val="tx1"/>
                </a:solidFill>
              </a:rPr>
              <a:t>le syndrome vipérin »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fr-FR" u="sng" dirty="0" smtClean="0"/>
              <a:t>SYMPTOMES 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état de choc</a:t>
            </a:r>
            <a:r>
              <a:rPr lang="fr-FR" dirty="0" smtClean="0"/>
              <a:t>: résulte plus d’une hypovolémie et d’une réaction vagale ou d’une cardiotoxicité du venin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Des signes digestifs à type de diarrhée-vomissements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une fièvre à 39 °C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une dyspnée asthmatiforme avec œdème glottique d’origine immunoallergique ou un œdème pulmonaire de type lésionnel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d’atteinte rénale :soit par glomérulonéphrite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(liée à la toxicité directe du venin), soit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par tubulopathie (secondaire à la CIVD, la rhabdomyolyse, l’hémolyse ou l’état de choc)</a:t>
            </a:r>
            <a:endParaRPr lang="fr-FR" dirty="0"/>
          </a:p>
        </p:txBody>
      </p:sp>
      <p:pic>
        <p:nvPicPr>
          <p:cNvPr id="5122" name="Picture 2" descr="C:\Users\ALFA PC\Documents\ARP\externat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6702" y="0"/>
            <a:ext cx="1257298" cy="1485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fr-FR" sz="2400" dirty="0" smtClean="0"/>
              <a:t>Envenimations par morsures de serpents </a:t>
            </a:r>
            <a:br>
              <a:rPr lang="fr-FR" sz="2400" dirty="0" smtClean="0"/>
            </a:br>
            <a:r>
              <a:rPr lang="fr-FR" sz="2400" dirty="0" smtClean="0"/>
              <a:t>stadification clinico-biologique</a:t>
            </a:r>
            <a:endParaRPr lang="fr-FR" sz="2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28802"/>
            <a:ext cx="746760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786314" y="6572272"/>
            <a:ext cx="3571900" cy="285728"/>
          </a:xfrm>
          <a:prstGeom prst="rect">
            <a:avLst/>
          </a:prstGeom>
        </p:spPr>
        <p:txBody>
          <a:bodyPr vert="horz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EMC dermatologie 2010</a:t>
            </a:r>
            <a:endParaRPr kumimoji="0" lang="fr-FR" sz="24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C:\Users\ALFA PC\Documents\ARP\externat\téléchargement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357298"/>
            <a:ext cx="2847975" cy="571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2400" dirty="0" smtClean="0"/>
              <a:t>Envenimations par morsures de serpents </a:t>
            </a:r>
            <a:br>
              <a:rPr lang="fr-FR" sz="2400" dirty="0" smtClean="0"/>
            </a:br>
            <a:r>
              <a:rPr lang="fr-FR" sz="2400" dirty="0" smtClean="0"/>
              <a:t>stadification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Corrélation entre veninémie et gravité clinique ultérieure.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Veninémies de 0 à 1 μg/L:  Morsures sans envenimation,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Veninémie de 5 ± 1,8 μg/L: Morsures bénignes,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Veninémie de 32 ± 7 μg/L:  envenimations modérées;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Veninémie de 126 ± 50 μg/L:  envenimations sévères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dirty="0" smtClean="0"/>
              <a:t>Risques liées aux morsures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u="sng" dirty="0" smtClean="0"/>
              <a:t>1-le risque infectieux</a:t>
            </a:r>
            <a:r>
              <a:rPr lang="fr-FR" dirty="0" smtClean="0"/>
              <a:t>: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Infections Poly microbiennes: les pasteurellas, les staphylocoques, 1es streptocoques et les bactéries anaérobies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 les morsures s’infectent souvent par la flore orale du mordeur ou plus rarement avec la flore cutanée du mordu.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locales :abcès sous-cutané, tendinite, arthrite septique, ostéomyélite.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Systémiques :sepsis, endocardite, méningite, abcès cérébral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Tétanos. 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Rage. </a:t>
            </a:r>
          </a:p>
          <a:p>
            <a:pPr>
              <a:buNone/>
            </a:pPr>
            <a:r>
              <a:rPr lang="fr-FR" u="sng" dirty="0" smtClean="0"/>
              <a:t>2-risque d’handicape par lésion tendineuses: </a:t>
            </a:r>
          </a:p>
          <a:p>
            <a:pPr>
              <a:buNone/>
            </a:pPr>
            <a:r>
              <a:rPr lang="fr-FR" u="sng" dirty="0" smtClean="0"/>
              <a:t>3-l’aspect inesthétique des lésions: </a:t>
            </a:r>
          </a:p>
          <a:p>
            <a:pPr>
              <a:buNone/>
            </a:pPr>
            <a:endParaRPr lang="fr-FR" u="sng" dirty="0" smtClean="0"/>
          </a:p>
          <a:p>
            <a:pPr>
              <a:buFont typeface="Wingdings" pitchFamily="2" charset="2"/>
              <a:buChar char="§"/>
            </a:pPr>
            <a:endParaRPr lang="fr-FR" u="sng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fr-FR" sz="2400" dirty="0" smtClean="0"/>
              <a:t>Envenimations par morsures de serpents 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dirty="0" smtClean="0">
                <a:solidFill>
                  <a:schemeClr val="tx1"/>
                </a:solidFill>
              </a:rPr>
              <a:t>prise en charge »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l’immobilisation afin de diminuer la diffusion du venin. </a:t>
            </a:r>
          </a:p>
          <a:p>
            <a:r>
              <a:rPr lang="fr-FR" dirty="0" smtClean="0"/>
              <a:t>Proscrire le garrot, les incisions, le débridement, la cautérisation, l’aspiration </a:t>
            </a:r>
          </a:p>
          <a:p>
            <a:r>
              <a:rPr lang="fr-FR" dirty="0" smtClean="0"/>
              <a:t>Lavage a l’eau et anti septique. </a:t>
            </a:r>
          </a:p>
          <a:p>
            <a:r>
              <a:rPr lang="fr-FR" dirty="0" smtClean="0"/>
              <a:t>Antalgiques </a:t>
            </a:r>
          </a:p>
          <a:p>
            <a:r>
              <a:rPr lang="fr-FR" dirty="0" smtClean="0"/>
              <a:t>Antibioprophylaxie: non systématique. </a:t>
            </a:r>
          </a:p>
          <a:p>
            <a:r>
              <a:rPr lang="fr-FR" dirty="0" smtClean="0"/>
              <a:t>prévention du tétanos </a:t>
            </a:r>
          </a:p>
          <a:p>
            <a:r>
              <a:rPr lang="fr-FR" dirty="0" smtClean="0"/>
              <a:t>Mesures non spécifiques de réanimation, remplissage vasculaire, ventilation, gestion de l’insuffisance rénale.</a:t>
            </a:r>
          </a:p>
          <a:p>
            <a:r>
              <a:rPr lang="fr-FR" dirty="0" smtClean="0"/>
              <a:t> En cas d’œdème majeur , en l’absence d’anomalie importante de l’hémostase, les incisions de décharge sont à discuter </a:t>
            </a:r>
          </a:p>
          <a:p>
            <a:r>
              <a:rPr lang="fr-FR" dirty="0" smtClean="0"/>
              <a:t>Excision  des zones de nécrose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fr-FR" sz="2400" dirty="0" smtClean="0"/>
              <a:t>Envenimations par morsures de serpents </a:t>
            </a:r>
            <a:br>
              <a:rPr lang="fr-FR" sz="2400" dirty="0" smtClean="0"/>
            </a:br>
            <a:r>
              <a:rPr lang="fr-FR" sz="2400" dirty="0" smtClean="0"/>
              <a:t>« </a:t>
            </a:r>
            <a:r>
              <a:rPr lang="fr-FR" sz="2400" dirty="0" smtClean="0">
                <a:solidFill>
                  <a:schemeClr val="tx1"/>
                </a:solidFill>
              </a:rPr>
              <a:t>prise en charge »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fr-FR" dirty="0" smtClean="0"/>
              <a:t>La sérothérapie antivenimeuse est la seule thérapeutique vraiment efficace.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capable d’inactiver les protéases inoculées et de corriger les troubles de la coagulation en quelques heures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indiquée dès que des signes de grade II apparaissent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Perfusion en une heure d’une dose de 4 mL à diluer dans 100 mL de sérum </a:t>
            </a:r>
            <a:r>
              <a:rPr lang="fr-FR" dirty="0" smtClean="0"/>
              <a:t>physiologique renouvelée 5 heures âpres si nécessaire.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Morsure de malmignatte (veuve noire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u="sng" dirty="0" smtClean="0"/>
              <a:t>TABLEAU CLINIQUE:  </a:t>
            </a:r>
          </a:p>
          <a:p>
            <a:pPr>
              <a:buNone/>
            </a:pPr>
            <a:r>
              <a:rPr lang="fr-FR" dirty="0" smtClean="0"/>
              <a:t>La piqûre est indolore </a:t>
            </a:r>
          </a:p>
          <a:p>
            <a:pPr>
              <a:buNone/>
            </a:pPr>
            <a:r>
              <a:rPr lang="fr-FR" dirty="0" smtClean="0"/>
              <a:t>En quelques heures: Douleurs sourdes qui s’étendent progressivement </a:t>
            </a:r>
          </a:p>
          <a:p>
            <a:pPr>
              <a:buNone/>
            </a:pPr>
            <a:r>
              <a:rPr lang="fr-FR" dirty="0" smtClean="0"/>
              <a:t>de la morsure à tout le membre mordu, puis</a:t>
            </a:r>
          </a:p>
          <a:p>
            <a:pPr>
              <a:buNone/>
            </a:pPr>
            <a:r>
              <a:rPr lang="fr-FR" dirty="0" smtClean="0"/>
              <a:t> à tout le corps avec des contractures abdominales intolérables </a:t>
            </a:r>
          </a:p>
          <a:p>
            <a:pPr>
              <a:buNone/>
            </a:pPr>
            <a:r>
              <a:rPr lang="fr-FR" dirty="0" smtClean="0"/>
              <a:t>           mime une urgence chirurgicale, rupture d’un organe creux, qu’il faudra éliminer</a:t>
            </a:r>
          </a:p>
          <a:p>
            <a:pPr>
              <a:buNone/>
            </a:pPr>
            <a:endParaRPr lang="fr-FR" u="sng" dirty="0"/>
          </a:p>
        </p:txBody>
      </p:sp>
      <p:pic>
        <p:nvPicPr>
          <p:cNvPr id="8194" name="Picture 2" descr="C:\Users\ALFA PC\Documents\ARP\externat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643050"/>
            <a:ext cx="1743070" cy="1857375"/>
          </a:xfrm>
          <a:prstGeom prst="rect">
            <a:avLst/>
          </a:prstGeom>
          <a:noFill/>
        </p:spPr>
      </p:pic>
      <p:sp>
        <p:nvSpPr>
          <p:cNvPr id="5" name="Flèche droite 4"/>
          <p:cNvSpPr/>
          <p:nvPr/>
        </p:nvSpPr>
        <p:spPr>
          <a:xfrm>
            <a:off x="500034" y="4643446"/>
            <a:ext cx="835532" cy="357190"/>
          </a:xfrm>
          <a:prstGeom prst="rightArrow">
            <a:avLst>
              <a:gd name="adj1" fmla="val 1289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Morsure de malmignatte (veuve noire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TABLEAU CLINIQUE </a:t>
            </a:r>
          </a:p>
          <a:p>
            <a:pPr>
              <a:buFont typeface="Wingdings" pitchFamily="2" charset="2"/>
              <a:buChar char="§"/>
            </a:pPr>
            <a:r>
              <a:rPr lang="fr-FR" u="sng" dirty="0" smtClean="0"/>
              <a:t>Sur le plan neurologique:</a:t>
            </a:r>
            <a:r>
              <a:rPr lang="fr-FR" b="1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Céphalées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des paresthésies des extrémités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un syndrome confusionnel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une agitation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 une anxiété</a:t>
            </a:r>
          </a:p>
          <a:p>
            <a:pPr>
              <a:buFont typeface="Wingdings" pitchFamily="2" charset="2"/>
              <a:buChar char="ü"/>
            </a:pPr>
            <a:r>
              <a:rPr lang="fr-FR" dirty="0" smtClean="0"/>
              <a:t>des clonies.</a:t>
            </a:r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  <p:pic>
        <p:nvPicPr>
          <p:cNvPr id="4" name="Picture 2" descr="C:\Users\ALFA PC\Documents\ARP\externat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643050"/>
            <a:ext cx="174307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Morsure de malmignatte (veuve noire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Tous ces signes régressent et disparaissent, en 1 – 3 semaines, laissant la personne très affaiblie et fatiguée pendant encore plusieurs semaines. </a:t>
            </a:r>
          </a:p>
          <a:p>
            <a:endParaRPr lang="fr-FR" dirty="0"/>
          </a:p>
        </p:txBody>
      </p:sp>
      <p:pic>
        <p:nvPicPr>
          <p:cNvPr id="4" name="Picture 2" descr="C:\Users\ALFA PC\Documents\ARP\externat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0930" y="5000625"/>
            <a:ext cx="174307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Morsure de malmignatte (veuve noire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                </a:t>
            </a:r>
            <a:r>
              <a:rPr lang="fr-FR" u="sng" dirty="0" smtClean="0"/>
              <a:t>TRAITEMENT </a:t>
            </a:r>
          </a:p>
          <a:p>
            <a:r>
              <a:rPr lang="fr-FR" dirty="0" smtClean="0"/>
              <a:t>Nettoyer la morsure</a:t>
            </a:r>
          </a:p>
          <a:p>
            <a:r>
              <a:rPr lang="fr-FR" dirty="0" smtClean="0"/>
              <a:t>Antalgiques </a:t>
            </a:r>
          </a:p>
          <a:p>
            <a:r>
              <a:rPr lang="fr-FR" dirty="0" smtClean="0"/>
              <a:t>Anti histaminiques</a:t>
            </a:r>
          </a:p>
          <a:p>
            <a:r>
              <a:rPr lang="fr-FR" dirty="0" smtClean="0"/>
              <a:t>Sels de calcium: supprime les contractions musculaires</a:t>
            </a:r>
          </a:p>
          <a:p>
            <a:r>
              <a:rPr lang="fr-FR" dirty="0" smtClean="0"/>
              <a:t>Antibiotiques: surinfection</a:t>
            </a:r>
          </a:p>
          <a:p>
            <a:r>
              <a:rPr lang="fr-FR" dirty="0" smtClean="0"/>
              <a:t>Prévention anti tétanique</a:t>
            </a:r>
          </a:p>
          <a:p>
            <a:r>
              <a:rPr lang="fr-FR" dirty="0" smtClean="0"/>
              <a:t>Les sérums anti latrodecte: réservés aux sujets fragiles</a:t>
            </a:r>
            <a:endParaRPr lang="fr-FR" u="sng" dirty="0"/>
          </a:p>
        </p:txBody>
      </p:sp>
      <p:pic>
        <p:nvPicPr>
          <p:cNvPr id="4" name="Picture 2" descr="C:\Users\ALFA PC\Documents\ARP\externat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0930" y="5500702"/>
            <a:ext cx="1743070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altLang="fr-FR" b="1" dirty="0" smtClean="0">
                <a:solidFill>
                  <a:schemeClr val="tx1"/>
                </a:solidFill>
              </a:rPr>
              <a:t>Les piqures de tiques 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9218" name="Picture 2" descr="C:\Users\ALFA PC\Documents\ARP\externat\téléchargement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14884"/>
            <a:ext cx="2619375" cy="1743075"/>
          </a:xfrm>
          <a:prstGeom prst="rect">
            <a:avLst/>
          </a:prstGeom>
          <a:noFill/>
        </p:spPr>
      </p:pic>
      <p:sp>
        <p:nvSpPr>
          <p:cNvPr id="7" name="Espace réservé du contenu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altLang="fr-FR" dirty="0" smtClean="0"/>
              <a:t>Vectrices de maladies infectieuses:</a:t>
            </a:r>
            <a:r>
              <a:rPr lang="fr-FR" dirty="0" smtClean="0"/>
              <a:t> bactérie (</a:t>
            </a:r>
            <a:r>
              <a:rPr lang="fr-FR" i="1" dirty="0" smtClean="0"/>
              <a:t>Borrelia</a:t>
            </a:r>
            <a:r>
              <a:rPr lang="fr-FR" dirty="0" smtClean="0"/>
              <a:t>)</a:t>
            </a:r>
            <a:r>
              <a:rPr lang="fr-FR" altLang="fr-FR" dirty="0" smtClean="0"/>
              <a:t> (maladie de Lyme). </a:t>
            </a:r>
          </a:p>
          <a:p>
            <a:pPr algn="ctr">
              <a:buNone/>
            </a:pPr>
            <a:r>
              <a:rPr lang="fr-FR" altLang="fr-FR" b="1" dirty="0" smtClean="0">
                <a:solidFill>
                  <a:srgbClr val="FF0000"/>
                </a:solidFill>
              </a:rPr>
              <a:t>« paralysie ascendante à tiques ».  </a:t>
            </a:r>
          </a:p>
          <a:p>
            <a:pPr>
              <a:buNone/>
            </a:pPr>
            <a:endParaRPr lang="fr-FR" altLang="fr-F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altLang="fr-FR" sz="2000" b="1" dirty="0" smtClean="0"/>
              <a:t>   </a:t>
            </a:r>
            <a:r>
              <a:rPr lang="fr-FR" altLang="fr-FR" sz="2000" dirty="0" smtClean="0"/>
              <a:t>Salive neurotoxique des femelles        </a:t>
            </a:r>
          </a:p>
          <a:p>
            <a:pPr>
              <a:buFontTx/>
              <a:buNone/>
            </a:pPr>
            <a:endParaRPr lang="fr-FR" altLang="fr-FR" sz="2000" b="1" dirty="0" smtClean="0"/>
          </a:p>
          <a:p>
            <a:endParaRPr lang="fr-FR" altLang="fr-FR" b="1" dirty="0" smtClean="0"/>
          </a:p>
          <a:p>
            <a:endParaRPr lang="fr-FR" dirty="0"/>
          </a:p>
        </p:txBody>
      </p:sp>
      <p:pic>
        <p:nvPicPr>
          <p:cNvPr id="9220" name="Picture 4" descr="C:\Users\ALFA PC\Documents\ARP\externat\images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643446"/>
            <a:ext cx="190500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80" y="285728"/>
            <a:ext cx="7800972" cy="114300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fr-FR" sz="4000" b="1" dirty="0" smtClean="0">
                <a:solidFill>
                  <a:schemeClr val="tx1"/>
                </a:solidFill>
              </a:rPr>
              <a:t>Animaux marins</a:t>
            </a:r>
            <a:endParaRPr lang="fr-FR" sz="40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918" y="1600200"/>
            <a:ext cx="8686800" cy="447200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fr-FR" b="1" u="sng" dirty="0" smtClean="0">
                <a:solidFill>
                  <a:srgbClr val="FF0000"/>
                </a:solidFill>
              </a:rPr>
              <a:t>Echinodermes: oursins, étoile de mer</a:t>
            </a:r>
          </a:p>
          <a:p>
            <a:pPr lvl="1">
              <a:buFont typeface="Wingdings" pitchFamily="2" charset="2"/>
              <a:buChar char="Ø"/>
            </a:pPr>
            <a:r>
              <a:rPr lang="fr-FR" b="1" dirty="0" smtClean="0"/>
              <a:t>Principale complication est la surinfection, certains</a:t>
            </a:r>
          </a:p>
          <a:p>
            <a:pPr lvl="1">
              <a:buNone/>
            </a:pPr>
            <a:r>
              <a:rPr lang="fr-FR" b="1" dirty="0" smtClean="0"/>
              <a:t>(neurotoxines) entraînent paresthésie et douleur musculaire.</a:t>
            </a:r>
          </a:p>
          <a:p>
            <a:pPr lvl="1">
              <a:buFont typeface="Wingdings" pitchFamily="2" charset="2"/>
              <a:buChar char="Ø"/>
            </a:pPr>
            <a:r>
              <a:rPr lang="fr-FR" b="1" dirty="0" smtClean="0"/>
              <a:t>CAT: ablation des épines et désinfection.</a:t>
            </a:r>
          </a:p>
          <a:p>
            <a:pPr lvl="1">
              <a:buFont typeface="Wingdings" pitchFamily="2" charset="2"/>
              <a:buChar char="ü"/>
            </a:pPr>
            <a:endParaRPr lang="fr-FR" b="1" dirty="0" smtClean="0"/>
          </a:p>
          <a:p>
            <a:pPr>
              <a:buFont typeface="Wingdings" pitchFamily="2" charset="2"/>
              <a:buChar char="ü"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b="1" u="sng" dirty="0" smtClean="0">
                <a:solidFill>
                  <a:srgbClr val="FF0000"/>
                </a:solidFill>
              </a:rPr>
              <a:t>Poissons venimeux: murène, poisson chat et rascasse </a:t>
            </a:r>
          </a:p>
          <a:p>
            <a:pPr lvl="1">
              <a:buFont typeface="Wingdings" pitchFamily="2" charset="2"/>
              <a:buChar char="Ø"/>
            </a:pPr>
            <a:r>
              <a:rPr lang="fr-FR" b="1" dirty="0" smtClean="0"/>
              <a:t>Douleur parfois syncopale, œdème, phlyctène, nécrose, parfois paralysie musculaire (respiratoire).</a:t>
            </a:r>
          </a:p>
          <a:p>
            <a:pPr lvl="1">
              <a:buFont typeface="Wingdings" pitchFamily="2" charset="2"/>
              <a:buChar char="Ø"/>
            </a:pPr>
            <a:endParaRPr lang="fr-FR" b="1" dirty="0" smtClean="0"/>
          </a:p>
          <a:p>
            <a:pPr lvl="1">
              <a:buFont typeface="Wingdings" pitchFamily="2" charset="2"/>
              <a:buChar char="Ø"/>
            </a:pPr>
            <a:r>
              <a:rPr lang="fr-FR" b="1" dirty="0" smtClean="0"/>
              <a:t>Traitement: le venin est thermolabile (immerger la blessure dans l’eau chaude), réanimation dans les cas graves;</a:t>
            </a:r>
            <a:endParaRPr lang="fr-FR" b="1" dirty="0"/>
          </a:p>
        </p:txBody>
      </p:sp>
      <p:sp>
        <p:nvSpPr>
          <p:cNvPr id="3076" name="AutoShape 4" descr="Résultat de recherche d'images pour &quot;photos d'oursins de m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078" name="AutoShape 6" descr="Résultat de recherche d'images pour &quot;photos d'oursins de m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3080" name="Picture 8" descr="un oursin blanc de Méditerrané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000372"/>
            <a:ext cx="1142975" cy="911815"/>
          </a:xfrm>
          <a:prstGeom prst="rect">
            <a:avLst/>
          </a:prstGeom>
          <a:noFill/>
        </p:spPr>
      </p:pic>
      <p:sp>
        <p:nvSpPr>
          <p:cNvPr id="3082" name="AutoShape 10" descr="Résultat de recherche d'images pour &quot;photosetoile de mer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3084" name="Picture 12" descr="http://img2.hebus.com/hebus_2009/06/01/preview/090601002455_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000372"/>
            <a:ext cx="1141961" cy="857232"/>
          </a:xfrm>
          <a:prstGeom prst="rect">
            <a:avLst/>
          </a:prstGeom>
          <a:noFill/>
        </p:spPr>
      </p:pic>
      <p:sp>
        <p:nvSpPr>
          <p:cNvPr id="3086" name="AutoShape 14" descr="Résultat de recherche d'images pour &quot;photos murèn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3088" name="Picture 16" descr="https://s3.amazonaws.com/rapgenius/28835_getty_200807301821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1285852" y="5857892"/>
            <a:ext cx="1214446" cy="810036"/>
          </a:xfrm>
          <a:prstGeom prst="rect">
            <a:avLst/>
          </a:prstGeom>
          <a:noFill/>
        </p:spPr>
      </p:pic>
      <p:sp>
        <p:nvSpPr>
          <p:cNvPr id="3090" name="AutoShape 18" descr="Résultat de recherche d'images pour &quot;photos de rasca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3092" name="Picture 20" descr="http://www.dinosoria.com/poissons/rascassel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5857892"/>
            <a:ext cx="1357322" cy="857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543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48" y="714364"/>
            <a:ext cx="7429552" cy="1143000"/>
          </a:xfrm>
          <a:ln>
            <a:solidFill>
              <a:schemeClr val="accent1"/>
            </a:solidFill>
          </a:ln>
        </p:spPr>
        <p:txBody>
          <a:bodyPr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Animaux marins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71"/>
            <a:ext cx="8686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b="1" u="sng" dirty="0" smtClean="0">
                <a:solidFill>
                  <a:srgbClr val="FF0000"/>
                </a:solidFill>
              </a:rPr>
              <a:t>Piqûres par les cnidaires: les méduses</a:t>
            </a:r>
          </a:p>
          <a:p>
            <a:pPr>
              <a:buFont typeface="Wingdings" pitchFamily="2" charset="2"/>
              <a:buChar char="ü"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Douleur intense, suivie d’une éruption cutanée, lésions hémorragiques ou nécrotiques.</a:t>
            </a:r>
          </a:p>
          <a:p>
            <a:pPr>
              <a:buFont typeface="Wingdings" pitchFamily="2" charset="2"/>
              <a:buChar char="ü"/>
            </a:pPr>
            <a:endParaRPr lang="fr-FR" b="1" dirty="0" smtClean="0"/>
          </a:p>
          <a:p>
            <a:pPr>
              <a:buFont typeface="Wingdings" pitchFamily="2" charset="2"/>
              <a:buChar char="ü"/>
            </a:pPr>
            <a:r>
              <a:rPr lang="fr-FR" b="1" dirty="0" smtClean="0"/>
              <a:t>Les envenimations sévères: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/>
              <a:t>céphalées, syncope, convulsions, vomissements, paralysie, choc anaphylactique, coma, trouble du rythme, bronchospasme.</a:t>
            </a:r>
          </a:p>
          <a:p>
            <a:endParaRPr lang="fr-FR" b="1" dirty="0"/>
          </a:p>
        </p:txBody>
      </p:sp>
      <p:pic>
        <p:nvPicPr>
          <p:cNvPr id="11266" name="Picture 2" descr="C:\Users\ALFA PC\Documents\ARP\externat\images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286388"/>
            <a:ext cx="2847975" cy="13572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199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pPr algn="ctr"/>
            <a:r>
              <a:rPr lang="fr-FR" b="1" u="sng" dirty="0" smtClean="0">
                <a:solidFill>
                  <a:schemeClr val="tx1"/>
                </a:solidFill>
              </a:rPr>
              <a:t>Conduite à tenir</a:t>
            </a:r>
            <a:endParaRPr lang="fr-FR" u="sng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5013176"/>
          </a:xfrm>
        </p:spPr>
        <p:txBody>
          <a:bodyPr>
            <a:noAutofit/>
          </a:bodyPr>
          <a:lstStyle/>
          <a:p>
            <a:endParaRPr lang="fr-FR" sz="2000" dirty="0" smtClean="0"/>
          </a:p>
          <a:p>
            <a:r>
              <a:rPr lang="fr-FR" sz="2000" dirty="0" smtClean="0"/>
              <a:t>Nettoyer </a:t>
            </a:r>
            <a:r>
              <a:rPr lang="fr-FR" sz="2000" dirty="0"/>
              <a:t>les plaies sans </a:t>
            </a:r>
            <a:r>
              <a:rPr lang="fr-FR" sz="2000" dirty="0" smtClean="0"/>
              <a:t>frotter avec </a:t>
            </a:r>
            <a:r>
              <a:rPr lang="fr-FR" sz="2000" dirty="0"/>
              <a:t>de </a:t>
            </a:r>
            <a:r>
              <a:rPr lang="fr-FR" sz="2000" dirty="0" smtClean="0"/>
              <a:t>l’eau de </a:t>
            </a:r>
            <a:r>
              <a:rPr lang="fr-FR" sz="2000" dirty="0"/>
              <a:t>mer ou au sérum physiologique. </a:t>
            </a:r>
            <a:endParaRPr lang="fr-FR" sz="2000" dirty="0" smtClean="0"/>
          </a:p>
          <a:p>
            <a:r>
              <a:rPr lang="fr-FR" sz="2000" dirty="0" smtClean="0"/>
              <a:t>La </a:t>
            </a:r>
            <a:r>
              <a:rPr lang="fr-FR" sz="2000" dirty="0" smtClean="0"/>
              <a:t>toxine étant </a:t>
            </a:r>
            <a:r>
              <a:rPr lang="fr-FR" sz="2000" dirty="0"/>
              <a:t>thermolabile, on peut utiliser de </a:t>
            </a:r>
            <a:r>
              <a:rPr lang="fr-FR" sz="2000" dirty="0" smtClean="0"/>
              <a:t>l’eau chaude.</a:t>
            </a:r>
          </a:p>
          <a:p>
            <a:r>
              <a:rPr lang="fr-FR" sz="2000" dirty="0" smtClean="0"/>
              <a:t>Retirer </a:t>
            </a:r>
            <a:r>
              <a:rPr lang="fr-FR" sz="2000" dirty="0"/>
              <a:t>les tentacules visibles avec une </a:t>
            </a:r>
            <a:r>
              <a:rPr lang="fr-FR" sz="2000" dirty="0" smtClean="0"/>
              <a:t>pince. </a:t>
            </a:r>
            <a:endParaRPr lang="fr-FR" sz="2000" dirty="0" smtClean="0"/>
          </a:p>
          <a:p>
            <a:r>
              <a:rPr lang="fr-FR" sz="2000" dirty="0" smtClean="0"/>
              <a:t>Recouvrir </a:t>
            </a:r>
            <a:r>
              <a:rPr lang="fr-FR" sz="2000" dirty="0"/>
              <a:t>la zone lésée </a:t>
            </a:r>
            <a:r>
              <a:rPr lang="fr-FR" sz="2000" dirty="0" smtClean="0"/>
              <a:t>par</a:t>
            </a:r>
            <a:r>
              <a:rPr lang="fr-FR" sz="2000" dirty="0"/>
              <a:t> </a:t>
            </a:r>
            <a:r>
              <a:rPr lang="fr-FR" sz="2000" dirty="0" smtClean="0"/>
              <a:t>du </a:t>
            </a:r>
            <a:r>
              <a:rPr lang="fr-FR" sz="2000" dirty="0"/>
              <a:t>sable et racler avec une surface </a:t>
            </a:r>
            <a:r>
              <a:rPr lang="fr-FR" sz="2000" dirty="0" smtClean="0"/>
              <a:t>rigide pour </a:t>
            </a:r>
            <a:r>
              <a:rPr lang="fr-FR" sz="2000" dirty="0"/>
              <a:t>retirer les nématocytes </a:t>
            </a:r>
            <a:r>
              <a:rPr lang="fr-FR" sz="2000" dirty="0" smtClean="0"/>
              <a:t>persistants.</a:t>
            </a:r>
          </a:p>
          <a:p>
            <a:r>
              <a:rPr lang="fr-FR" sz="2000" dirty="0" smtClean="0"/>
              <a:t>sécher </a:t>
            </a:r>
            <a:r>
              <a:rPr lang="fr-FR" sz="2000" dirty="0"/>
              <a:t>la plaie </a:t>
            </a:r>
            <a:r>
              <a:rPr lang="fr-FR" sz="2000" dirty="0" smtClean="0"/>
              <a:t>puis l’enduire </a:t>
            </a:r>
            <a:r>
              <a:rPr lang="fr-FR" sz="2000" dirty="0"/>
              <a:t>d’anesthésiques locaux (type </a:t>
            </a:r>
            <a:r>
              <a:rPr lang="fr-FR" sz="2000" dirty="0" smtClean="0"/>
              <a:t>Xylocaïne en </a:t>
            </a:r>
            <a:r>
              <a:rPr lang="fr-FR" sz="2000" dirty="0"/>
              <a:t>crème</a:t>
            </a:r>
            <a:r>
              <a:rPr lang="fr-FR" sz="2000" dirty="0" smtClean="0"/>
              <a:t>).</a:t>
            </a:r>
          </a:p>
          <a:p>
            <a:r>
              <a:rPr lang="fr-FR" sz="2000" dirty="0" smtClean="0"/>
              <a:t>Traitement </a:t>
            </a:r>
            <a:r>
              <a:rPr lang="fr-FR" sz="2000" dirty="0" smtClean="0"/>
              <a:t>général</a:t>
            </a:r>
          </a:p>
          <a:p>
            <a:r>
              <a:rPr lang="fr-FR" sz="2000" dirty="0" smtClean="0"/>
              <a:t>Traitement </a:t>
            </a:r>
            <a:r>
              <a:rPr lang="fr-FR" sz="2000" dirty="0"/>
              <a:t>systématique de la douleur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Traitement </a:t>
            </a:r>
            <a:r>
              <a:rPr lang="fr-FR" sz="2000" dirty="0"/>
              <a:t>d’un éventuel choc anaphylactique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1000100" y="285728"/>
            <a:ext cx="6715172" cy="85725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FR" sz="4400" b="1" dirty="0" smtClean="0">
                <a:solidFill>
                  <a:schemeClr val="tx1"/>
                </a:solidFill>
              </a:rPr>
              <a:t>Animaux marins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300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Prise en charge des morsures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u="sng" dirty="0" smtClean="0"/>
              <a:t>Mesures  générales: 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rinçage à grande eau de la plaie avec du savon.</a:t>
            </a:r>
          </a:p>
          <a:p>
            <a:pPr marL="274320" lvl="1">
              <a:spcBef>
                <a:spcPts val="600"/>
              </a:spcBef>
              <a:buSzPct val="70000"/>
              <a:buFont typeface="Century Schoolbook" pitchFamily="18" charset="0"/>
              <a:buChar char="─"/>
            </a:pPr>
            <a:r>
              <a:rPr lang="fr-FR" dirty="0" smtClean="0"/>
              <a:t>Désinfection locale: Dakin , eau oxygénée ou Bétadine</a:t>
            </a:r>
            <a:r>
              <a:rPr lang="fr-FR" b="1" dirty="0" smtClean="0"/>
              <a:t>.</a:t>
            </a:r>
          </a:p>
          <a:p>
            <a:pPr marL="274320" lvl="1">
              <a:spcBef>
                <a:spcPts val="600"/>
              </a:spcBef>
              <a:buSzPct val="70000"/>
              <a:buFont typeface="Century Schoolbook" pitchFamily="18" charset="0"/>
              <a:buChar char="─"/>
            </a:pPr>
            <a:r>
              <a:rPr lang="fr-FR" dirty="0" smtClean="0"/>
              <a:t>Parage avec excision soigneuse des tissus lésés.</a:t>
            </a:r>
            <a:endParaRPr lang="fr-FR" b="1" dirty="0" smtClean="0"/>
          </a:p>
          <a:p>
            <a:pPr marL="274320" lvl="1">
              <a:spcBef>
                <a:spcPts val="600"/>
              </a:spcBef>
              <a:buSzPct val="70000"/>
              <a:buFont typeface="Century Schoolbook" pitchFamily="18" charset="0"/>
              <a:buChar char="─"/>
            </a:pPr>
            <a:r>
              <a:rPr lang="fr-FR" dirty="0" smtClean="0"/>
              <a:t>Antalgique. </a:t>
            </a:r>
          </a:p>
          <a:p>
            <a:pPr marL="274320" lvl="1">
              <a:spcBef>
                <a:spcPts val="600"/>
              </a:spcBef>
              <a:buSzPct val="70000"/>
              <a:buFont typeface="Wingdings" pitchFamily="2" charset="2"/>
              <a:buChar char="§"/>
            </a:pPr>
            <a:r>
              <a:rPr lang="fr-FR" u="sng" dirty="0" smtClean="0"/>
              <a:t>Suture ou pas  de la plaie</a:t>
            </a:r>
            <a:r>
              <a:rPr lang="fr-FR" dirty="0" smtClean="0"/>
              <a:t>: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Pas de suture systématique, sauf :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plaie délabrante après avis chirurgical .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plaie de la face.</a:t>
            </a:r>
          </a:p>
          <a:p>
            <a:pPr>
              <a:buFont typeface="Century Schoolbook" pitchFamily="18" charset="0"/>
              <a:buChar char="─"/>
            </a:pP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LFA PC\Pictures\images (7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Prise en charge des morsures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fr-FR" u="sng" dirty="0" smtClean="0">
                <a:solidFill>
                  <a:schemeClr val="accent1"/>
                </a:solidFill>
              </a:rPr>
              <a:t>Antibioprophylaxie: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 blessures modérées à sévères.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morsures délabrées .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 atteinte des mains ou de la face.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 lésions proches d’une articulation ou d’un os.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 chez les patients immunodéficients 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Augmentin 1 gramme trois fois par jour pendant 3 à5 jours 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ou Pyostacine 1 gramme deux fois par jour pendant3à 5 jours .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ou Doxycycline 200mg une fois par jour pendant 3à5 jours.</a:t>
            </a: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Prise en charge des morsures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fr-FR" u="sng" dirty="0" smtClean="0">
                <a:solidFill>
                  <a:schemeClr val="accent1"/>
                </a:solidFill>
              </a:rPr>
              <a:t>Mesures antirabiques: 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 Chien correctement vacciné: pas de sérothérapie.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Chien dont le statut vaccinale est non connu: une vaccination et une sérothérapie sont débutées dés la morsure: </a:t>
            </a:r>
            <a:r>
              <a:rPr lang="fr-FR" dirty="0" smtClean="0">
                <a:solidFill>
                  <a:srgbClr val="FF0000"/>
                </a:solidFill>
              </a:rPr>
              <a:t>urgence</a:t>
            </a: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 Le protocole dit de « Essen » comprend cinq injections de vaccin aux jours 0, 3, 7, 14 et 28.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Le protocole « 2-1-1 ou de Zagreb » comprend deux injections de vaccin au jour 0, une dans chaque deltoïde, puis une injection aux jours 7 et 21.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les immunoglobulines antirabiques doivent être administrées en même temps que la première injection de vaccin (J0)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Chien mis en observation : 2 certificats </a:t>
            </a:r>
            <a:r>
              <a:rPr lang="fr-FR" dirty="0" smtClean="0"/>
              <a:t>délivrés  </a:t>
            </a:r>
            <a:r>
              <a:rPr lang="fr-FR" dirty="0" smtClean="0"/>
              <a:t>à 15 jours</a:t>
            </a:r>
          </a:p>
          <a:p>
            <a:pPr>
              <a:buFont typeface="Century Schoolbook" pitchFamily="18" charset="0"/>
              <a:buChar char="─"/>
            </a:pPr>
            <a:endParaRPr lang="fr-FR" u="sng" dirty="0" smtClean="0"/>
          </a:p>
          <a:p>
            <a:pPr>
              <a:buFont typeface="Wingdings" pitchFamily="2" charset="2"/>
              <a:buChar char="§"/>
            </a:pPr>
            <a:endParaRPr lang="fr-FR" u="sng" dirty="0" smtClean="0"/>
          </a:p>
          <a:p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Prise en charge des morsures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u="sng" dirty="0" smtClean="0"/>
              <a:t>Prévention anti tétanique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Vérifier le statut vaccinal.</a:t>
            </a:r>
          </a:p>
          <a:p>
            <a:pPr lvl="1"/>
            <a:r>
              <a:rPr lang="fr-FR" dirty="0" smtClean="0"/>
              <a:t>Si patient non vacciné ou vaccination &gt; 10 ans: VAT et Immunoglobulines à 250 UI.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fr-FR" dirty="0" smtClean="0"/>
              <a:t>Prise en charge des morsures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fr-FR" u="sng" dirty="0" smtClean="0"/>
              <a:t>Hospitalisation: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Syndrome infectieux systémique 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 Infection locorégionale extensive ou locale non contrôlée par l’antibiothérapie 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 Lésion articulaire ou tendineuse, ou simple présomption d’une atteinte articulaire . </a:t>
            </a:r>
          </a:p>
          <a:p>
            <a:pPr>
              <a:buFont typeface="Century Schoolbook" pitchFamily="18" charset="0"/>
              <a:buChar char="─"/>
            </a:pPr>
            <a:r>
              <a:rPr lang="fr-FR" dirty="0" smtClean="0"/>
              <a:t> Morsures complexes ou nécessitant une chirurgie reconstructrice.</a:t>
            </a:r>
            <a:endParaRPr lang="fr-FR" u="sng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1533</TotalTime>
  <Words>2230</Words>
  <Application>Microsoft Office PowerPoint</Application>
  <PresentationFormat>Affichage à l'écran (4:3)</PresentationFormat>
  <Paragraphs>359</Paragraphs>
  <Slides>50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</vt:vector>
  </HeadingPairs>
  <TitlesOfParts>
    <vt:vector size="51" baseType="lpstr">
      <vt:lpstr>Oriel</vt:lpstr>
      <vt:lpstr>Morsures, piqûres et envenimations</vt:lpstr>
      <vt:lpstr>Morsures </vt:lpstr>
      <vt:lpstr>introduction</vt:lpstr>
      <vt:lpstr>Risques liées aux morsures</vt:lpstr>
      <vt:lpstr>Prise en charge des morsures</vt:lpstr>
      <vt:lpstr>Prise en charge des morsures</vt:lpstr>
      <vt:lpstr>Prise en charge des morsures</vt:lpstr>
      <vt:lpstr>Prise en charge des morsures</vt:lpstr>
      <vt:lpstr>Prise en charge des morsures</vt:lpstr>
      <vt:lpstr>Envenimation</vt:lpstr>
      <vt:lpstr>définition</vt:lpstr>
      <vt:lpstr>Animaux venimeux</vt:lpstr>
      <vt:lpstr>Piqûre d’hyménoptère: guepes,abeilles,bourdons et frelons</vt:lpstr>
      <vt:lpstr>Spécificités du venin d’abeille</vt:lpstr>
      <vt:lpstr>  Symptômes  </vt:lpstr>
      <vt:lpstr>Symptômes </vt:lpstr>
      <vt:lpstr>Symptômes </vt:lpstr>
      <vt:lpstr>   Symptômes  réactions anaphylactiques </vt:lpstr>
      <vt:lpstr>Conduite a tenir devant une  piqure</vt:lpstr>
      <vt:lpstr>Conduite a tenir devant une  piqure</vt:lpstr>
      <vt:lpstr>Conduite a tenir devant une  piqure</vt:lpstr>
      <vt:lpstr>Les envenimations scorpionique</vt:lpstr>
      <vt:lpstr>Les envenimations scorpionique</vt:lpstr>
      <vt:lpstr>Les envenimations scorpionique</vt:lpstr>
      <vt:lpstr>Les envenimations scorpionique</vt:lpstr>
      <vt:lpstr>Les envenimations scorpionique</vt:lpstr>
      <vt:lpstr>Les envenimations scorpionique</vt:lpstr>
      <vt:lpstr>Les envenimations scorpionique  prise en charge</vt:lpstr>
      <vt:lpstr>Les envenimations scorpionique  prise en charge</vt:lpstr>
      <vt:lpstr>Les envenimations scorpionique  prise en charge</vt:lpstr>
      <vt:lpstr>Les envenimations scorpionique  prise en charge</vt:lpstr>
      <vt:lpstr>Envenimations par morsures de serpents</vt:lpstr>
      <vt:lpstr>Envenimations par morsures de serpents  « Syndrome cobraique »</vt:lpstr>
      <vt:lpstr>Envenimations par morsures de serpents « le syndrome vipérin »</vt:lpstr>
      <vt:lpstr>Envenimations par morsures de serpents « le syndrome vipérin »</vt:lpstr>
      <vt:lpstr>Envenimations par morsures de serpents « le syndrome vipérin »</vt:lpstr>
      <vt:lpstr>Envenimations par morsures de serpents « le syndrome vipérin »</vt:lpstr>
      <vt:lpstr>Envenimations par morsures de serpents  stadification clinico-biologique</vt:lpstr>
      <vt:lpstr>Envenimations par morsures de serpents  stadification</vt:lpstr>
      <vt:lpstr>Envenimations par morsures de serpents  « prise en charge »</vt:lpstr>
      <vt:lpstr>Envenimations par morsures de serpents  « prise en charge »</vt:lpstr>
      <vt:lpstr>Morsure de malmignatte (veuve noire</vt:lpstr>
      <vt:lpstr>Morsure de malmignatte (veuve noire</vt:lpstr>
      <vt:lpstr>Morsure de malmignatte (veuve noire</vt:lpstr>
      <vt:lpstr>Morsure de malmignatte (veuve noire</vt:lpstr>
      <vt:lpstr>Les piqures de tiques </vt:lpstr>
      <vt:lpstr>Animaux marins</vt:lpstr>
      <vt:lpstr>Animaux marins</vt:lpstr>
      <vt:lpstr>Conduite à tenir</vt:lpstr>
      <vt:lpstr>Diapositive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Morsures, piqûres et envenimations</dc:title>
  <dc:creator>ALFA PC</dc:creator>
  <cp:lastModifiedBy>ALFA PC</cp:lastModifiedBy>
  <cp:revision>184</cp:revision>
  <dcterms:created xsi:type="dcterms:W3CDTF">2020-01-10T18:08:34Z</dcterms:created>
  <dcterms:modified xsi:type="dcterms:W3CDTF">2020-01-15T10:17:42Z</dcterms:modified>
</cp:coreProperties>
</file>