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0" r:id="rId5"/>
    <p:sldId id="259" r:id="rId6"/>
    <p:sldId id="280" r:id="rId7"/>
    <p:sldId id="279" r:id="rId8"/>
    <p:sldId id="298" r:id="rId9"/>
    <p:sldId id="263" r:id="rId10"/>
    <p:sldId id="262" r:id="rId11"/>
    <p:sldId id="274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7" r:id="rId40"/>
    <p:sldId id="294" r:id="rId41"/>
    <p:sldId id="261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5" autoAdjust="0"/>
    <p:restoredTop sz="94660"/>
  </p:normalViewPr>
  <p:slideViewPr>
    <p:cSldViewPr>
      <p:cViewPr varScale="1">
        <p:scale>
          <a:sx n="69" d="100"/>
          <a:sy n="69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12ED5-CA2B-4126-8EBD-3309DE385F40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C5BD95D-3637-42C0-96AB-A2B0C925F3E2}">
      <dgm:prSet phldrT="[Texte]"/>
      <dgm:spPr/>
      <dgm:t>
        <a:bodyPr/>
        <a:lstStyle/>
        <a:p>
          <a:r>
            <a:rPr lang="fr-FR" dirty="0" smtClean="0"/>
            <a:t>Syncope</a:t>
          </a:r>
          <a:endParaRPr lang="fr-FR" dirty="0"/>
        </a:p>
      </dgm:t>
    </dgm:pt>
    <dgm:pt modelId="{8831D037-F27E-4456-B70C-9FEB7B6D9F98}" type="parTrans" cxnId="{C2AEF3E9-68F8-41C9-BCB4-8ED4AC1E3E35}">
      <dgm:prSet/>
      <dgm:spPr/>
      <dgm:t>
        <a:bodyPr/>
        <a:lstStyle/>
        <a:p>
          <a:endParaRPr lang="fr-FR"/>
        </a:p>
      </dgm:t>
    </dgm:pt>
    <dgm:pt modelId="{27F78CBA-DAF7-4390-B2D9-7B597F084893}" type="sibTrans" cxnId="{C2AEF3E9-68F8-41C9-BCB4-8ED4AC1E3E35}">
      <dgm:prSet/>
      <dgm:spPr/>
      <dgm:t>
        <a:bodyPr/>
        <a:lstStyle/>
        <a:p>
          <a:endParaRPr lang="fr-FR"/>
        </a:p>
      </dgm:t>
    </dgm:pt>
    <dgm:pt modelId="{7685A0C4-9AF4-4030-9B07-FEDABAFD31FC}">
      <dgm:prSet phldrT="[Texte]"/>
      <dgm:spPr/>
      <dgm:t>
        <a:bodyPr/>
        <a:lstStyle/>
        <a:p>
          <a:r>
            <a:rPr lang="fr-FR" dirty="0" smtClean="0"/>
            <a:t>lipothymie</a:t>
          </a:r>
          <a:endParaRPr lang="fr-FR" dirty="0"/>
        </a:p>
      </dgm:t>
    </dgm:pt>
    <dgm:pt modelId="{D97B3F1C-94C1-4046-8B66-1452BE550404}" type="parTrans" cxnId="{D98F537A-040C-4635-BC1A-DD2E802FD4F5}">
      <dgm:prSet/>
      <dgm:spPr/>
      <dgm:t>
        <a:bodyPr/>
        <a:lstStyle/>
        <a:p>
          <a:endParaRPr lang="fr-FR"/>
        </a:p>
      </dgm:t>
    </dgm:pt>
    <dgm:pt modelId="{9199F722-8DD1-44F5-BE6C-F68A64C11788}" type="sibTrans" cxnId="{D98F537A-040C-4635-BC1A-DD2E802FD4F5}">
      <dgm:prSet/>
      <dgm:spPr/>
      <dgm:t>
        <a:bodyPr/>
        <a:lstStyle/>
        <a:p>
          <a:endParaRPr lang="fr-FR"/>
        </a:p>
      </dgm:t>
    </dgm:pt>
    <dgm:pt modelId="{0A818198-CF5F-4AA0-9504-67309885D01F}" type="pres">
      <dgm:prSet presAssocID="{12B12ED5-CA2B-4126-8EBD-3309DE385F4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DD39C8-8A07-4846-93AD-4906ABAA15D7}" type="pres">
      <dgm:prSet presAssocID="{12B12ED5-CA2B-4126-8EBD-3309DE385F40}" presName="ribbon" presStyleLbl="node1" presStyleIdx="0" presStyleCnt="1"/>
      <dgm:spPr/>
    </dgm:pt>
    <dgm:pt modelId="{EC259837-24C7-4FB0-8536-263B3A26A8D2}" type="pres">
      <dgm:prSet presAssocID="{12B12ED5-CA2B-4126-8EBD-3309DE385F4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20E467-07C6-4933-B8A8-5188684DC447}" type="pres">
      <dgm:prSet presAssocID="{12B12ED5-CA2B-4126-8EBD-3309DE385F4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177C2B-9ACE-453E-9D41-9C2565DFB1C7}" type="presOf" srcId="{7685A0C4-9AF4-4030-9B07-FEDABAFD31FC}" destId="{A020E467-07C6-4933-B8A8-5188684DC447}" srcOrd="0" destOrd="0" presId="urn:microsoft.com/office/officeart/2005/8/layout/arrow6"/>
    <dgm:cxn modelId="{33FF8659-DF7F-4730-B69F-B39ABC407E18}" type="presOf" srcId="{12B12ED5-CA2B-4126-8EBD-3309DE385F40}" destId="{0A818198-CF5F-4AA0-9504-67309885D01F}" srcOrd="0" destOrd="0" presId="urn:microsoft.com/office/officeart/2005/8/layout/arrow6"/>
    <dgm:cxn modelId="{C2AEF3E9-68F8-41C9-BCB4-8ED4AC1E3E35}" srcId="{12B12ED5-CA2B-4126-8EBD-3309DE385F40}" destId="{1C5BD95D-3637-42C0-96AB-A2B0C925F3E2}" srcOrd="0" destOrd="0" parTransId="{8831D037-F27E-4456-B70C-9FEB7B6D9F98}" sibTransId="{27F78CBA-DAF7-4390-B2D9-7B597F084893}"/>
    <dgm:cxn modelId="{5A9E4C78-8CE9-4DB7-97E3-92E99D4C0AA4}" type="presOf" srcId="{1C5BD95D-3637-42C0-96AB-A2B0C925F3E2}" destId="{EC259837-24C7-4FB0-8536-263B3A26A8D2}" srcOrd="0" destOrd="0" presId="urn:microsoft.com/office/officeart/2005/8/layout/arrow6"/>
    <dgm:cxn modelId="{D98F537A-040C-4635-BC1A-DD2E802FD4F5}" srcId="{12B12ED5-CA2B-4126-8EBD-3309DE385F40}" destId="{7685A0C4-9AF4-4030-9B07-FEDABAFD31FC}" srcOrd="1" destOrd="0" parTransId="{D97B3F1C-94C1-4046-8B66-1452BE550404}" sibTransId="{9199F722-8DD1-44F5-BE6C-F68A64C11788}"/>
    <dgm:cxn modelId="{1245649D-185F-4351-A9AF-C7185E81209B}" type="presParOf" srcId="{0A818198-CF5F-4AA0-9504-67309885D01F}" destId="{D2DD39C8-8A07-4846-93AD-4906ABAA15D7}" srcOrd="0" destOrd="0" presId="urn:microsoft.com/office/officeart/2005/8/layout/arrow6"/>
    <dgm:cxn modelId="{5C485A16-EC18-4A58-B8FB-89D5D3F37E3E}" type="presParOf" srcId="{0A818198-CF5F-4AA0-9504-67309885D01F}" destId="{EC259837-24C7-4FB0-8536-263B3A26A8D2}" srcOrd="1" destOrd="0" presId="urn:microsoft.com/office/officeart/2005/8/layout/arrow6"/>
    <dgm:cxn modelId="{76023D8A-B9F8-4B28-B283-4651A6E563EE}" type="presParOf" srcId="{0A818198-CF5F-4AA0-9504-67309885D01F}" destId="{A020E467-07C6-4933-B8A8-5188684DC44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CAD652-3D88-4DF9-9ED7-43135F3BE49F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DBA41CB-D887-4FA5-9F9F-A446F7CF2A90}">
      <dgm:prSet phldrT="[Texte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fr-FR" dirty="0" smtClean="0"/>
            <a:t>Tonus para sympathique</a:t>
          </a:r>
          <a:endParaRPr lang="fr-FR" dirty="0"/>
        </a:p>
      </dgm:t>
    </dgm:pt>
    <dgm:pt modelId="{681D1247-2662-4221-BEBD-60240128F243}" type="parTrans" cxnId="{C7862C24-31C8-4D3B-9663-457B4CAD63E8}">
      <dgm:prSet/>
      <dgm:spPr/>
      <dgm:t>
        <a:bodyPr/>
        <a:lstStyle/>
        <a:p>
          <a:endParaRPr lang="fr-FR"/>
        </a:p>
      </dgm:t>
    </dgm:pt>
    <dgm:pt modelId="{CF557661-FCF7-4FD9-A090-5E835F0D124E}" type="sibTrans" cxnId="{C7862C24-31C8-4D3B-9663-457B4CAD63E8}">
      <dgm:prSet/>
      <dgm:spPr/>
      <dgm:t>
        <a:bodyPr/>
        <a:lstStyle/>
        <a:p>
          <a:endParaRPr lang="fr-FR"/>
        </a:p>
      </dgm:t>
    </dgm:pt>
    <dgm:pt modelId="{9B5707FF-4D1E-4CEB-87AD-7E9A54CB2ECF}">
      <dgm:prSet phldrT="[Texte]" phldr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fr-FR" dirty="0"/>
        </a:p>
      </dgm:t>
    </dgm:pt>
    <dgm:pt modelId="{26BE3D92-2250-4E90-B24F-A11E4FBAF6FB}" type="parTrans" cxnId="{61D2E6C9-FFE3-4F76-9E6E-865E4D2DBB3C}">
      <dgm:prSet/>
      <dgm:spPr/>
      <dgm:t>
        <a:bodyPr/>
        <a:lstStyle/>
        <a:p>
          <a:endParaRPr lang="fr-FR"/>
        </a:p>
      </dgm:t>
    </dgm:pt>
    <dgm:pt modelId="{9BE796FD-FE28-4EBA-BC5D-6AC691BC77ED}" type="sibTrans" cxnId="{61D2E6C9-FFE3-4F76-9E6E-865E4D2DBB3C}">
      <dgm:prSet/>
      <dgm:spPr/>
      <dgm:t>
        <a:bodyPr/>
        <a:lstStyle/>
        <a:p>
          <a:endParaRPr lang="fr-FR"/>
        </a:p>
      </dgm:t>
    </dgm:pt>
    <dgm:pt modelId="{BFEA53A4-DFBA-4E04-A12F-401563DAD561}">
      <dgm:prSet phldrT="[Texte]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fr-FR" dirty="0" smtClean="0"/>
            <a:t>Tonus sympathique</a:t>
          </a:r>
          <a:endParaRPr lang="fr-FR" dirty="0"/>
        </a:p>
      </dgm:t>
    </dgm:pt>
    <dgm:pt modelId="{CCE6A019-B4B5-45FE-918A-386497FC6029}" type="parTrans" cxnId="{73B95B46-1730-4629-989B-A2CD9786F748}">
      <dgm:prSet/>
      <dgm:spPr/>
      <dgm:t>
        <a:bodyPr/>
        <a:lstStyle/>
        <a:p>
          <a:endParaRPr lang="fr-FR"/>
        </a:p>
      </dgm:t>
    </dgm:pt>
    <dgm:pt modelId="{42CE4770-0271-4CF8-97C8-F6ADB70E731E}" type="sibTrans" cxnId="{73B95B46-1730-4629-989B-A2CD9786F748}">
      <dgm:prSet/>
      <dgm:spPr/>
      <dgm:t>
        <a:bodyPr/>
        <a:lstStyle/>
        <a:p>
          <a:endParaRPr lang="fr-FR"/>
        </a:p>
      </dgm:t>
    </dgm:pt>
    <dgm:pt modelId="{7519B6F9-F169-4615-A22D-BA361B44BFC7}">
      <dgm:prSet phldrT="[Texte]" phldr="1"/>
      <dgm:spPr>
        <a:solidFill>
          <a:schemeClr val="bg1"/>
        </a:solidFill>
      </dgm:spPr>
      <dgm:t>
        <a:bodyPr/>
        <a:lstStyle/>
        <a:p>
          <a:endParaRPr lang="fr-FR" dirty="0"/>
        </a:p>
      </dgm:t>
    </dgm:pt>
    <dgm:pt modelId="{7920479F-D9D7-481E-8E77-EE3B2FC052DC}" type="sibTrans" cxnId="{1573E0DD-90FF-4E83-8CD3-792A180A26F1}">
      <dgm:prSet/>
      <dgm:spPr/>
      <dgm:t>
        <a:bodyPr/>
        <a:lstStyle/>
        <a:p>
          <a:endParaRPr lang="fr-FR"/>
        </a:p>
      </dgm:t>
    </dgm:pt>
    <dgm:pt modelId="{53284EEA-CCAC-4DBA-937F-A91DA8B030CA}" type="parTrans" cxnId="{1573E0DD-90FF-4E83-8CD3-792A180A26F1}">
      <dgm:prSet/>
      <dgm:spPr/>
      <dgm:t>
        <a:bodyPr/>
        <a:lstStyle/>
        <a:p>
          <a:endParaRPr lang="fr-FR"/>
        </a:p>
      </dgm:t>
    </dgm:pt>
    <dgm:pt modelId="{EE283A16-9B8F-41D3-8396-2E37FE2A2061}">
      <dgm:prSet phldrT="[Texte]" phldr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fr-FR" dirty="0"/>
        </a:p>
      </dgm:t>
    </dgm:pt>
    <dgm:pt modelId="{4C52E0AE-D279-4B67-A969-BB25AAC3ABCD}" type="sibTrans" cxnId="{43ABD475-3FC5-42C7-A332-2AA9DED5F9F8}">
      <dgm:prSet/>
      <dgm:spPr/>
      <dgm:t>
        <a:bodyPr/>
        <a:lstStyle/>
        <a:p>
          <a:endParaRPr lang="fr-FR"/>
        </a:p>
      </dgm:t>
    </dgm:pt>
    <dgm:pt modelId="{8BBE31A3-C369-43D9-A0A8-53465F32D262}" type="parTrans" cxnId="{43ABD475-3FC5-42C7-A332-2AA9DED5F9F8}">
      <dgm:prSet/>
      <dgm:spPr/>
      <dgm:t>
        <a:bodyPr/>
        <a:lstStyle/>
        <a:p>
          <a:endParaRPr lang="fr-FR"/>
        </a:p>
      </dgm:t>
    </dgm:pt>
    <dgm:pt modelId="{381CDCCF-7948-42BA-98E8-C841F05D9B54}" type="pres">
      <dgm:prSet presAssocID="{56CAD652-3D88-4DF9-9ED7-43135F3BE49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8604C2-7FA4-4621-A79D-1E4BE5515B3A}" type="pres">
      <dgm:prSet presAssocID="{56CAD652-3D88-4DF9-9ED7-43135F3BE49F}" presName="dummyMaxCanvas" presStyleCnt="0"/>
      <dgm:spPr/>
    </dgm:pt>
    <dgm:pt modelId="{5A52FE19-49E7-45A1-84C1-1FD4C6B11730}" type="pres">
      <dgm:prSet presAssocID="{56CAD652-3D88-4DF9-9ED7-43135F3BE49F}" presName="parentComposite" presStyleCnt="0"/>
      <dgm:spPr/>
    </dgm:pt>
    <dgm:pt modelId="{96EE6379-D8F7-4F20-B457-5A1906945EC3}" type="pres">
      <dgm:prSet presAssocID="{56CAD652-3D88-4DF9-9ED7-43135F3BE49F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6573B2F6-0C23-452C-9560-C0D9A28BDE6C}" type="pres">
      <dgm:prSet presAssocID="{56CAD652-3D88-4DF9-9ED7-43135F3BE49F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4E716169-35F9-4B87-AE38-CD03DDA4600A}" type="pres">
      <dgm:prSet presAssocID="{56CAD652-3D88-4DF9-9ED7-43135F3BE49F}" presName="childrenComposite" presStyleCnt="0"/>
      <dgm:spPr/>
    </dgm:pt>
    <dgm:pt modelId="{38468CEE-A22E-4748-A2CE-05D7DCFA6B63}" type="pres">
      <dgm:prSet presAssocID="{56CAD652-3D88-4DF9-9ED7-43135F3BE49F}" presName="dummyMaxCanvas_ChildArea" presStyleCnt="0"/>
      <dgm:spPr/>
    </dgm:pt>
    <dgm:pt modelId="{9D9BD098-67AA-4ACD-845F-8A3BD8ADD0D1}" type="pres">
      <dgm:prSet presAssocID="{56CAD652-3D88-4DF9-9ED7-43135F3BE49F}" presName="fulcrum" presStyleLbl="alignAccFollowNode1" presStyleIdx="2" presStyleCnt="4"/>
      <dgm:spPr>
        <a:solidFill>
          <a:schemeClr val="tx2">
            <a:alpha val="90000"/>
          </a:schemeClr>
        </a:solidFill>
      </dgm:spPr>
    </dgm:pt>
    <dgm:pt modelId="{6335F5A0-67BF-41CB-9BF9-F38D41FA8E3B}" type="pres">
      <dgm:prSet presAssocID="{56CAD652-3D88-4DF9-9ED7-43135F3BE49F}" presName="balance_12" presStyleLbl="alignAccFollowNode1" presStyleIdx="3" presStyleCnt="4">
        <dgm:presLayoutVars>
          <dgm:bulletEnabled val="1"/>
        </dgm:presLayoutVars>
      </dgm:prSet>
      <dgm:spPr>
        <a:gradFill flip="none" rotWithShape="0">
          <a:gsLst>
            <a:gs pos="0">
              <a:schemeClr val="tx2">
                <a:shade val="30000"/>
                <a:satMod val="115000"/>
              </a:schemeClr>
            </a:gs>
            <a:gs pos="50000">
              <a:schemeClr val="tx2">
                <a:shade val="67500"/>
                <a:satMod val="115000"/>
              </a:schemeClr>
            </a:gs>
            <a:gs pos="100000">
              <a:schemeClr val="tx2"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endParaRPr lang="fr-FR"/>
        </a:p>
      </dgm:t>
    </dgm:pt>
    <dgm:pt modelId="{523CB115-A5F4-40BC-9575-4A9ECB5927BE}" type="pres">
      <dgm:prSet presAssocID="{56CAD652-3D88-4DF9-9ED7-43135F3BE49F}" presName="right_12_1" presStyleLbl="node1" presStyleIdx="0" presStyleCnt="3" custLinFactX="-26201" custLinFactNeighborX="-100000" custLinFactNeighborY="-292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92437B-446B-4549-96E0-EE21184EC097}" type="pres">
      <dgm:prSet presAssocID="{56CAD652-3D88-4DF9-9ED7-43135F3BE49F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5D7CFA-F5FF-4E43-88DA-F0F4647FCBAB}" type="pres">
      <dgm:prSet presAssocID="{56CAD652-3D88-4DF9-9ED7-43135F3BE49F}" presName="left_12_1" presStyleLbl="node1" presStyleIdx="2" presStyleCnt="3" custScaleX="109182" custScaleY="168654" custLinFactX="34137" custLinFactNeighborX="100000" custLinFactNeighborY="-210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7C5C65-D08D-4E7C-A161-47F4C6F7BC6F}" type="presOf" srcId="{7519B6F9-F169-4615-A22D-BA361B44BFC7}" destId="{EA92437B-446B-4549-96E0-EE21184EC097}" srcOrd="0" destOrd="0" presId="urn:microsoft.com/office/officeart/2005/8/layout/balance1"/>
    <dgm:cxn modelId="{9678D8D5-9092-456F-A0A4-1D3D81C91C8A}" type="presOf" srcId="{56CAD652-3D88-4DF9-9ED7-43135F3BE49F}" destId="{381CDCCF-7948-42BA-98E8-C841F05D9B54}" srcOrd="0" destOrd="0" presId="urn:microsoft.com/office/officeart/2005/8/layout/balance1"/>
    <dgm:cxn modelId="{73B95B46-1730-4629-989B-A2CD9786F748}" srcId="{9B5707FF-4D1E-4CEB-87AD-7E9A54CB2ECF}" destId="{BFEA53A4-DFBA-4E04-A12F-401563DAD561}" srcOrd="0" destOrd="0" parTransId="{CCE6A019-B4B5-45FE-918A-386497FC6029}" sibTransId="{42CE4770-0271-4CF8-97C8-F6ADB70E731E}"/>
    <dgm:cxn modelId="{C7862C24-31C8-4D3B-9663-457B4CAD63E8}" srcId="{EE283A16-9B8F-41D3-8396-2E37FE2A2061}" destId="{3DBA41CB-D887-4FA5-9F9F-A446F7CF2A90}" srcOrd="0" destOrd="0" parTransId="{681D1247-2662-4221-BEBD-60240128F243}" sibTransId="{CF557661-FCF7-4FD9-A090-5E835F0D124E}"/>
    <dgm:cxn modelId="{43ABD475-3FC5-42C7-A332-2AA9DED5F9F8}" srcId="{56CAD652-3D88-4DF9-9ED7-43135F3BE49F}" destId="{EE283A16-9B8F-41D3-8396-2E37FE2A2061}" srcOrd="0" destOrd="0" parTransId="{8BBE31A3-C369-43D9-A0A8-53465F32D262}" sibTransId="{4C52E0AE-D279-4B67-A969-BB25AAC3ABCD}"/>
    <dgm:cxn modelId="{EBC7A12B-02FE-42B9-9CFA-DBFD396036B0}" type="presOf" srcId="{9B5707FF-4D1E-4CEB-87AD-7E9A54CB2ECF}" destId="{6573B2F6-0C23-452C-9560-C0D9A28BDE6C}" srcOrd="0" destOrd="0" presId="urn:microsoft.com/office/officeart/2005/8/layout/balance1"/>
    <dgm:cxn modelId="{BD09B530-3DB1-46BC-A490-788788652075}" type="presOf" srcId="{BFEA53A4-DFBA-4E04-A12F-401563DAD561}" destId="{523CB115-A5F4-40BC-9575-4A9ECB5927BE}" srcOrd="0" destOrd="0" presId="urn:microsoft.com/office/officeart/2005/8/layout/balance1"/>
    <dgm:cxn modelId="{61D2E6C9-FFE3-4F76-9E6E-865E4D2DBB3C}" srcId="{56CAD652-3D88-4DF9-9ED7-43135F3BE49F}" destId="{9B5707FF-4D1E-4CEB-87AD-7E9A54CB2ECF}" srcOrd="1" destOrd="0" parTransId="{26BE3D92-2250-4E90-B24F-A11E4FBAF6FB}" sibTransId="{9BE796FD-FE28-4EBA-BC5D-6AC691BC77ED}"/>
    <dgm:cxn modelId="{1573E0DD-90FF-4E83-8CD3-792A180A26F1}" srcId="{9B5707FF-4D1E-4CEB-87AD-7E9A54CB2ECF}" destId="{7519B6F9-F169-4615-A22D-BA361B44BFC7}" srcOrd="1" destOrd="0" parTransId="{53284EEA-CCAC-4DBA-937F-A91DA8B030CA}" sibTransId="{7920479F-D9D7-481E-8E77-EE3B2FC052DC}"/>
    <dgm:cxn modelId="{AB3C56F9-B5F5-4742-BE63-8742C422CB6B}" type="presOf" srcId="{EE283A16-9B8F-41D3-8396-2E37FE2A2061}" destId="{96EE6379-D8F7-4F20-B457-5A1906945EC3}" srcOrd="0" destOrd="0" presId="urn:microsoft.com/office/officeart/2005/8/layout/balance1"/>
    <dgm:cxn modelId="{78B2602E-BF57-4F0D-B644-EC8F708C4BB7}" type="presOf" srcId="{3DBA41CB-D887-4FA5-9F9F-A446F7CF2A90}" destId="{825D7CFA-F5FF-4E43-88DA-F0F4647FCBAB}" srcOrd="0" destOrd="0" presId="urn:microsoft.com/office/officeart/2005/8/layout/balance1"/>
    <dgm:cxn modelId="{AA13E07F-DEFB-4072-9CC1-C56194C7BB82}" type="presParOf" srcId="{381CDCCF-7948-42BA-98E8-C841F05D9B54}" destId="{F78604C2-7FA4-4621-A79D-1E4BE5515B3A}" srcOrd="0" destOrd="0" presId="urn:microsoft.com/office/officeart/2005/8/layout/balance1"/>
    <dgm:cxn modelId="{B617E434-E5AB-4809-B09F-6E1C4CE31854}" type="presParOf" srcId="{381CDCCF-7948-42BA-98E8-C841F05D9B54}" destId="{5A52FE19-49E7-45A1-84C1-1FD4C6B11730}" srcOrd="1" destOrd="0" presId="urn:microsoft.com/office/officeart/2005/8/layout/balance1"/>
    <dgm:cxn modelId="{87BC5677-AB0F-45F2-86B8-F1C849891A8F}" type="presParOf" srcId="{5A52FE19-49E7-45A1-84C1-1FD4C6B11730}" destId="{96EE6379-D8F7-4F20-B457-5A1906945EC3}" srcOrd="0" destOrd="0" presId="urn:microsoft.com/office/officeart/2005/8/layout/balance1"/>
    <dgm:cxn modelId="{89200D39-A0AC-4CD2-9359-3F5BBE62F178}" type="presParOf" srcId="{5A52FE19-49E7-45A1-84C1-1FD4C6B11730}" destId="{6573B2F6-0C23-452C-9560-C0D9A28BDE6C}" srcOrd="1" destOrd="0" presId="urn:microsoft.com/office/officeart/2005/8/layout/balance1"/>
    <dgm:cxn modelId="{F350E4FD-92AE-44F8-A2F0-0B347080B55D}" type="presParOf" srcId="{381CDCCF-7948-42BA-98E8-C841F05D9B54}" destId="{4E716169-35F9-4B87-AE38-CD03DDA4600A}" srcOrd="2" destOrd="0" presId="urn:microsoft.com/office/officeart/2005/8/layout/balance1"/>
    <dgm:cxn modelId="{A15820F8-C9F5-4CA1-B528-77A4AA86FA07}" type="presParOf" srcId="{4E716169-35F9-4B87-AE38-CD03DDA4600A}" destId="{38468CEE-A22E-4748-A2CE-05D7DCFA6B63}" srcOrd="0" destOrd="0" presId="urn:microsoft.com/office/officeart/2005/8/layout/balance1"/>
    <dgm:cxn modelId="{BB23EDC1-BACB-497B-BA74-6AC3E0498C14}" type="presParOf" srcId="{4E716169-35F9-4B87-AE38-CD03DDA4600A}" destId="{9D9BD098-67AA-4ACD-845F-8A3BD8ADD0D1}" srcOrd="1" destOrd="0" presId="urn:microsoft.com/office/officeart/2005/8/layout/balance1"/>
    <dgm:cxn modelId="{9F6A1EB6-7AE8-4FC7-A178-753624FAD944}" type="presParOf" srcId="{4E716169-35F9-4B87-AE38-CD03DDA4600A}" destId="{6335F5A0-67BF-41CB-9BF9-F38D41FA8E3B}" srcOrd="2" destOrd="0" presId="urn:microsoft.com/office/officeart/2005/8/layout/balance1"/>
    <dgm:cxn modelId="{D015940A-08C6-488A-80C3-824613A24821}" type="presParOf" srcId="{4E716169-35F9-4B87-AE38-CD03DDA4600A}" destId="{523CB115-A5F4-40BC-9575-4A9ECB5927BE}" srcOrd="3" destOrd="0" presId="urn:microsoft.com/office/officeart/2005/8/layout/balance1"/>
    <dgm:cxn modelId="{861219DD-E51E-40F5-9A91-FBE876677B43}" type="presParOf" srcId="{4E716169-35F9-4B87-AE38-CD03DDA4600A}" destId="{EA92437B-446B-4549-96E0-EE21184EC097}" srcOrd="4" destOrd="0" presId="urn:microsoft.com/office/officeart/2005/8/layout/balance1"/>
    <dgm:cxn modelId="{E70539D1-041D-473B-B2A9-E378B781B767}" type="presParOf" srcId="{4E716169-35F9-4B87-AE38-CD03DDA4600A}" destId="{825D7CFA-F5FF-4E43-88DA-F0F4647FCBAB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97BF71-6EDA-4FBB-831D-28E35B773E84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88FC0B2-375E-4559-BE23-FF74C742DD1B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600" dirty="0" smtClean="0"/>
            <a:t>glycémie basse</a:t>
          </a:r>
          <a:endParaRPr lang="fr-FR" sz="1600" dirty="0"/>
        </a:p>
      </dgm:t>
    </dgm:pt>
    <dgm:pt modelId="{5CA9E75F-0E42-4FA9-9CD2-074D6B5F735D}" type="parTrans" cxnId="{A30B7F2C-57BF-4F5B-A4D9-1C5710178712}">
      <dgm:prSet/>
      <dgm:spPr/>
      <dgm:t>
        <a:bodyPr/>
        <a:lstStyle/>
        <a:p>
          <a:endParaRPr lang="fr-FR"/>
        </a:p>
      </dgm:t>
    </dgm:pt>
    <dgm:pt modelId="{B5072382-44D3-4A8E-85A2-0496BF87391E}" type="sibTrans" cxnId="{A30B7F2C-57BF-4F5B-A4D9-1C5710178712}">
      <dgm:prSet/>
      <dgm:spPr/>
      <dgm:t>
        <a:bodyPr/>
        <a:lstStyle/>
        <a:p>
          <a:endParaRPr lang="fr-FR"/>
        </a:p>
      </dgm:t>
    </dgm:pt>
    <dgm:pt modelId="{75F4D1E1-19B8-4380-B138-C58EB4E88DEB}">
      <dgm:prSet phldrT="[Texte]" custT="1"/>
      <dgm:spPr/>
      <dgm:t>
        <a:bodyPr/>
        <a:lstStyle/>
        <a:p>
          <a:r>
            <a:rPr lang="fr-FR" sz="1800" dirty="0" smtClean="0"/>
            <a:t>manifestations cliniques </a:t>
          </a:r>
          <a:endParaRPr lang="fr-FR" sz="1800" dirty="0"/>
        </a:p>
      </dgm:t>
    </dgm:pt>
    <dgm:pt modelId="{72D535AA-4811-438C-A81C-12C051EA35C5}" type="parTrans" cxnId="{44966792-1B9C-4273-B022-534CBE5B1FBA}">
      <dgm:prSet/>
      <dgm:spPr/>
      <dgm:t>
        <a:bodyPr/>
        <a:lstStyle/>
        <a:p>
          <a:endParaRPr lang="fr-FR"/>
        </a:p>
      </dgm:t>
    </dgm:pt>
    <dgm:pt modelId="{1890D93F-4262-4564-9DF9-9F7CDD87326D}" type="sibTrans" cxnId="{44966792-1B9C-4273-B022-534CBE5B1FBA}">
      <dgm:prSet/>
      <dgm:spPr/>
      <dgm:t>
        <a:bodyPr/>
        <a:lstStyle/>
        <a:p>
          <a:endParaRPr lang="fr-FR"/>
        </a:p>
      </dgm:t>
    </dgm:pt>
    <dgm:pt modelId="{26AA301D-FC95-471C-B923-3E5BE99AF266}">
      <dgm:prSet phldrT="[Texte]" custT="1"/>
      <dgm:spPr/>
      <dgm:t>
        <a:bodyPr/>
        <a:lstStyle/>
        <a:p>
          <a:r>
            <a:rPr lang="fr-FR" sz="1600" dirty="0" smtClean="0"/>
            <a:t>Correction </a:t>
          </a:r>
          <a:r>
            <a:rPr lang="fr-FR" sz="1600" dirty="0" err="1" smtClean="0"/>
            <a:t>glycemie</a:t>
          </a:r>
          <a:r>
            <a:rPr lang="fr-FR" sz="1600" dirty="0" smtClean="0"/>
            <a:t> </a:t>
          </a:r>
          <a:r>
            <a:rPr lang="fr-FR" sz="1600" dirty="0" smtClean="0"/>
            <a:t> = correction des troubles </a:t>
          </a:r>
          <a:endParaRPr lang="fr-FR" sz="1600" dirty="0"/>
        </a:p>
      </dgm:t>
    </dgm:pt>
    <dgm:pt modelId="{BFD747A8-C97E-4860-9468-88B609984463}" type="parTrans" cxnId="{40B953DF-C3F0-4542-BAA6-CE0205FC3E33}">
      <dgm:prSet/>
      <dgm:spPr/>
      <dgm:t>
        <a:bodyPr/>
        <a:lstStyle/>
        <a:p>
          <a:endParaRPr lang="fr-FR"/>
        </a:p>
      </dgm:t>
    </dgm:pt>
    <dgm:pt modelId="{1F67179D-F5F4-434A-9498-19B3A0EF39CC}" type="sibTrans" cxnId="{40B953DF-C3F0-4542-BAA6-CE0205FC3E33}">
      <dgm:prSet/>
      <dgm:spPr/>
      <dgm:t>
        <a:bodyPr/>
        <a:lstStyle/>
        <a:p>
          <a:endParaRPr lang="fr-FR"/>
        </a:p>
      </dgm:t>
    </dgm:pt>
    <dgm:pt modelId="{66876253-1A26-4923-A5E0-2BF47BDFE7A0}">
      <dgm:prSet phldrT="[Texte]"/>
      <dgm:spPr/>
    </dgm:pt>
    <dgm:pt modelId="{E860084B-7E80-4D78-A396-D8A096448F58}" type="parTrans" cxnId="{F0E007C2-C4E2-4AED-8C74-BD819868C094}">
      <dgm:prSet/>
      <dgm:spPr/>
      <dgm:t>
        <a:bodyPr/>
        <a:lstStyle/>
        <a:p>
          <a:endParaRPr lang="fr-FR"/>
        </a:p>
      </dgm:t>
    </dgm:pt>
    <dgm:pt modelId="{A8A07B5D-F20B-4BC8-B63C-5805F2778B6C}" type="sibTrans" cxnId="{F0E007C2-C4E2-4AED-8C74-BD819868C094}">
      <dgm:prSet/>
      <dgm:spPr/>
      <dgm:t>
        <a:bodyPr/>
        <a:lstStyle/>
        <a:p>
          <a:endParaRPr lang="fr-FR"/>
        </a:p>
      </dgm:t>
    </dgm:pt>
    <dgm:pt modelId="{4F38BC68-6ADD-4535-84DA-280E987888FD}">
      <dgm:prSet/>
      <dgm:spPr/>
      <dgm:t>
        <a:bodyPr/>
        <a:lstStyle/>
        <a:p>
          <a:endParaRPr lang="fr-FR"/>
        </a:p>
      </dgm:t>
    </dgm:pt>
    <dgm:pt modelId="{89C6F796-3E1B-4D31-B5C6-73A0562686E9}" type="parTrans" cxnId="{02C7E45C-7984-46CC-A9DD-3AE9BF768155}">
      <dgm:prSet/>
      <dgm:spPr/>
      <dgm:t>
        <a:bodyPr/>
        <a:lstStyle/>
        <a:p>
          <a:endParaRPr lang="fr-FR"/>
        </a:p>
      </dgm:t>
    </dgm:pt>
    <dgm:pt modelId="{45EDF38E-8A37-45BC-A52E-5889AC983557}" type="sibTrans" cxnId="{02C7E45C-7984-46CC-A9DD-3AE9BF768155}">
      <dgm:prSet/>
      <dgm:spPr/>
      <dgm:t>
        <a:bodyPr/>
        <a:lstStyle/>
        <a:p>
          <a:endParaRPr lang="fr-FR"/>
        </a:p>
      </dgm:t>
    </dgm:pt>
    <dgm:pt modelId="{D47B02BF-2B41-43C0-8265-43D4F6E37A69}">
      <dgm:prSet phldrT="[Texte]" custT="1"/>
      <dgm:spPr/>
      <dgm:t>
        <a:bodyPr/>
        <a:lstStyle/>
        <a:p>
          <a:r>
            <a:rPr lang="fr-FR" sz="1600" smtClean="0"/>
            <a:t>= </a:t>
          </a:r>
          <a:r>
            <a:rPr lang="fr-FR" sz="1600" dirty="0" smtClean="0"/>
            <a:t>correction des troubles </a:t>
          </a:r>
          <a:endParaRPr lang="fr-FR" sz="1600" dirty="0"/>
        </a:p>
      </dgm:t>
    </dgm:pt>
    <dgm:pt modelId="{D28D7352-B865-4A3C-919B-04DD355D0AFC}" type="sibTrans" cxnId="{13014277-2D9B-438F-B81A-15B05B1C309F}">
      <dgm:prSet/>
      <dgm:spPr/>
      <dgm:t>
        <a:bodyPr/>
        <a:lstStyle/>
        <a:p>
          <a:endParaRPr lang="fr-FR"/>
        </a:p>
      </dgm:t>
    </dgm:pt>
    <dgm:pt modelId="{B41AE14F-F35F-4697-A43E-7EA79DC5E911}" type="parTrans" cxnId="{13014277-2D9B-438F-B81A-15B05B1C309F}">
      <dgm:prSet/>
      <dgm:spPr/>
      <dgm:t>
        <a:bodyPr/>
        <a:lstStyle/>
        <a:p>
          <a:endParaRPr lang="fr-FR"/>
        </a:p>
      </dgm:t>
    </dgm:pt>
    <dgm:pt modelId="{5C0FB227-3E25-49DA-A6E5-3B3F18F3245C}" type="pres">
      <dgm:prSet presAssocID="{FC97BF71-6EDA-4FBB-831D-28E35B773E8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2F2D90-2A46-4F31-ADA2-30F33C372304}" type="pres">
      <dgm:prSet presAssocID="{FC97BF71-6EDA-4FBB-831D-28E35B773E84}" presName="ellipse" presStyleLbl="trBgShp" presStyleIdx="0" presStyleCnt="1"/>
      <dgm:spPr/>
    </dgm:pt>
    <dgm:pt modelId="{3FB799C7-3CF1-44A2-85B8-B1A5DEA26AD7}" type="pres">
      <dgm:prSet presAssocID="{FC97BF71-6EDA-4FBB-831D-28E35B773E84}" presName="arrow1" presStyleLbl="fgShp" presStyleIdx="0" presStyleCnt="1"/>
      <dgm:spPr/>
    </dgm:pt>
    <dgm:pt modelId="{403D699C-D071-4078-B8E4-CDE457D0B3C8}" type="pres">
      <dgm:prSet presAssocID="{FC97BF71-6EDA-4FBB-831D-28E35B773E8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EA8C6C-C190-4856-A924-B4E0EB865D7F}" type="pres">
      <dgm:prSet presAssocID="{75F4D1E1-19B8-4380-B138-C58EB4E88DEB}" presName="item1" presStyleLbl="node1" presStyleIdx="0" presStyleCnt="3" custScaleX="145340" custScaleY="1012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A3EC1E-DD2C-452D-936A-E2A408A039BE}" type="pres">
      <dgm:prSet presAssocID="{26AA301D-FC95-471C-B923-3E5BE99AF266}" presName="item2" presStyleLbl="node1" presStyleIdx="1" presStyleCnt="3" custScaleX="126680" custScaleY="1209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E19002-72A9-479F-B3B6-B422BD75799A}" type="pres">
      <dgm:prSet presAssocID="{D47B02BF-2B41-43C0-8265-43D4F6E37A6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C52F8-88C9-44B6-BED0-9A7B18C348E1}" type="pres">
      <dgm:prSet presAssocID="{FC97BF71-6EDA-4FBB-831D-28E35B773E84}" presName="funnel" presStyleLbl="trAlignAcc1" presStyleIdx="0" presStyleCnt="1" custScaleX="141826" custLinFactNeighborX="0" custLinFactNeighborY="2283"/>
      <dgm:spPr/>
    </dgm:pt>
  </dgm:ptLst>
  <dgm:cxnLst>
    <dgm:cxn modelId="{40B953DF-C3F0-4542-BAA6-CE0205FC3E33}" srcId="{FC97BF71-6EDA-4FBB-831D-28E35B773E84}" destId="{26AA301D-FC95-471C-B923-3E5BE99AF266}" srcOrd="2" destOrd="0" parTransId="{BFD747A8-C97E-4860-9468-88B609984463}" sibTransId="{1F67179D-F5F4-434A-9498-19B3A0EF39CC}"/>
    <dgm:cxn modelId="{A30B7F2C-57BF-4F5B-A4D9-1C5710178712}" srcId="{FC97BF71-6EDA-4FBB-831D-28E35B773E84}" destId="{788FC0B2-375E-4559-BE23-FF74C742DD1B}" srcOrd="0" destOrd="0" parTransId="{5CA9E75F-0E42-4FA9-9CD2-074D6B5F735D}" sibTransId="{B5072382-44D3-4A8E-85A2-0496BF87391E}"/>
    <dgm:cxn modelId="{97DEA7A6-4D21-4DFC-A444-0FD241A53C51}" type="presOf" srcId="{D47B02BF-2B41-43C0-8265-43D4F6E37A69}" destId="{403D699C-D071-4078-B8E4-CDE457D0B3C8}" srcOrd="0" destOrd="0" presId="urn:microsoft.com/office/officeart/2005/8/layout/funnel1"/>
    <dgm:cxn modelId="{44966792-1B9C-4273-B022-534CBE5B1FBA}" srcId="{FC97BF71-6EDA-4FBB-831D-28E35B773E84}" destId="{75F4D1E1-19B8-4380-B138-C58EB4E88DEB}" srcOrd="1" destOrd="0" parTransId="{72D535AA-4811-438C-A81C-12C051EA35C5}" sibTransId="{1890D93F-4262-4564-9DF9-9F7CDD87326D}"/>
    <dgm:cxn modelId="{9A0A345C-65F7-40CC-83CA-519FD4BD2B00}" type="presOf" srcId="{75F4D1E1-19B8-4380-B138-C58EB4E88DEB}" destId="{4FA3EC1E-DD2C-452D-936A-E2A408A039BE}" srcOrd="0" destOrd="0" presId="urn:microsoft.com/office/officeart/2005/8/layout/funnel1"/>
    <dgm:cxn modelId="{13014277-2D9B-438F-B81A-15B05B1C309F}" srcId="{FC97BF71-6EDA-4FBB-831D-28E35B773E84}" destId="{D47B02BF-2B41-43C0-8265-43D4F6E37A69}" srcOrd="3" destOrd="0" parTransId="{B41AE14F-F35F-4697-A43E-7EA79DC5E911}" sibTransId="{D28D7352-B865-4A3C-919B-04DD355D0AFC}"/>
    <dgm:cxn modelId="{CA70C48A-4014-429C-8F23-38393D072890}" type="presOf" srcId="{788FC0B2-375E-4559-BE23-FF74C742DD1B}" destId="{C4E19002-72A9-479F-B3B6-B422BD75799A}" srcOrd="0" destOrd="0" presId="urn:microsoft.com/office/officeart/2005/8/layout/funnel1"/>
    <dgm:cxn modelId="{6690E81B-6F57-4BC6-973A-A3C210AEB8A8}" type="presOf" srcId="{26AA301D-FC95-471C-B923-3E5BE99AF266}" destId="{DAEA8C6C-C190-4856-A924-B4E0EB865D7F}" srcOrd="0" destOrd="0" presId="urn:microsoft.com/office/officeart/2005/8/layout/funnel1"/>
    <dgm:cxn modelId="{F0E007C2-C4E2-4AED-8C74-BD819868C094}" srcId="{FC97BF71-6EDA-4FBB-831D-28E35B773E84}" destId="{66876253-1A26-4923-A5E0-2BF47BDFE7A0}" srcOrd="4" destOrd="0" parTransId="{E860084B-7E80-4D78-A396-D8A096448F58}" sibTransId="{A8A07B5D-F20B-4BC8-B63C-5805F2778B6C}"/>
    <dgm:cxn modelId="{6647DA88-E104-4622-ABD6-7CD8B2C16BD0}" type="presOf" srcId="{FC97BF71-6EDA-4FBB-831D-28E35B773E84}" destId="{5C0FB227-3E25-49DA-A6E5-3B3F18F3245C}" srcOrd="0" destOrd="0" presId="urn:microsoft.com/office/officeart/2005/8/layout/funnel1"/>
    <dgm:cxn modelId="{02C7E45C-7984-46CC-A9DD-3AE9BF768155}" srcId="{FC97BF71-6EDA-4FBB-831D-28E35B773E84}" destId="{4F38BC68-6ADD-4535-84DA-280E987888FD}" srcOrd="5" destOrd="0" parTransId="{89C6F796-3E1B-4D31-B5C6-73A0562686E9}" sibTransId="{45EDF38E-8A37-45BC-A52E-5889AC983557}"/>
    <dgm:cxn modelId="{6CD52CDC-03D0-4B13-9080-52C5141F37CE}" type="presParOf" srcId="{5C0FB227-3E25-49DA-A6E5-3B3F18F3245C}" destId="{AC2F2D90-2A46-4F31-ADA2-30F33C372304}" srcOrd="0" destOrd="0" presId="urn:microsoft.com/office/officeart/2005/8/layout/funnel1"/>
    <dgm:cxn modelId="{315D15E6-C71A-4560-8F17-82B47DA8B92F}" type="presParOf" srcId="{5C0FB227-3E25-49DA-A6E5-3B3F18F3245C}" destId="{3FB799C7-3CF1-44A2-85B8-B1A5DEA26AD7}" srcOrd="1" destOrd="0" presId="urn:microsoft.com/office/officeart/2005/8/layout/funnel1"/>
    <dgm:cxn modelId="{32431399-398E-4660-B8DE-39FD4EEDB414}" type="presParOf" srcId="{5C0FB227-3E25-49DA-A6E5-3B3F18F3245C}" destId="{403D699C-D071-4078-B8E4-CDE457D0B3C8}" srcOrd="2" destOrd="0" presId="urn:microsoft.com/office/officeart/2005/8/layout/funnel1"/>
    <dgm:cxn modelId="{B39F35BE-40E7-4C35-B553-F5B2B06D0532}" type="presParOf" srcId="{5C0FB227-3E25-49DA-A6E5-3B3F18F3245C}" destId="{DAEA8C6C-C190-4856-A924-B4E0EB865D7F}" srcOrd="3" destOrd="0" presId="urn:microsoft.com/office/officeart/2005/8/layout/funnel1"/>
    <dgm:cxn modelId="{94698EBD-1B01-43AD-8C92-CF556012346E}" type="presParOf" srcId="{5C0FB227-3E25-49DA-A6E5-3B3F18F3245C}" destId="{4FA3EC1E-DD2C-452D-936A-E2A408A039BE}" srcOrd="4" destOrd="0" presId="urn:microsoft.com/office/officeart/2005/8/layout/funnel1"/>
    <dgm:cxn modelId="{F24A06B6-87BF-4F50-94BA-1330C1D1F96D}" type="presParOf" srcId="{5C0FB227-3E25-49DA-A6E5-3B3F18F3245C}" destId="{C4E19002-72A9-479F-B3B6-B422BD75799A}" srcOrd="5" destOrd="0" presId="urn:microsoft.com/office/officeart/2005/8/layout/funnel1"/>
    <dgm:cxn modelId="{6E488A33-54D3-42DF-A4EE-90B6D1509008}" type="presParOf" srcId="{5C0FB227-3E25-49DA-A6E5-3B3F18F3245C}" destId="{360C52F8-88C9-44B6-BED0-9A7B18C348E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BF087D-089B-485E-B17E-73B3187AD6D7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F075D3A6-7C5B-48DE-81D8-3496EEC22B01}">
      <dgm:prSet phldrT="[Texte]"/>
      <dgm:spPr/>
      <dgm:t>
        <a:bodyPr/>
        <a:lstStyle/>
        <a:p>
          <a:r>
            <a:rPr lang="fr-FR" dirty="0" smtClean="0"/>
            <a:t>2H de jeune</a:t>
          </a:r>
          <a:endParaRPr lang="fr-FR" dirty="0"/>
        </a:p>
      </dgm:t>
    </dgm:pt>
    <dgm:pt modelId="{286CE045-5FB4-4D08-9EA8-574466A1EF31}" type="parTrans" cxnId="{8B804205-ED23-4BF9-93B4-7D8B256CAB0C}">
      <dgm:prSet/>
      <dgm:spPr/>
      <dgm:t>
        <a:bodyPr/>
        <a:lstStyle/>
        <a:p>
          <a:endParaRPr lang="fr-FR"/>
        </a:p>
      </dgm:t>
    </dgm:pt>
    <dgm:pt modelId="{8EBD5D72-12D9-4FCC-A8B3-4E72D0ABB477}" type="sibTrans" cxnId="{8B804205-ED23-4BF9-93B4-7D8B256CAB0C}">
      <dgm:prSet/>
      <dgm:spPr/>
      <dgm:t>
        <a:bodyPr/>
        <a:lstStyle/>
        <a:p>
          <a:endParaRPr lang="fr-FR"/>
        </a:p>
      </dgm:t>
    </dgm:pt>
    <dgm:pt modelId="{9141D920-8C7D-496F-B8AD-355399B6E631}">
      <dgm:prSet phldrT="[Texte]"/>
      <dgm:spPr/>
      <dgm:t>
        <a:bodyPr/>
        <a:lstStyle/>
        <a:p>
          <a:r>
            <a:rPr lang="fr-FR" dirty="0" smtClean="0"/>
            <a:t>Glycogénolyse </a:t>
          </a:r>
          <a:endParaRPr lang="fr-FR" dirty="0"/>
        </a:p>
      </dgm:t>
    </dgm:pt>
    <dgm:pt modelId="{35C644C0-3534-40A0-B45C-CF6C3C9A7690}" type="parTrans" cxnId="{763CABD3-CBF3-4C69-88A3-71556C0A421A}">
      <dgm:prSet/>
      <dgm:spPr/>
      <dgm:t>
        <a:bodyPr/>
        <a:lstStyle/>
        <a:p>
          <a:endParaRPr lang="fr-FR"/>
        </a:p>
      </dgm:t>
    </dgm:pt>
    <dgm:pt modelId="{5980D12E-BD37-40EC-99B0-E5C4BD8C43C9}" type="sibTrans" cxnId="{763CABD3-CBF3-4C69-88A3-71556C0A421A}">
      <dgm:prSet/>
      <dgm:spPr/>
      <dgm:t>
        <a:bodyPr/>
        <a:lstStyle/>
        <a:p>
          <a:endParaRPr lang="fr-FR"/>
        </a:p>
      </dgm:t>
    </dgm:pt>
    <dgm:pt modelId="{C93C3340-7DBB-48E7-89DA-4996275C1821}">
      <dgm:prSet phldrT="[Texte]"/>
      <dgm:spPr/>
      <dgm:t>
        <a:bodyPr/>
        <a:lstStyle/>
        <a:p>
          <a:r>
            <a:rPr lang="fr-FR" dirty="0" smtClean="0"/>
            <a:t>5 heures de jeûne</a:t>
          </a:r>
          <a:endParaRPr lang="fr-FR" dirty="0"/>
        </a:p>
      </dgm:t>
    </dgm:pt>
    <dgm:pt modelId="{FE18B535-2F19-4090-8894-0031739133C5}" type="parTrans" cxnId="{CC972AAA-7107-4465-82D4-AF365BB24166}">
      <dgm:prSet/>
      <dgm:spPr/>
      <dgm:t>
        <a:bodyPr/>
        <a:lstStyle/>
        <a:p>
          <a:endParaRPr lang="fr-FR"/>
        </a:p>
      </dgm:t>
    </dgm:pt>
    <dgm:pt modelId="{3E254757-B719-436D-95E7-1B4CB235E3DB}" type="sibTrans" cxnId="{CC972AAA-7107-4465-82D4-AF365BB24166}">
      <dgm:prSet/>
      <dgm:spPr/>
      <dgm:t>
        <a:bodyPr/>
        <a:lstStyle/>
        <a:p>
          <a:endParaRPr lang="fr-FR"/>
        </a:p>
      </dgm:t>
    </dgm:pt>
    <dgm:pt modelId="{E1008D01-5707-4E2B-8685-77FCCB8305D5}">
      <dgm:prSet phldrT="[Texte]"/>
      <dgm:spPr/>
      <dgm:t>
        <a:bodyPr/>
        <a:lstStyle/>
        <a:p>
          <a:r>
            <a:rPr lang="fr-FR" dirty="0" smtClean="0"/>
            <a:t>néoglucogenèse</a:t>
          </a:r>
          <a:endParaRPr lang="fr-FR" dirty="0"/>
        </a:p>
      </dgm:t>
    </dgm:pt>
    <dgm:pt modelId="{B8AD13F5-CF62-4E73-9857-71C0095801AE}" type="parTrans" cxnId="{5197D5BA-0B62-4BB2-ACAD-4098E2492785}">
      <dgm:prSet/>
      <dgm:spPr/>
      <dgm:t>
        <a:bodyPr/>
        <a:lstStyle/>
        <a:p>
          <a:endParaRPr lang="fr-FR"/>
        </a:p>
      </dgm:t>
    </dgm:pt>
    <dgm:pt modelId="{A8F53E2F-787F-4752-BD14-14E8D98A9764}" type="sibTrans" cxnId="{5197D5BA-0B62-4BB2-ACAD-4098E2492785}">
      <dgm:prSet/>
      <dgm:spPr/>
      <dgm:t>
        <a:bodyPr/>
        <a:lstStyle/>
        <a:p>
          <a:endParaRPr lang="fr-FR"/>
        </a:p>
      </dgm:t>
    </dgm:pt>
    <dgm:pt modelId="{577766A3-0F8D-4295-8C2C-7880A6A49806}">
      <dgm:prSet phldrT="[Texte]"/>
      <dgm:spPr/>
      <dgm:t>
        <a:bodyPr/>
        <a:lstStyle/>
        <a:p>
          <a:r>
            <a:rPr lang="fr-FR" dirty="0" smtClean="0"/>
            <a:t>10 H de jeune</a:t>
          </a:r>
          <a:endParaRPr lang="fr-FR" dirty="0"/>
        </a:p>
      </dgm:t>
    </dgm:pt>
    <dgm:pt modelId="{F70F29E2-8FA4-47DB-BE6F-BC02A0CFE393}" type="parTrans" cxnId="{E4576EEA-C878-4A71-AB33-31B4698C6C02}">
      <dgm:prSet/>
      <dgm:spPr/>
      <dgm:t>
        <a:bodyPr/>
        <a:lstStyle/>
        <a:p>
          <a:endParaRPr lang="fr-FR"/>
        </a:p>
      </dgm:t>
    </dgm:pt>
    <dgm:pt modelId="{863B7C5B-0801-49A8-B160-8BFC737889D5}" type="sibTrans" cxnId="{E4576EEA-C878-4A71-AB33-31B4698C6C02}">
      <dgm:prSet/>
      <dgm:spPr/>
      <dgm:t>
        <a:bodyPr/>
        <a:lstStyle/>
        <a:p>
          <a:endParaRPr lang="fr-FR"/>
        </a:p>
      </dgm:t>
    </dgm:pt>
    <dgm:pt modelId="{2374AE6C-1A81-4B85-A88E-A99DC230C1C6}">
      <dgm:prSet phldrT="[Texte]"/>
      <dgm:spPr/>
      <dgm:t>
        <a:bodyPr/>
        <a:lstStyle/>
        <a:p>
          <a:r>
            <a:rPr lang="fr-FR" dirty="0" smtClean="0"/>
            <a:t>oxydation des acides gras</a:t>
          </a:r>
          <a:endParaRPr lang="fr-FR" dirty="0"/>
        </a:p>
      </dgm:t>
    </dgm:pt>
    <dgm:pt modelId="{B63E1DDA-6414-4017-B143-60A967CC1A02}" type="parTrans" cxnId="{A93E1766-EB03-4A75-AB62-683A38B1867E}">
      <dgm:prSet/>
      <dgm:spPr/>
      <dgm:t>
        <a:bodyPr/>
        <a:lstStyle/>
        <a:p>
          <a:endParaRPr lang="fr-FR"/>
        </a:p>
      </dgm:t>
    </dgm:pt>
    <dgm:pt modelId="{3942394E-D777-4698-9966-7F794077E4E3}" type="sibTrans" cxnId="{A93E1766-EB03-4A75-AB62-683A38B1867E}">
      <dgm:prSet/>
      <dgm:spPr/>
      <dgm:t>
        <a:bodyPr/>
        <a:lstStyle/>
        <a:p>
          <a:endParaRPr lang="fr-FR"/>
        </a:p>
      </dgm:t>
    </dgm:pt>
    <dgm:pt modelId="{26DAC2CF-672D-4EBB-BA5F-24948A1685A7}" type="pres">
      <dgm:prSet presAssocID="{BABF087D-089B-485E-B17E-73B3187AD6D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A2D6039A-42DF-47C8-ACCF-EDDE59AC74E3}" type="pres">
      <dgm:prSet presAssocID="{F075D3A6-7C5B-48DE-81D8-3496EEC22B01}" presName="parenttextcomposite" presStyleCnt="0"/>
      <dgm:spPr/>
    </dgm:pt>
    <dgm:pt modelId="{2EEC82C6-C920-440D-A530-4B276BA509B3}" type="pres">
      <dgm:prSet presAssocID="{F075D3A6-7C5B-48DE-81D8-3496EEC22B0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4EB840-C3A3-447D-9E96-226640F1AB9E}" type="pres">
      <dgm:prSet presAssocID="{F075D3A6-7C5B-48DE-81D8-3496EEC22B01}" presName="composite" presStyleCnt="0"/>
      <dgm:spPr/>
    </dgm:pt>
    <dgm:pt modelId="{095D7353-41FB-4CF2-A46E-A70B5931631C}" type="pres">
      <dgm:prSet presAssocID="{F075D3A6-7C5B-48DE-81D8-3496EEC22B01}" presName="chevron1" presStyleLbl="alignNode1" presStyleIdx="0" presStyleCnt="21"/>
      <dgm:spPr/>
    </dgm:pt>
    <dgm:pt modelId="{4C367E68-BA4D-4F4E-9672-222CF0C08156}" type="pres">
      <dgm:prSet presAssocID="{F075D3A6-7C5B-48DE-81D8-3496EEC22B01}" presName="chevron2" presStyleLbl="alignNode1" presStyleIdx="1" presStyleCnt="21"/>
      <dgm:spPr/>
    </dgm:pt>
    <dgm:pt modelId="{0C5823F9-39FC-49E2-B675-B6F0957C0640}" type="pres">
      <dgm:prSet presAssocID="{F075D3A6-7C5B-48DE-81D8-3496EEC22B01}" presName="chevron3" presStyleLbl="alignNode1" presStyleIdx="2" presStyleCnt="21"/>
      <dgm:spPr/>
    </dgm:pt>
    <dgm:pt modelId="{2C5B39F6-C5EC-42CE-864C-5D959FB862D4}" type="pres">
      <dgm:prSet presAssocID="{F075D3A6-7C5B-48DE-81D8-3496EEC22B01}" presName="chevron4" presStyleLbl="alignNode1" presStyleIdx="3" presStyleCnt="21"/>
      <dgm:spPr/>
    </dgm:pt>
    <dgm:pt modelId="{94EA41DE-ADBC-42E0-A073-1A8FEAF95884}" type="pres">
      <dgm:prSet presAssocID="{F075D3A6-7C5B-48DE-81D8-3496EEC22B01}" presName="chevron5" presStyleLbl="alignNode1" presStyleIdx="4" presStyleCnt="21"/>
      <dgm:spPr/>
    </dgm:pt>
    <dgm:pt modelId="{216838C5-6C5D-47AA-B625-D6CA9C5C7B4A}" type="pres">
      <dgm:prSet presAssocID="{F075D3A6-7C5B-48DE-81D8-3496EEC22B01}" presName="chevron6" presStyleLbl="alignNode1" presStyleIdx="5" presStyleCnt="21"/>
      <dgm:spPr/>
    </dgm:pt>
    <dgm:pt modelId="{A335031E-B933-42B2-818B-2BC38797D731}" type="pres">
      <dgm:prSet presAssocID="{F075D3A6-7C5B-48DE-81D8-3496EEC22B01}" presName="chevron7" presStyleLbl="alignNode1" presStyleIdx="6" presStyleCnt="21"/>
      <dgm:spPr/>
    </dgm:pt>
    <dgm:pt modelId="{EB601AEC-7CA3-4262-B289-D7C618BE0EBF}" type="pres">
      <dgm:prSet presAssocID="{F075D3A6-7C5B-48DE-81D8-3496EEC22B01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2EAF3D-A1EA-4912-8E80-6F2BEF8B168D}" type="pres">
      <dgm:prSet presAssocID="{8EBD5D72-12D9-4FCC-A8B3-4E72D0ABB477}" presName="sibTrans" presStyleCnt="0"/>
      <dgm:spPr/>
    </dgm:pt>
    <dgm:pt modelId="{FAE8B735-254C-43A3-B114-2AC5DBCD3920}" type="pres">
      <dgm:prSet presAssocID="{C93C3340-7DBB-48E7-89DA-4996275C1821}" presName="parenttextcomposite" presStyleCnt="0"/>
      <dgm:spPr/>
    </dgm:pt>
    <dgm:pt modelId="{EFFD19AA-2311-494E-BE18-2F21725DED7D}" type="pres">
      <dgm:prSet presAssocID="{C93C3340-7DBB-48E7-89DA-4996275C182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E8317-74D3-435D-8038-5879DFB9CC32}" type="pres">
      <dgm:prSet presAssocID="{C93C3340-7DBB-48E7-89DA-4996275C1821}" presName="composite" presStyleCnt="0"/>
      <dgm:spPr/>
    </dgm:pt>
    <dgm:pt modelId="{30DA0FF0-EE23-4EE8-AF24-8CEBC3950FA4}" type="pres">
      <dgm:prSet presAssocID="{C93C3340-7DBB-48E7-89DA-4996275C1821}" presName="chevron1" presStyleLbl="alignNode1" presStyleIdx="7" presStyleCnt="21"/>
      <dgm:spPr/>
    </dgm:pt>
    <dgm:pt modelId="{ACF18511-50DD-4C32-9BC9-8A04EEA0506C}" type="pres">
      <dgm:prSet presAssocID="{C93C3340-7DBB-48E7-89DA-4996275C1821}" presName="chevron2" presStyleLbl="alignNode1" presStyleIdx="8" presStyleCnt="21"/>
      <dgm:spPr/>
    </dgm:pt>
    <dgm:pt modelId="{B98B3065-F734-4FE3-93C1-651349942A1C}" type="pres">
      <dgm:prSet presAssocID="{C93C3340-7DBB-48E7-89DA-4996275C1821}" presName="chevron3" presStyleLbl="alignNode1" presStyleIdx="9" presStyleCnt="21"/>
      <dgm:spPr/>
    </dgm:pt>
    <dgm:pt modelId="{7C83A064-B02A-460B-A02F-D50456F62D55}" type="pres">
      <dgm:prSet presAssocID="{C93C3340-7DBB-48E7-89DA-4996275C1821}" presName="chevron4" presStyleLbl="alignNode1" presStyleIdx="10" presStyleCnt="21"/>
      <dgm:spPr/>
    </dgm:pt>
    <dgm:pt modelId="{69F6576D-1759-4420-AEEE-10F1B0A7FE8A}" type="pres">
      <dgm:prSet presAssocID="{C93C3340-7DBB-48E7-89DA-4996275C1821}" presName="chevron5" presStyleLbl="alignNode1" presStyleIdx="11" presStyleCnt="21"/>
      <dgm:spPr/>
    </dgm:pt>
    <dgm:pt modelId="{B667F308-99A7-4ABA-8F37-C205B2C34245}" type="pres">
      <dgm:prSet presAssocID="{C93C3340-7DBB-48E7-89DA-4996275C1821}" presName="chevron6" presStyleLbl="alignNode1" presStyleIdx="12" presStyleCnt="21"/>
      <dgm:spPr/>
    </dgm:pt>
    <dgm:pt modelId="{EFA72845-02D6-47D8-B18D-5F7714401DDC}" type="pres">
      <dgm:prSet presAssocID="{C93C3340-7DBB-48E7-89DA-4996275C1821}" presName="chevron7" presStyleLbl="alignNode1" presStyleIdx="13" presStyleCnt="21"/>
      <dgm:spPr/>
    </dgm:pt>
    <dgm:pt modelId="{5E955FBC-FCFB-4C8E-9D98-CBE47207594E}" type="pres">
      <dgm:prSet presAssocID="{C93C3340-7DBB-48E7-89DA-4996275C182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859481-EE26-4527-A0EF-BB43FE0EC0A9}" type="pres">
      <dgm:prSet presAssocID="{3E254757-B719-436D-95E7-1B4CB235E3DB}" presName="sibTrans" presStyleCnt="0"/>
      <dgm:spPr/>
    </dgm:pt>
    <dgm:pt modelId="{696A3E65-06CD-4B07-9181-F506E5F458E3}" type="pres">
      <dgm:prSet presAssocID="{577766A3-0F8D-4295-8C2C-7880A6A49806}" presName="parenttextcomposite" presStyleCnt="0"/>
      <dgm:spPr/>
    </dgm:pt>
    <dgm:pt modelId="{94406522-0C41-4B6E-9055-E2C1EEE54431}" type="pres">
      <dgm:prSet presAssocID="{577766A3-0F8D-4295-8C2C-7880A6A49806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C13039-48AC-47A5-B968-B6B3539398D6}" type="pres">
      <dgm:prSet presAssocID="{577766A3-0F8D-4295-8C2C-7880A6A49806}" presName="composite" presStyleCnt="0"/>
      <dgm:spPr/>
    </dgm:pt>
    <dgm:pt modelId="{65D3C418-CDCB-48F3-BC37-2822A76CC523}" type="pres">
      <dgm:prSet presAssocID="{577766A3-0F8D-4295-8C2C-7880A6A49806}" presName="chevron1" presStyleLbl="alignNode1" presStyleIdx="14" presStyleCnt="21"/>
      <dgm:spPr/>
    </dgm:pt>
    <dgm:pt modelId="{9B26F489-FE6F-49BC-BAC4-15EFDD9D9F24}" type="pres">
      <dgm:prSet presAssocID="{577766A3-0F8D-4295-8C2C-7880A6A49806}" presName="chevron2" presStyleLbl="alignNode1" presStyleIdx="15" presStyleCnt="21"/>
      <dgm:spPr/>
    </dgm:pt>
    <dgm:pt modelId="{952474B4-2D46-4479-B1FF-0EA3BD937D41}" type="pres">
      <dgm:prSet presAssocID="{577766A3-0F8D-4295-8C2C-7880A6A49806}" presName="chevron3" presStyleLbl="alignNode1" presStyleIdx="16" presStyleCnt="21"/>
      <dgm:spPr/>
    </dgm:pt>
    <dgm:pt modelId="{1A57F4A7-24BC-434D-87FC-17F20381EC44}" type="pres">
      <dgm:prSet presAssocID="{577766A3-0F8D-4295-8C2C-7880A6A49806}" presName="chevron4" presStyleLbl="alignNode1" presStyleIdx="17" presStyleCnt="21"/>
      <dgm:spPr/>
    </dgm:pt>
    <dgm:pt modelId="{6639711D-1D21-431F-9D0D-6BC1B0BE4639}" type="pres">
      <dgm:prSet presAssocID="{577766A3-0F8D-4295-8C2C-7880A6A49806}" presName="chevron5" presStyleLbl="alignNode1" presStyleIdx="18" presStyleCnt="21"/>
      <dgm:spPr/>
    </dgm:pt>
    <dgm:pt modelId="{298737BE-29D1-41F5-AB1C-3B3038D5C0F8}" type="pres">
      <dgm:prSet presAssocID="{577766A3-0F8D-4295-8C2C-7880A6A49806}" presName="chevron6" presStyleLbl="alignNode1" presStyleIdx="19" presStyleCnt="21"/>
      <dgm:spPr/>
    </dgm:pt>
    <dgm:pt modelId="{61918001-0348-4356-9741-C28C554C128F}" type="pres">
      <dgm:prSet presAssocID="{577766A3-0F8D-4295-8C2C-7880A6A49806}" presName="chevron7" presStyleLbl="alignNode1" presStyleIdx="20" presStyleCnt="21"/>
      <dgm:spPr/>
    </dgm:pt>
    <dgm:pt modelId="{B19836C1-6111-4A23-A2D4-04FD9156DC78}" type="pres">
      <dgm:prSet presAssocID="{577766A3-0F8D-4295-8C2C-7880A6A49806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BA779D-7682-4BFC-A31E-BA6A487AC8F1}" type="presOf" srcId="{E1008D01-5707-4E2B-8685-77FCCB8305D5}" destId="{5E955FBC-FCFB-4C8E-9D98-CBE47207594E}" srcOrd="0" destOrd="0" presId="urn:microsoft.com/office/officeart/2008/layout/VerticalAccentList"/>
    <dgm:cxn modelId="{763CABD3-CBF3-4C69-88A3-71556C0A421A}" srcId="{F075D3A6-7C5B-48DE-81D8-3496EEC22B01}" destId="{9141D920-8C7D-496F-B8AD-355399B6E631}" srcOrd="0" destOrd="0" parTransId="{35C644C0-3534-40A0-B45C-CF6C3C9A7690}" sibTransId="{5980D12E-BD37-40EC-99B0-E5C4BD8C43C9}"/>
    <dgm:cxn modelId="{4E448786-7CFF-4B58-8BD1-B1322DCF3C6E}" type="presOf" srcId="{577766A3-0F8D-4295-8C2C-7880A6A49806}" destId="{94406522-0C41-4B6E-9055-E2C1EEE54431}" srcOrd="0" destOrd="0" presId="urn:microsoft.com/office/officeart/2008/layout/VerticalAccentList"/>
    <dgm:cxn modelId="{CC972AAA-7107-4465-82D4-AF365BB24166}" srcId="{BABF087D-089B-485E-B17E-73B3187AD6D7}" destId="{C93C3340-7DBB-48E7-89DA-4996275C1821}" srcOrd="1" destOrd="0" parTransId="{FE18B535-2F19-4090-8894-0031739133C5}" sibTransId="{3E254757-B719-436D-95E7-1B4CB235E3DB}"/>
    <dgm:cxn modelId="{B05FD54F-E025-4CF9-913C-F8820866C60F}" type="presOf" srcId="{BABF087D-089B-485E-B17E-73B3187AD6D7}" destId="{26DAC2CF-672D-4EBB-BA5F-24948A1685A7}" srcOrd="0" destOrd="0" presId="urn:microsoft.com/office/officeart/2008/layout/VerticalAccentList"/>
    <dgm:cxn modelId="{9DB27A62-32E6-4AC0-91F6-B707D7F31FF2}" type="presOf" srcId="{C93C3340-7DBB-48E7-89DA-4996275C1821}" destId="{EFFD19AA-2311-494E-BE18-2F21725DED7D}" srcOrd="0" destOrd="0" presId="urn:microsoft.com/office/officeart/2008/layout/VerticalAccentList"/>
    <dgm:cxn modelId="{A93E1766-EB03-4A75-AB62-683A38B1867E}" srcId="{577766A3-0F8D-4295-8C2C-7880A6A49806}" destId="{2374AE6C-1A81-4B85-A88E-A99DC230C1C6}" srcOrd="0" destOrd="0" parTransId="{B63E1DDA-6414-4017-B143-60A967CC1A02}" sibTransId="{3942394E-D777-4698-9966-7F794077E4E3}"/>
    <dgm:cxn modelId="{8B804205-ED23-4BF9-93B4-7D8B256CAB0C}" srcId="{BABF087D-089B-485E-B17E-73B3187AD6D7}" destId="{F075D3A6-7C5B-48DE-81D8-3496EEC22B01}" srcOrd="0" destOrd="0" parTransId="{286CE045-5FB4-4D08-9EA8-574466A1EF31}" sibTransId="{8EBD5D72-12D9-4FCC-A8B3-4E72D0ABB477}"/>
    <dgm:cxn modelId="{5197D5BA-0B62-4BB2-ACAD-4098E2492785}" srcId="{C93C3340-7DBB-48E7-89DA-4996275C1821}" destId="{E1008D01-5707-4E2B-8685-77FCCB8305D5}" srcOrd="0" destOrd="0" parTransId="{B8AD13F5-CF62-4E73-9857-71C0095801AE}" sibTransId="{A8F53E2F-787F-4752-BD14-14E8D98A9764}"/>
    <dgm:cxn modelId="{E4576EEA-C878-4A71-AB33-31B4698C6C02}" srcId="{BABF087D-089B-485E-B17E-73B3187AD6D7}" destId="{577766A3-0F8D-4295-8C2C-7880A6A49806}" srcOrd="2" destOrd="0" parTransId="{F70F29E2-8FA4-47DB-BE6F-BC02A0CFE393}" sibTransId="{863B7C5B-0801-49A8-B160-8BFC737889D5}"/>
    <dgm:cxn modelId="{A8BB42A6-09D8-4198-B42A-A85FDE2BA1BA}" type="presOf" srcId="{9141D920-8C7D-496F-B8AD-355399B6E631}" destId="{EB601AEC-7CA3-4262-B289-D7C618BE0EBF}" srcOrd="0" destOrd="0" presId="urn:microsoft.com/office/officeart/2008/layout/VerticalAccentList"/>
    <dgm:cxn modelId="{43BD3B8B-B1CF-4CC8-B2D1-8EA14C6CB055}" type="presOf" srcId="{2374AE6C-1A81-4B85-A88E-A99DC230C1C6}" destId="{B19836C1-6111-4A23-A2D4-04FD9156DC78}" srcOrd="0" destOrd="0" presId="urn:microsoft.com/office/officeart/2008/layout/VerticalAccentList"/>
    <dgm:cxn modelId="{75BE4E7F-3EFB-4165-87E4-7974353CE6D4}" type="presOf" srcId="{F075D3A6-7C5B-48DE-81D8-3496EEC22B01}" destId="{2EEC82C6-C920-440D-A530-4B276BA509B3}" srcOrd="0" destOrd="0" presId="urn:microsoft.com/office/officeart/2008/layout/VerticalAccentList"/>
    <dgm:cxn modelId="{D0E133F7-7541-43B8-BDFB-425B96313C01}" type="presParOf" srcId="{26DAC2CF-672D-4EBB-BA5F-24948A1685A7}" destId="{A2D6039A-42DF-47C8-ACCF-EDDE59AC74E3}" srcOrd="0" destOrd="0" presId="urn:microsoft.com/office/officeart/2008/layout/VerticalAccentList"/>
    <dgm:cxn modelId="{E7B2F4A8-7E99-4897-AF95-D4544CDF6CE4}" type="presParOf" srcId="{A2D6039A-42DF-47C8-ACCF-EDDE59AC74E3}" destId="{2EEC82C6-C920-440D-A530-4B276BA509B3}" srcOrd="0" destOrd="0" presId="urn:microsoft.com/office/officeart/2008/layout/VerticalAccentList"/>
    <dgm:cxn modelId="{E7A06F21-D19A-40DA-B4FB-715B8E2E4B37}" type="presParOf" srcId="{26DAC2CF-672D-4EBB-BA5F-24948A1685A7}" destId="{114EB840-C3A3-447D-9E96-226640F1AB9E}" srcOrd="1" destOrd="0" presId="urn:microsoft.com/office/officeart/2008/layout/VerticalAccentList"/>
    <dgm:cxn modelId="{E5B7353F-24A7-4EF1-B280-CA2152F1DE92}" type="presParOf" srcId="{114EB840-C3A3-447D-9E96-226640F1AB9E}" destId="{095D7353-41FB-4CF2-A46E-A70B5931631C}" srcOrd="0" destOrd="0" presId="urn:microsoft.com/office/officeart/2008/layout/VerticalAccentList"/>
    <dgm:cxn modelId="{B92A0C38-5C25-47D1-812A-F2B1D454DD43}" type="presParOf" srcId="{114EB840-C3A3-447D-9E96-226640F1AB9E}" destId="{4C367E68-BA4D-4F4E-9672-222CF0C08156}" srcOrd="1" destOrd="0" presId="urn:microsoft.com/office/officeart/2008/layout/VerticalAccentList"/>
    <dgm:cxn modelId="{4BDC80C9-0535-437A-9555-675B2DBA2470}" type="presParOf" srcId="{114EB840-C3A3-447D-9E96-226640F1AB9E}" destId="{0C5823F9-39FC-49E2-B675-B6F0957C0640}" srcOrd="2" destOrd="0" presId="urn:microsoft.com/office/officeart/2008/layout/VerticalAccentList"/>
    <dgm:cxn modelId="{9F494268-CA9C-4D0D-9069-DF291BA16B65}" type="presParOf" srcId="{114EB840-C3A3-447D-9E96-226640F1AB9E}" destId="{2C5B39F6-C5EC-42CE-864C-5D959FB862D4}" srcOrd="3" destOrd="0" presId="urn:microsoft.com/office/officeart/2008/layout/VerticalAccentList"/>
    <dgm:cxn modelId="{66481A4B-1B87-4551-9874-AE9E8767FBAD}" type="presParOf" srcId="{114EB840-C3A3-447D-9E96-226640F1AB9E}" destId="{94EA41DE-ADBC-42E0-A073-1A8FEAF95884}" srcOrd="4" destOrd="0" presId="urn:microsoft.com/office/officeart/2008/layout/VerticalAccentList"/>
    <dgm:cxn modelId="{B4533626-B7CB-4575-9130-08B63AADAF45}" type="presParOf" srcId="{114EB840-C3A3-447D-9E96-226640F1AB9E}" destId="{216838C5-6C5D-47AA-B625-D6CA9C5C7B4A}" srcOrd="5" destOrd="0" presId="urn:microsoft.com/office/officeart/2008/layout/VerticalAccentList"/>
    <dgm:cxn modelId="{58ED9B16-1087-4155-B86E-9C9F47B66460}" type="presParOf" srcId="{114EB840-C3A3-447D-9E96-226640F1AB9E}" destId="{A335031E-B933-42B2-818B-2BC38797D731}" srcOrd="6" destOrd="0" presId="urn:microsoft.com/office/officeart/2008/layout/VerticalAccentList"/>
    <dgm:cxn modelId="{2C987C7A-1182-4629-8347-6C12416739F3}" type="presParOf" srcId="{114EB840-C3A3-447D-9E96-226640F1AB9E}" destId="{EB601AEC-7CA3-4262-B289-D7C618BE0EBF}" srcOrd="7" destOrd="0" presId="urn:microsoft.com/office/officeart/2008/layout/VerticalAccentList"/>
    <dgm:cxn modelId="{E1DD43AF-1229-444E-B2CF-43EDE9DEBDBA}" type="presParOf" srcId="{26DAC2CF-672D-4EBB-BA5F-24948A1685A7}" destId="{102EAF3D-A1EA-4912-8E80-6F2BEF8B168D}" srcOrd="2" destOrd="0" presId="urn:microsoft.com/office/officeart/2008/layout/VerticalAccentList"/>
    <dgm:cxn modelId="{071778CE-113C-40ED-915E-2D1A7D53472B}" type="presParOf" srcId="{26DAC2CF-672D-4EBB-BA5F-24948A1685A7}" destId="{FAE8B735-254C-43A3-B114-2AC5DBCD3920}" srcOrd="3" destOrd="0" presId="urn:microsoft.com/office/officeart/2008/layout/VerticalAccentList"/>
    <dgm:cxn modelId="{92FED002-595B-49EC-BCCA-F6E49B01606E}" type="presParOf" srcId="{FAE8B735-254C-43A3-B114-2AC5DBCD3920}" destId="{EFFD19AA-2311-494E-BE18-2F21725DED7D}" srcOrd="0" destOrd="0" presId="urn:microsoft.com/office/officeart/2008/layout/VerticalAccentList"/>
    <dgm:cxn modelId="{2D04F128-8989-421F-BC74-B74FF1E8485E}" type="presParOf" srcId="{26DAC2CF-672D-4EBB-BA5F-24948A1685A7}" destId="{3E1E8317-74D3-435D-8038-5879DFB9CC32}" srcOrd="4" destOrd="0" presId="urn:microsoft.com/office/officeart/2008/layout/VerticalAccentList"/>
    <dgm:cxn modelId="{79358379-1FA2-4A09-8C23-EA6793F6E285}" type="presParOf" srcId="{3E1E8317-74D3-435D-8038-5879DFB9CC32}" destId="{30DA0FF0-EE23-4EE8-AF24-8CEBC3950FA4}" srcOrd="0" destOrd="0" presId="urn:microsoft.com/office/officeart/2008/layout/VerticalAccentList"/>
    <dgm:cxn modelId="{D298055F-DAF9-4A0C-8C6C-66334953C309}" type="presParOf" srcId="{3E1E8317-74D3-435D-8038-5879DFB9CC32}" destId="{ACF18511-50DD-4C32-9BC9-8A04EEA0506C}" srcOrd="1" destOrd="0" presId="urn:microsoft.com/office/officeart/2008/layout/VerticalAccentList"/>
    <dgm:cxn modelId="{C3413EC7-99C0-45FA-8959-F616D970EA7D}" type="presParOf" srcId="{3E1E8317-74D3-435D-8038-5879DFB9CC32}" destId="{B98B3065-F734-4FE3-93C1-651349942A1C}" srcOrd="2" destOrd="0" presId="urn:microsoft.com/office/officeart/2008/layout/VerticalAccentList"/>
    <dgm:cxn modelId="{7F42A8F0-9E56-485D-99CA-7D5DB5492187}" type="presParOf" srcId="{3E1E8317-74D3-435D-8038-5879DFB9CC32}" destId="{7C83A064-B02A-460B-A02F-D50456F62D55}" srcOrd="3" destOrd="0" presId="urn:microsoft.com/office/officeart/2008/layout/VerticalAccentList"/>
    <dgm:cxn modelId="{24654325-CF73-4524-9E81-CD05CBFF2998}" type="presParOf" srcId="{3E1E8317-74D3-435D-8038-5879DFB9CC32}" destId="{69F6576D-1759-4420-AEEE-10F1B0A7FE8A}" srcOrd="4" destOrd="0" presId="urn:microsoft.com/office/officeart/2008/layout/VerticalAccentList"/>
    <dgm:cxn modelId="{AC84D62F-EE28-4125-8910-04091DA4E843}" type="presParOf" srcId="{3E1E8317-74D3-435D-8038-5879DFB9CC32}" destId="{B667F308-99A7-4ABA-8F37-C205B2C34245}" srcOrd="5" destOrd="0" presId="urn:microsoft.com/office/officeart/2008/layout/VerticalAccentList"/>
    <dgm:cxn modelId="{FA08EC1E-A818-4DC9-BB65-1074062F5811}" type="presParOf" srcId="{3E1E8317-74D3-435D-8038-5879DFB9CC32}" destId="{EFA72845-02D6-47D8-B18D-5F7714401DDC}" srcOrd="6" destOrd="0" presId="urn:microsoft.com/office/officeart/2008/layout/VerticalAccentList"/>
    <dgm:cxn modelId="{93D8796C-2A0F-4400-BB60-66839BA4ED0D}" type="presParOf" srcId="{3E1E8317-74D3-435D-8038-5879DFB9CC32}" destId="{5E955FBC-FCFB-4C8E-9D98-CBE47207594E}" srcOrd="7" destOrd="0" presId="urn:microsoft.com/office/officeart/2008/layout/VerticalAccentList"/>
    <dgm:cxn modelId="{DDFA3F11-8365-4365-B4DA-9A78E079558F}" type="presParOf" srcId="{26DAC2CF-672D-4EBB-BA5F-24948A1685A7}" destId="{77859481-EE26-4527-A0EF-BB43FE0EC0A9}" srcOrd="5" destOrd="0" presId="urn:microsoft.com/office/officeart/2008/layout/VerticalAccentList"/>
    <dgm:cxn modelId="{7E365FEA-DCE5-4A3F-A332-553535892F44}" type="presParOf" srcId="{26DAC2CF-672D-4EBB-BA5F-24948A1685A7}" destId="{696A3E65-06CD-4B07-9181-F506E5F458E3}" srcOrd="6" destOrd="0" presId="urn:microsoft.com/office/officeart/2008/layout/VerticalAccentList"/>
    <dgm:cxn modelId="{32E3D36D-D2B5-4132-9355-9A8A7DAF567A}" type="presParOf" srcId="{696A3E65-06CD-4B07-9181-F506E5F458E3}" destId="{94406522-0C41-4B6E-9055-E2C1EEE54431}" srcOrd="0" destOrd="0" presId="urn:microsoft.com/office/officeart/2008/layout/VerticalAccentList"/>
    <dgm:cxn modelId="{2885BA59-66CC-4231-BB78-D3AF48C7B25D}" type="presParOf" srcId="{26DAC2CF-672D-4EBB-BA5F-24948A1685A7}" destId="{4DC13039-48AC-47A5-B968-B6B3539398D6}" srcOrd="7" destOrd="0" presId="urn:microsoft.com/office/officeart/2008/layout/VerticalAccentList"/>
    <dgm:cxn modelId="{841ABAD2-BC51-4F0A-B857-3C88905A4A89}" type="presParOf" srcId="{4DC13039-48AC-47A5-B968-B6B3539398D6}" destId="{65D3C418-CDCB-48F3-BC37-2822A76CC523}" srcOrd="0" destOrd="0" presId="urn:microsoft.com/office/officeart/2008/layout/VerticalAccentList"/>
    <dgm:cxn modelId="{164EAB4C-31CD-43B2-9212-786ECD97CF6E}" type="presParOf" srcId="{4DC13039-48AC-47A5-B968-B6B3539398D6}" destId="{9B26F489-FE6F-49BC-BAC4-15EFDD9D9F24}" srcOrd="1" destOrd="0" presId="urn:microsoft.com/office/officeart/2008/layout/VerticalAccentList"/>
    <dgm:cxn modelId="{650E9847-66BC-4564-834B-92D71F60DE6E}" type="presParOf" srcId="{4DC13039-48AC-47A5-B968-B6B3539398D6}" destId="{952474B4-2D46-4479-B1FF-0EA3BD937D41}" srcOrd="2" destOrd="0" presId="urn:microsoft.com/office/officeart/2008/layout/VerticalAccentList"/>
    <dgm:cxn modelId="{89782A3F-D5F4-4A48-ADF2-C93BE3DE1BFC}" type="presParOf" srcId="{4DC13039-48AC-47A5-B968-B6B3539398D6}" destId="{1A57F4A7-24BC-434D-87FC-17F20381EC44}" srcOrd="3" destOrd="0" presId="urn:microsoft.com/office/officeart/2008/layout/VerticalAccentList"/>
    <dgm:cxn modelId="{3849D417-FD07-4704-878F-8E4E5A9588A2}" type="presParOf" srcId="{4DC13039-48AC-47A5-B968-B6B3539398D6}" destId="{6639711D-1D21-431F-9D0D-6BC1B0BE4639}" srcOrd="4" destOrd="0" presId="urn:microsoft.com/office/officeart/2008/layout/VerticalAccentList"/>
    <dgm:cxn modelId="{7E5D1AB6-6874-4522-A65B-C8D13B79FB00}" type="presParOf" srcId="{4DC13039-48AC-47A5-B968-B6B3539398D6}" destId="{298737BE-29D1-41F5-AB1C-3B3038D5C0F8}" srcOrd="5" destOrd="0" presId="urn:microsoft.com/office/officeart/2008/layout/VerticalAccentList"/>
    <dgm:cxn modelId="{22F44835-7D23-416F-A53F-75475ECE829D}" type="presParOf" srcId="{4DC13039-48AC-47A5-B968-B6B3539398D6}" destId="{61918001-0348-4356-9741-C28C554C128F}" srcOrd="6" destOrd="0" presId="urn:microsoft.com/office/officeart/2008/layout/VerticalAccentList"/>
    <dgm:cxn modelId="{9336D4D6-AB20-4377-BD02-852DEEB56B9F}" type="presParOf" srcId="{4DC13039-48AC-47A5-B968-B6B3539398D6}" destId="{B19836C1-6111-4A23-A2D4-04FD9156DC7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CDEAA2-07F8-4FA1-ADD0-C8BCD77F8D9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CCA4FB-BF3E-43CB-9AD7-4D397A8023D2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600" dirty="0" smtClean="0"/>
            <a:t>Une hypoglycémie</a:t>
          </a:r>
          <a:endParaRPr lang="fr-FR" sz="1600" dirty="0"/>
        </a:p>
      </dgm:t>
    </dgm:pt>
    <dgm:pt modelId="{F62377A9-86EA-43B0-97A6-284A6C888414}" type="parTrans" cxnId="{85EA41CE-806B-487E-B8B3-388D0BEF6F6A}">
      <dgm:prSet/>
      <dgm:spPr/>
      <dgm:t>
        <a:bodyPr/>
        <a:lstStyle/>
        <a:p>
          <a:endParaRPr lang="fr-FR"/>
        </a:p>
      </dgm:t>
    </dgm:pt>
    <dgm:pt modelId="{A5F64159-D131-40C8-A96E-13F82CB03972}" type="sibTrans" cxnId="{85EA41CE-806B-487E-B8B3-388D0BEF6F6A}">
      <dgm:prSet/>
      <dgm:spPr/>
      <dgm:t>
        <a:bodyPr/>
        <a:lstStyle/>
        <a:p>
          <a:endParaRPr lang="fr-FR"/>
        </a:p>
      </dgm:t>
    </dgm:pt>
    <dgm:pt modelId="{A37B40A6-7659-4C63-8C89-FA216C2135A6}">
      <dgm:prSet phldrT="[Texte]" custT="1"/>
      <dgm:spPr/>
      <dgm:t>
        <a:bodyPr/>
        <a:lstStyle/>
        <a:p>
          <a:r>
            <a:rPr lang="fr-FR" sz="1800" dirty="0" smtClean="0"/>
            <a:t>Métabolique</a:t>
          </a:r>
          <a:endParaRPr lang="fr-FR" sz="1800" dirty="0"/>
        </a:p>
      </dgm:t>
    </dgm:pt>
    <dgm:pt modelId="{64771524-87BA-4ABA-AE43-9347E695C57F}" type="parTrans" cxnId="{C3026FCF-17CA-4C82-8A65-505C8A494D0B}">
      <dgm:prSet/>
      <dgm:spPr/>
      <dgm:t>
        <a:bodyPr/>
        <a:lstStyle/>
        <a:p>
          <a:endParaRPr lang="fr-FR"/>
        </a:p>
      </dgm:t>
    </dgm:pt>
    <dgm:pt modelId="{833EE41E-F242-41AD-9E45-FC7D0671E8AE}" type="sibTrans" cxnId="{C3026FCF-17CA-4C82-8A65-505C8A494D0B}">
      <dgm:prSet/>
      <dgm:spPr/>
      <dgm:t>
        <a:bodyPr/>
        <a:lstStyle/>
        <a:p>
          <a:endParaRPr lang="fr-FR"/>
        </a:p>
      </dgm:t>
    </dgm:pt>
    <dgm:pt modelId="{4698CC31-5873-4596-9C61-DB3992A0B78C}">
      <dgm:prSet phldrT="[Texte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glycogénolyse</a:t>
          </a:r>
          <a:endParaRPr lang="fr-FR" dirty="0"/>
        </a:p>
      </dgm:t>
    </dgm:pt>
    <dgm:pt modelId="{8DF10F8A-325A-4712-8D25-4F435F96E51C}" type="parTrans" cxnId="{8623A993-118C-4DD3-BFAE-0FE9EF82FC24}">
      <dgm:prSet/>
      <dgm:spPr/>
      <dgm:t>
        <a:bodyPr/>
        <a:lstStyle/>
        <a:p>
          <a:endParaRPr lang="fr-FR"/>
        </a:p>
      </dgm:t>
    </dgm:pt>
    <dgm:pt modelId="{BBD7FB9F-4F21-4826-B117-86F407C7AB8E}" type="sibTrans" cxnId="{8623A993-118C-4DD3-BFAE-0FE9EF82FC24}">
      <dgm:prSet/>
      <dgm:spPr/>
      <dgm:t>
        <a:bodyPr/>
        <a:lstStyle/>
        <a:p>
          <a:endParaRPr lang="fr-FR"/>
        </a:p>
      </dgm:t>
    </dgm:pt>
    <dgm:pt modelId="{89D95CEE-5EA1-43A3-8F67-4A0825D5F325}">
      <dgm:prSet phldrT="[Texte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FR" dirty="0" smtClean="0"/>
            <a:t>Néoglucogenèse </a:t>
          </a:r>
          <a:endParaRPr lang="fr-FR" dirty="0"/>
        </a:p>
      </dgm:t>
    </dgm:pt>
    <dgm:pt modelId="{E726B6EE-0010-45D4-95A3-08907B5FD89B}" type="parTrans" cxnId="{4502FDE0-CBDE-455B-BA6A-20657F02FD00}">
      <dgm:prSet/>
      <dgm:spPr/>
      <dgm:t>
        <a:bodyPr/>
        <a:lstStyle/>
        <a:p>
          <a:endParaRPr lang="fr-FR"/>
        </a:p>
      </dgm:t>
    </dgm:pt>
    <dgm:pt modelId="{360EA18A-0675-43B2-9EC4-34F3EFFED634}" type="sibTrans" cxnId="{4502FDE0-CBDE-455B-BA6A-20657F02FD00}">
      <dgm:prSet/>
      <dgm:spPr/>
      <dgm:t>
        <a:bodyPr/>
        <a:lstStyle/>
        <a:p>
          <a:endParaRPr lang="fr-FR"/>
        </a:p>
      </dgm:t>
    </dgm:pt>
    <dgm:pt modelId="{429451B5-7F99-4A1E-A436-3A6361BBFFD8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1800" dirty="0" smtClean="0"/>
            <a:t>hyperinsulinisme</a:t>
          </a:r>
          <a:endParaRPr lang="fr-FR" sz="1800" dirty="0"/>
        </a:p>
      </dgm:t>
    </dgm:pt>
    <dgm:pt modelId="{886D84F5-52D3-40F3-8825-615449C31F62}" type="parTrans" cxnId="{D88CBFC0-77BE-4870-9304-802027C40E8D}">
      <dgm:prSet/>
      <dgm:spPr/>
      <dgm:t>
        <a:bodyPr/>
        <a:lstStyle/>
        <a:p>
          <a:endParaRPr lang="fr-FR"/>
        </a:p>
      </dgm:t>
    </dgm:pt>
    <dgm:pt modelId="{E2DD307D-C6DC-4200-8240-0880F31F881B}" type="sibTrans" cxnId="{D88CBFC0-77BE-4870-9304-802027C40E8D}">
      <dgm:prSet/>
      <dgm:spPr/>
      <dgm:t>
        <a:bodyPr/>
        <a:lstStyle/>
        <a:p>
          <a:endParaRPr lang="fr-FR"/>
        </a:p>
      </dgm:t>
    </dgm:pt>
    <dgm:pt modelId="{89724A50-6209-49FC-B91C-3210F34CA73A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sécrétion inappropriée d’insuline par le pancréas </a:t>
          </a:r>
          <a:endParaRPr lang="fr-FR" dirty="0"/>
        </a:p>
      </dgm:t>
    </dgm:pt>
    <dgm:pt modelId="{77C058DB-17A7-4F0C-B580-51399262852E}" type="parTrans" cxnId="{A25477E7-924E-4F51-9A4A-08B11504E030}">
      <dgm:prSet/>
      <dgm:spPr/>
      <dgm:t>
        <a:bodyPr/>
        <a:lstStyle/>
        <a:p>
          <a:endParaRPr lang="fr-FR"/>
        </a:p>
      </dgm:t>
    </dgm:pt>
    <dgm:pt modelId="{EE9FD1DD-E8D5-4F52-A7CD-E8FF2B8B321E}" type="sibTrans" cxnId="{A25477E7-924E-4F51-9A4A-08B11504E030}">
      <dgm:prSet/>
      <dgm:spPr/>
      <dgm:t>
        <a:bodyPr/>
        <a:lstStyle/>
        <a:p>
          <a:endParaRPr lang="fr-FR"/>
        </a:p>
      </dgm:t>
    </dgm:pt>
    <dgm:pt modelId="{9FE53EC0-2AC4-4B6A-8852-FC1697FBA564}">
      <dgm:prSet phldrT="[Texte]"/>
      <dgm:spPr/>
      <dgm:t>
        <a:bodyPr/>
        <a:lstStyle/>
        <a:p>
          <a:r>
            <a:rPr lang="fr-FR" dirty="0" smtClean="0"/>
            <a:t>déficit enzymatique sur l’une des voies métaboliques</a:t>
          </a:r>
          <a:endParaRPr lang="fr-FR" dirty="0"/>
        </a:p>
      </dgm:t>
    </dgm:pt>
    <dgm:pt modelId="{EC42D597-9304-4986-96FF-E518130D0A98}" type="parTrans" cxnId="{54352FFF-8FBF-47B7-A932-836A100052E4}">
      <dgm:prSet/>
      <dgm:spPr>
        <a:ln>
          <a:solidFill>
            <a:schemeClr val="bg1"/>
          </a:solidFill>
        </a:ln>
      </dgm:spPr>
      <dgm:t>
        <a:bodyPr/>
        <a:lstStyle/>
        <a:p>
          <a:endParaRPr lang="fr-FR"/>
        </a:p>
      </dgm:t>
    </dgm:pt>
    <dgm:pt modelId="{E233B8E0-0081-4D73-A9D3-78F049578953}" type="sibTrans" cxnId="{54352FFF-8FBF-47B7-A932-836A100052E4}">
      <dgm:prSet/>
      <dgm:spPr/>
      <dgm:t>
        <a:bodyPr/>
        <a:lstStyle/>
        <a:p>
          <a:endParaRPr lang="fr-FR"/>
        </a:p>
      </dgm:t>
    </dgm:pt>
    <dgm:pt modelId="{9520A96D-6670-4CEF-BB99-4E501B3E931B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/>
            <a:t>oxydation des acides </a:t>
          </a:r>
          <a:endParaRPr lang="fr-FR" dirty="0"/>
        </a:p>
      </dgm:t>
    </dgm:pt>
    <dgm:pt modelId="{CB91CC67-406D-4430-8CB9-3448F5885462}" type="parTrans" cxnId="{D72F9A3A-3CD4-4B38-9CBB-29DD778A214F}">
      <dgm:prSet/>
      <dgm:spPr/>
      <dgm:t>
        <a:bodyPr/>
        <a:lstStyle/>
        <a:p>
          <a:endParaRPr lang="fr-FR"/>
        </a:p>
      </dgm:t>
    </dgm:pt>
    <dgm:pt modelId="{DB54F5DA-01B3-46CD-9F3D-C939FB4CE6F3}" type="sibTrans" cxnId="{D72F9A3A-3CD4-4B38-9CBB-29DD778A214F}">
      <dgm:prSet/>
      <dgm:spPr/>
      <dgm:t>
        <a:bodyPr/>
        <a:lstStyle/>
        <a:p>
          <a:endParaRPr lang="fr-FR"/>
        </a:p>
      </dgm:t>
    </dgm:pt>
    <dgm:pt modelId="{DF166B8F-32A6-4790-B148-52514B8F7E3E}">
      <dgm:prSet phldrT="[Texte]"/>
      <dgm:spPr>
        <a:solidFill>
          <a:srgbClr val="00B0F0"/>
        </a:solidFill>
      </dgm:spPr>
      <dgm:t>
        <a:bodyPr/>
        <a:lstStyle/>
        <a:p>
          <a:r>
            <a:rPr lang="fr-FR" dirty="0" smtClean="0"/>
            <a:t>cause endocrinienne </a:t>
          </a:r>
          <a:endParaRPr lang="fr-FR" dirty="0"/>
        </a:p>
      </dgm:t>
    </dgm:pt>
    <dgm:pt modelId="{6E0B4D63-1C64-4290-AB6C-C34C42BD8627}" type="parTrans" cxnId="{46CC280F-8803-4808-B382-12B1BBDEFE46}">
      <dgm:prSet/>
      <dgm:spPr/>
      <dgm:t>
        <a:bodyPr/>
        <a:lstStyle/>
        <a:p>
          <a:endParaRPr lang="fr-FR"/>
        </a:p>
      </dgm:t>
    </dgm:pt>
    <dgm:pt modelId="{560A558B-1EEC-409B-91D7-4CBAEFE1FA42}" type="sibTrans" cxnId="{46CC280F-8803-4808-B382-12B1BBDEFE46}">
      <dgm:prSet/>
      <dgm:spPr/>
      <dgm:t>
        <a:bodyPr/>
        <a:lstStyle/>
        <a:p>
          <a:endParaRPr lang="fr-FR"/>
        </a:p>
      </dgm:t>
    </dgm:pt>
    <dgm:pt modelId="{5DE7278E-9DAD-4C4F-8EFF-EBA100C10287}" type="pres">
      <dgm:prSet presAssocID="{78CDEAA2-07F8-4FA1-ADD0-C8BCD77F8D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BB19F5F-6836-4920-BFB8-8AC19027E789}" type="pres">
      <dgm:prSet presAssocID="{C5CCA4FB-BF3E-43CB-9AD7-4D397A8023D2}" presName="root1" presStyleCnt="0"/>
      <dgm:spPr/>
    </dgm:pt>
    <dgm:pt modelId="{C0F57DA5-7051-4CDD-B342-90388EF31B1E}" type="pres">
      <dgm:prSet presAssocID="{C5CCA4FB-BF3E-43CB-9AD7-4D397A8023D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FDEC6B-CD4C-40D2-9104-F06B0834AA5B}" type="pres">
      <dgm:prSet presAssocID="{C5CCA4FB-BF3E-43CB-9AD7-4D397A8023D2}" presName="level2hierChild" presStyleCnt="0"/>
      <dgm:spPr/>
    </dgm:pt>
    <dgm:pt modelId="{8C53D7E1-DADB-4328-8D96-98C8409056D9}" type="pres">
      <dgm:prSet presAssocID="{64771524-87BA-4ABA-AE43-9347E695C57F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55D9441E-9D31-41D3-979A-7DDC6BDB3CCF}" type="pres">
      <dgm:prSet presAssocID="{64771524-87BA-4ABA-AE43-9347E695C57F}" presName="connTx" presStyleLbl="parChTrans1D2" presStyleIdx="0" presStyleCnt="3"/>
      <dgm:spPr/>
      <dgm:t>
        <a:bodyPr/>
        <a:lstStyle/>
        <a:p>
          <a:endParaRPr lang="fr-FR"/>
        </a:p>
      </dgm:t>
    </dgm:pt>
    <dgm:pt modelId="{35C53741-CB7C-4CC4-90CE-1A011780A340}" type="pres">
      <dgm:prSet presAssocID="{A37B40A6-7659-4C63-8C89-FA216C2135A6}" presName="root2" presStyleCnt="0"/>
      <dgm:spPr/>
    </dgm:pt>
    <dgm:pt modelId="{766B2AB9-1DD3-42A9-928C-E08580509BD4}" type="pres">
      <dgm:prSet presAssocID="{A37B40A6-7659-4C63-8C89-FA216C2135A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3A5F86-CFBE-4FFC-9C24-2E210286DB08}" type="pres">
      <dgm:prSet presAssocID="{A37B40A6-7659-4C63-8C89-FA216C2135A6}" presName="level3hierChild" presStyleCnt="0"/>
      <dgm:spPr/>
    </dgm:pt>
    <dgm:pt modelId="{47DBB51C-0C62-4701-9B64-CF69026AACAF}" type="pres">
      <dgm:prSet presAssocID="{EC42D597-9304-4986-96FF-E518130D0A98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1DA94B1D-D6FC-46A0-9BEA-7033C7EAA4CB}" type="pres">
      <dgm:prSet presAssocID="{EC42D597-9304-4986-96FF-E518130D0A98}" presName="connTx" presStyleLbl="parChTrans1D2" presStyleIdx="1" presStyleCnt="3"/>
      <dgm:spPr/>
      <dgm:t>
        <a:bodyPr/>
        <a:lstStyle/>
        <a:p>
          <a:endParaRPr lang="fr-FR"/>
        </a:p>
      </dgm:t>
    </dgm:pt>
    <dgm:pt modelId="{111ECDEA-41D7-4EE8-BF6B-BF0C52213EAF}" type="pres">
      <dgm:prSet presAssocID="{9FE53EC0-2AC4-4B6A-8852-FC1697FBA564}" presName="root2" presStyleCnt="0"/>
      <dgm:spPr/>
    </dgm:pt>
    <dgm:pt modelId="{C1C3EF97-9862-4405-A943-D1700C6C11C8}" type="pres">
      <dgm:prSet presAssocID="{9FE53EC0-2AC4-4B6A-8852-FC1697FBA564}" presName="LevelTwoTextNode" presStyleLbl="node2" presStyleIdx="1" presStyleCnt="3" custLinFactNeighborX="76" custLinFactNeighborY="-13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8B3A6C-47CC-4CAC-8CD3-99E9E60F06C5}" type="pres">
      <dgm:prSet presAssocID="{9FE53EC0-2AC4-4B6A-8852-FC1697FBA564}" presName="level3hierChild" presStyleCnt="0"/>
      <dgm:spPr/>
    </dgm:pt>
    <dgm:pt modelId="{6CB90C59-069A-4FF3-AD88-4422D8946082}" type="pres">
      <dgm:prSet presAssocID="{8DF10F8A-325A-4712-8D25-4F435F96E51C}" presName="conn2-1" presStyleLbl="parChTrans1D3" presStyleIdx="0" presStyleCnt="5"/>
      <dgm:spPr/>
      <dgm:t>
        <a:bodyPr/>
        <a:lstStyle/>
        <a:p>
          <a:endParaRPr lang="fr-FR"/>
        </a:p>
      </dgm:t>
    </dgm:pt>
    <dgm:pt modelId="{12F8B275-ED9D-4E3E-A8FC-30A50648A7C3}" type="pres">
      <dgm:prSet presAssocID="{8DF10F8A-325A-4712-8D25-4F435F96E51C}" presName="connTx" presStyleLbl="parChTrans1D3" presStyleIdx="0" presStyleCnt="5"/>
      <dgm:spPr/>
      <dgm:t>
        <a:bodyPr/>
        <a:lstStyle/>
        <a:p>
          <a:endParaRPr lang="fr-FR"/>
        </a:p>
      </dgm:t>
    </dgm:pt>
    <dgm:pt modelId="{9CE1FC81-D206-4E0E-8923-47CB4228608F}" type="pres">
      <dgm:prSet presAssocID="{4698CC31-5873-4596-9C61-DB3992A0B78C}" presName="root2" presStyleCnt="0"/>
      <dgm:spPr/>
    </dgm:pt>
    <dgm:pt modelId="{D15AC9EC-3496-4589-8B02-6BAA91817A71}" type="pres">
      <dgm:prSet presAssocID="{4698CC31-5873-4596-9C61-DB3992A0B78C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6C087AD-BC1F-4100-971D-710EA6A8E82A}" type="pres">
      <dgm:prSet presAssocID="{4698CC31-5873-4596-9C61-DB3992A0B78C}" presName="level3hierChild" presStyleCnt="0"/>
      <dgm:spPr/>
    </dgm:pt>
    <dgm:pt modelId="{D653B4D2-47B9-4991-BF2B-48846AE53CC0}" type="pres">
      <dgm:prSet presAssocID="{E726B6EE-0010-45D4-95A3-08907B5FD89B}" presName="conn2-1" presStyleLbl="parChTrans1D3" presStyleIdx="1" presStyleCnt="5"/>
      <dgm:spPr/>
      <dgm:t>
        <a:bodyPr/>
        <a:lstStyle/>
        <a:p>
          <a:endParaRPr lang="fr-FR"/>
        </a:p>
      </dgm:t>
    </dgm:pt>
    <dgm:pt modelId="{F2EE8341-5139-44F4-9E9E-9EBF55C326DE}" type="pres">
      <dgm:prSet presAssocID="{E726B6EE-0010-45D4-95A3-08907B5FD89B}" presName="connTx" presStyleLbl="parChTrans1D3" presStyleIdx="1" presStyleCnt="5"/>
      <dgm:spPr/>
      <dgm:t>
        <a:bodyPr/>
        <a:lstStyle/>
        <a:p>
          <a:endParaRPr lang="fr-FR"/>
        </a:p>
      </dgm:t>
    </dgm:pt>
    <dgm:pt modelId="{C98E8A9A-D76D-4FC5-8713-172B9C859F55}" type="pres">
      <dgm:prSet presAssocID="{89D95CEE-5EA1-43A3-8F67-4A0825D5F325}" presName="root2" presStyleCnt="0"/>
      <dgm:spPr/>
    </dgm:pt>
    <dgm:pt modelId="{8517589D-7153-45E6-A1E9-06234DB36F16}" type="pres">
      <dgm:prSet presAssocID="{89D95CEE-5EA1-43A3-8F67-4A0825D5F325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A391B7-D75F-48D5-941E-6BD4DDB95E58}" type="pres">
      <dgm:prSet presAssocID="{89D95CEE-5EA1-43A3-8F67-4A0825D5F325}" presName="level3hierChild" presStyleCnt="0"/>
      <dgm:spPr/>
    </dgm:pt>
    <dgm:pt modelId="{85ADBB7A-BACD-462F-851E-669B02E4C104}" type="pres">
      <dgm:prSet presAssocID="{CB91CC67-406D-4430-8CB9-3448F5885462}" presName="conn2-1" presStyleLbl="parChTrans1D3" presStyleIdx="2" presStyleCnt="5"/>
      <dgm:spPr/>
      <dgm:t>
        <a:bodyPr/>
        <a:lstStyle/>
        <a:p>
          <a:endParaRPr lang="fr-FR"/>
        </a:p>
      </dgm:t>
    </dgm:pt>
    <dgm:pt modelId="{1C280A53-2A48-4E09-AF4D-B6FA99465496}" type="pres">
      <dgm:prSet presAssocID="{CB91CC67-406D-4430-8CB9-3448F5885462}" presName="connTx" presStyleLbl="parChTrans1D3" presStyleIdx="2" presStyleCnt="5"/>
      <dgm:spPr/>
      <dgm:t>
        <a:bodyPr/>
        <a:lstStyle/>
        <a:p>
          <a:endParaRPr lang="fr-FR"/>
        </a:p>
      </dgm:t>
    </dgm:pt>
    <dgm:pt modelId="{875021B8-8CEA-4415-AFA3-78204CB1DF37}" type="pres">
      <dgm:prSet presAssocID="{9520A96D-6670-4CEF-BB99-4E501B3E931B}" presName="root2" presStyleCnt="0"/>
      <dgm:spPr/>
    </dgm:pt>
    <dgm:pt modelId="{5136F0A1-B5CD-4552-8D36-9AEDF516F2EC}" type="pres">
      <dgm:prSet presAssocID="{9520A96D-6670-4CEF-BB99-4E501B3E931B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216D0D-C1B1-43A4-AB9A-9828668A3713}" type="pres">
      <dgm:prSet presAssocID="{9520A96D-6670-4CEF-BB99-4E501B3E931B}" presName="level3hierChild" presStyleCnt="0"/>
      <dgm:spPr/>
    </dgm:pt>
    <dgm:pt modelId="{F3F3D59E-1C09-47B2-B1C3-86F9DA5D8816}" type="pres">
      <dgm:prSet presAssocID="{886D84F5-52D3-40F3-8825-615449C31F62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A31E47D2-C020-499F-8F8B-D88C5ECE2B31}" type="pres">
      <dgm:prSet presAssocID="{886D84F5-52D3-40F3-8825-615449C31F62}" presName="connTx" presStyleLbl="parChTrans1D2" presStyleIdx="2" presStyleCnt="3"/>
      <dgm:spPr/>
      <dgm:t>
        <a:bodyPr/>
        <a:lstStyle/>
        <a:p>
          <a:endParaRPr lang="fr-FR"/>
        </a:p>
      </dgm:t>
    </dgm:pt>
    <dgm:pt modelId="{A7E11E22-F934-4D3F-ADF1-8316493E9847}" type="pres">
      <dgm:prSet presAssocID="{429451B5-7F99-4A1E-A436-3A6361BBFFD8}" presName="root2" presStyleCnt="0"/>
      <dgm:spPr/>
    </dgm:pt>
    <dgm:pt modelId="{AAA122AA-C9F3-4CED-91FD-13A51BE7FD45}" type="pres">
      <dgm:prSet presAssocID="{429451B5-7F99-4A1E-A436-3A6361BBFFD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0F73B57-48AD-4FF1-8A98-445F8928E167}" type="pres">
      <dgm:prSet presAssocID="{429451B5-7F99-4A1E-A436-3A6361BBFFD8}" presName="level3hierChild" presStyleCnt="0"/>
      <dgm:spPr/>
    </dgm:pt>
    <dgm:pt modelId="{D275F86A-BBC0-43C4-9BCF-DC5B5D8074B3}" type="pres">
      <dgm:prSet presAssocID="{77C058DB-17A7-4F0C-B580-51399262852E}" presName="conn2-1" presStyleLbl="parChTrans1D3" presStyleIdx="3" presStyleCnt="5"/>
      <dgm:spPr/>
      <dgm:t>
        <a:bodyPr/>
        <a:lstStyle/>
        <a:p>
          <a:endParaRPr lang="fr-FR"/>
        </a:p>
      </dgm:t>
    </dgm:pt>
    <dgm:pt modelId="{B6AC401E-11D6-4905-912F-99BCCA7DA325}" type="pres">
      <dgm:prSet presAssocID="{77C058DB-17A7-4F0C-B580-51399262852E}" presName="connTx" presStyleLbl="parChTrans1D3" presStyleIdx="3" presStyleCnt="5"/>
      <dgm:spPr/>
      <dgm:t>
        <a:bodyPr/>
        <a:lstStyle/>
        <a:p>
          <a:endParaRPr lang="fr-FR"/>
        </a:p>
      </dgm:t>
    </dgm:pt>
    <dgm:pt modelId="{57055F27-6EB5-4BA2-9467-5B96169E33E7}" type="pres">
      <dgm:prSet presAssocID="{89724A50-6209-49FC-B91C-3210F34CA73A}" presName="root2" presStyleCnt="0"/>
      <dgm:spPr/>
    </dgm:pt>
    <dgm:pt modelId="{A136D062-7E75-491F-923A-59AB19CBFFC8}" type="pres">
      <dgm:prSet presAssocID="{89724A50-6209-49FC-B91C-3210F34CA73A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723B19-D0D7-4A3F-87E3-26AD6D4F7605}" type="pres">
      <dgm:prSet presAssocID="{89724A50-6209-49FC-B91C-3210F34CA73A}" presName="level3hierChild" presStyleCnt="0"/>
      <dgm:spPr/>
    </dgm:pt>
    <dgm:pt modelId="{5CF944C7-C2CC-4ADA-A463-31BE608CF20C}" type="pres">
      <dgm:prSet presAssocID="{6E0B4D63-1C64-4290-AB6C-C34C42BD8627}" presName="conn2-1" presStyleLbl="parChTrans1D3" presStyleIdx="4" presStyleCnt="5"/>
      <dgm:spPr/>
      <dgm:t>
        <a:bodyPr/>
        <a:lstStyle/>
        <a:p>
          <a:endParaRPr lang="fr-FR"/>
        </a:p>
      </dgm:t>
    </dgm:pt>
    <dgm:pt modelId="{56FC7021-C283-4581-9052-C817EBE21C8A}" type="pres">
      <dgm:prSet presAssocID="{6E0B4D63-1C64-4290-AB6C-C34C42BD8627}" presName="connTx" presStyleLbl="parChTrans1D3" presStyleIdx="4" presStyleCnt="5"/>
      <dgm:spPr/>
      <dgm:t>
        <a:bodyPr/>
        <a:lstStyle/>
        <a:p>
          <a:endParaRPr lang="fr-FR"/>
        </a:p>
      </dgm:t>
    </dgm:pt>
    <dgm:pt modelId="{C22A951F-F605-44EA-AF2E-C0C24E909923}" type="pres">
      <dgm:prSet presAssocID="{DF166B8F-32A6-4790-B148-52514B8F7E3E}" presName="root2" presStyleCnt="0"/>
      <dgm:spPr/>
    </dgm:pt>
    <dgm:pt modelId="{C870F067-0649-4BED-8650-D3D77E51E9B4}" type="pres">
      <dgm:prSet presAssocID="{DF166B8F-32A6-4790-B148-52514B8F7E3E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C10E34-2CF4-42F0-99EF-F29F7B349FA0}" type="pres">
      <dgm:prSet presAssocID="{DF166B8F-32A6-4790-B148-52514B8F7E3E}" presName="level3hierChild" presStyleCnt="0"/>
      <dgm:spPr/>
    </dgm:pt>
  </dgm:ptLst>
  <dgm:cxnLst>
    <dgm:cxn modelId="{758C8926-92AD-4EE3-A012-8B3645D0E494}" type="presOf" srcId="{6E0B4D63-1C64-4290-AB6C-C34C42BD8627}" destId="{56FC7021-C283-4581-9052-C817EBE21C8A}" srcOrd="1" destOrd="0" presId="urn:microsoft.com/office/officeart/2005/8/layout/hierarchy2"/>
    <dgm:cxn modelId="{106AA955-8C04-4264-8BA9-2A3A84C76F39}" type="presOf" srcId="{4698CC31-5873-4596-9C61-DB3992A0B78C}" destId="{D15AC9EC-3496-4589-8B02-6BAA91817A71}" srcOrd="0" destOrd="0" presId="urn:microsoft.com/office/officeart/2005/8/layout/hierarchy2"/>
    <dgm:cxn modelId="{7360BD77-322F-467B-BCE4-2AAD368536C6}" type="presOf" srcId="{C5CCA4FB-BF3E-43CB-9AD7-4D397A8023D2}" destId="{C0F57DA5-7051-4CDD-B342-90388EF31B1E}" srcOrd="0" destOrd="0" presId="urn:microsoft.com/office/officeart/2005/8/layout/hierarchy2"/>
    <dgm:cxn modelId="{E1DE3306-BA4A-48CE-94BA-7103226A1D2C}" type="presOf" srcId="{EC42D597-9304-4986-96FF-E518130D0A98}" destId="{1DA94B1D-D6FC-46A0-9BEA-7033C7EAA4CB}" srcOrd="1" destOrd="0" presId="urn:microsoft.com/office/officeart/2005/8/layout/hierarchy2"/>
    <dgm:cxn modelId="{6FC10E3E-6F3C-4662-B4DB-E27D337D6784}" type="presOf" srcId="{429451B5-7F99-4A1E-A436-3A6361BBFFD8}" destId="{AAA122AA-C9F3-4CED-91FD-13A51BE7FD45}" srcOrd="0" destOrd="0" presId="urn:microsoft.com/office/officeart/2005/8/layout/hierarchy2"/>
    <dgm:cxn modelId="{A25477E7-924E-4F51-9A4A-08B11504E030}" srcId="{429451B5-7F99-4A1E-A436-3A6361BBFFD8}" destId="{89724A50-6209-49FC-B91C-3210F34CA73A}" srcOrd="0" destOrd="0" parTransId="{77C058DB-17A7-4F0C-B580-51399262852E}" sibTransId="{EE9FD1DD-E8D5-4F52-A7CD-E8FF2B8B321E}"/>
    <dgm:cxn modelId="{46CC280F-8803-4808-B382-12B1BBDEFE46}" srcId="{429451B5-7F99-4A1E-A436-3A6361BBFFD8}" destId="{DF166B8F-32A6-4790-B148-52514B8F7E3E}" srcOrd="1" destOrd="0" parTransId="{6E0B4D63-1C64-4290-AB6C-C34C42BD8627}" sibTransId="{560A558B-1EEC-409B-91D7-4CBAEFE1FA42}"/>
    <dgm:cxn modelId="{9703D1E5-9925-4284-8ED6-43FF592F9152}" type="presOf" srcId="{CB91CC67-406D-4430-8CB9-3448F5885462}" destId="{85ADBB7A-BACD-462F-851E-669B02E4C104}" srcOrd="0" destOrd="0" presId="urn:microsoft.com/office/officeart/2005/8/layout/hierarchy2"/>
    <dgm:cxn modelId="{5A1EC0E6-1D66-489A-A3E0-C3C8C6DAD10A}" type="presOf" srcId="{E726B6EE-0010-45D4-95A3-08907B5FD89B}" destId="{F2EE8341-5139-44F4-9E9E-9EBF55C326DE}" srcOrd="1" destOrd="0" presId="urn:microsoft.com/office/officeart/2005/8/layout/hierarchy2"/>
    <dgm:cxn modelId="{0170E92F-1D02-48FC-B056-CEF6852D2869}" type="presOf" srcId="{77C058DB-17A7-4F0C-B580-51399262852E}" destId="{B6AC401E-11D6-4905-912F-99BCCA7DA325}" srcOrd="1" destOrd="0" presId="urn:microsoft.com/office/officeart/2005/8/layout/hierarchy2"/>
    <dgm:cxn modelId="{7C3EE697-D308-48C0-95E1-DD32E630B11E}" type="presOf" srcId="{886D84F5-52D3-40F3-8825-615449C31F62}" destId="{A31E47D2-C020-499F-8F8B-D88C5ECE2B31}" srcOrd="1" destOrd="0" presId="urn:microsoft.com/office/officeart/2005/8/layout/hierarchy2"/>
    <dgm:cxn modelId="{8623A993-118C-4DD3-BFAE-0FE9EF82FC24}" srcId="{9FE53EC0-2AC4-4B6A-8852-FC1697FBA564}" destId="{4698CC31-5873-4596-9C61-DB3992A0B78C}" srcOrd="0" destOrd="0" parTransId="{8DF10F8A-325A-4712-8D25-4F435F96E51C}" sibTransId="{BBD7FB9F-4F21-4826-B117-86F407C7AB8E}"/>
    <dgm:cxn modelId="{CE7E9CA6-2B40-4138-AA02-3F8C4FFF84C7}" type="presOf" srcId="{9FE53EC0-2AC4-4B6A-8852-FC1697FBA564}" destId="{C1C3EF97-9862-4405-A943-D1700C6C11C8}" srcOrd="0" destOrd="0" presId="urn:microsoft.com/office/officeart/2005/8/layout/hierarchy2"/>
    <dgm:cxn modelId="{340CDE00-904C-4146-9F02-046D2B2FAFDA}" type="presOf" srcId="{A37B40A6-7659-4C63-8C89-FA216C2135A6}" destId="{766B2AB9-1DD3-42A9-928C-E08580509BD4}" srcOrd="0" destOrd="0" presId="urn:microsoft.com/office/officeart/2005/8/layout/hierarchy2"/>
    <dgm:cxn modelId="{2C350292-7DA9-4E1F-A9A6-509C4FC04D50}" type="presOf" srcId="{9520A96D-6670-4CEF-BB99-4E501B3E931B}" destId="{5136F0A1-B5CD-4552-8D36-9AEDF516F2EC}" srcOrd="0" destOrd="0" presId="urn:microsoft.com/office/officeart/2005/8/layout/hierarchy2"/>
    <dgm:cxn modelId="{2987328F-FD6E-41F7-AA01-EA0D4D1FB98C}" type="presOf" srcId="{77C058DB-17A7-4F0C-B580-51399262852E}" destId="{D275F86A-BBC0-43C4-9BCF-DC5B5D8074B3}" srcOrd="0" destOrd="0" presId="urn:microsoft.com/office/officeart/2005/8/layout/hierarchy2"/>
    <dgm:cxn modelId="{6D1332A9-6E55-4CFB-A0CD-E5ADDD448199}" type="presOf" srcId="{64771524-87BA-4ABA-AE43-9347E695C57F}" destId="{55D9441E-9D31-41D3-979A-7DDC6BDB3CCF}" srcOrd="1" destOrd="0" presId="urn:microsoft.com/office/officeart/2005/8/layout/hierarchy2"/>
    <dgm:cxn modelId="{C3026FCF-17CA-4C82-8A65-505C8A494D0B}" srcId="{C5CCA4FB-BF3E-43CB-9AD7-4D397A8023D2}" destId="{A37B40A6-7659-4C63-8C89-FA216C2135A6}" srcOrd="0" destOrd="0" parTransId="{64771524-87BA-4ABA-AE43-9347E695C57F}" sibTransId="{833EE41E-F242-41AD-9E45-FC7D0671E8AE}"/>
    <dgm:cxn modelId="{3B225402-A423-44A4-B378-8BBA31D002A8}" type="presOf" srcId="{64771524-87BA-4ABA-AE43-9347E695C57F}" destId="{8C53D7E1-DADB-4328-8D96-98C8409056D9}" srcOrd="0" destOrd="0" presId="urn:microsoft.com/office/officeart/2005/8/layout/hierarchy2"/>
    <dgm:cxn modelId="{036140A0-8027-43F9-ACBD-E0CB5E0D9917}" type="presOf" srcId="{89724A50-6209-49FC-B91C-3210F34CA73A}" destId="{A136D062-7E75-491F-923A-59AB19CBFFC8}" srcOrd="0" destOrd="0" presId="urn:microsoft.com/office/officeart/2005/8/layout/hierarchy2"/>
    <dgm:cxn modelId="{1A3C668F-3902-4453-B4EE-E5FD31A57E2F}" type="presOf" srcId="{EC42D597-9304-4986-96FF-E518130D0A98}" destId="{47DBB51C-0C62-4701-9B64-CF69026AACAF}" srcOrd="0" destOrd="0" presId="urn:microsoft.com/office/officeart/2005/8/layout/hierarchy2"/>
    <dgm:cxn modelId="{B14882A0-4956-4098-841D-0BEA39B9B7A3}" type="presOf" srcId="{886D84F5-52D3-40F3-8825-615449C31F62}" destId="{F3F3D59E-1C09-47B2-B1C3-86F9DA5D8816}" srcOrd="0" destOrd="0" presId="urn:microsoft.com/office/officeart/2005/8/layout/hierarchy2"/>
    <dgm:cxn modelId="{359C7C2F-389C-4CE0-AB42-EC9F63525118}" type="presOf" srcId="{89D95CEE-5EA1-43A3-8F67-4A0825D5F325}" destId="{8517589D-7153-45E6-A1E9-06234DB36F16}" srcOrd="0" destOrd="0" presId="urn:microsoft.com/office/officeart/2005/8/layout/hierarchy2"/>
    <dgm:cxn modelId="{D72F9A3A-3CD4-4B38-9CBB-29DD778A214F}" srcId="{9FE53EC0-2AC4-4B6A-8852-FC1697FBA564}" destId="{9520A96D-6670-4CEF-BB99-4E501B3E931B}" srcOrd="2" destOrd="0" parTransId="{CB91CC67-406D-4430-8CB9-3448F5885462}" sibTransId="{DB54F5DA-01B3-46CD-9F3D-C939FB4CE6F3}"/>
    <dgm:cxn modelId="{C09E6D0F-F649-4CD6-92EE-4D970BBF7D4C}" type="presOf" srcId="{E726B6EE-0010-45D4-95A3-08907B5FD89B}" destId="{D653B4D2-47B9-4991-BF2B-48846AE53CC0}" srcOrd="0" destOrd="0" presId="urn:microsoft.com/office/officeart/2005/8/layout/hierarchy2"/>
    <dgm:cxn modelId="{D88CBFC0-77BE-4870-9304-802027C40E8D}" srcId="{C5CCA4FB-BF3E-43CB-9AD7-4D397A8023D2}" destId="{429451B5-7F99-4A1E-A436-3A6361BBFFD8}" srcOrd="2" destOrd="0" parTransId="{886D84F5-52D3-40F3-8825-615449C31F62}" sibTransId="{E2DD307D-C6DC-4200-8240-0880F31F881B}"/>
    <dgm:cxn modelId="{5A6E51FB-778F-4E88-AAD6-CD10CAC44C37}" type="presOf" srcId="{8DF10F8A-325A-4712-8D25-4F435F96E51C}" destId="{6CB90C59-069A-4FF3-AD88-4422D8946082}" srcOrd="0" destOrd="0" presId="urn:microsoft.com/office/officeart/2005/8/layout/hierarchy2"/>
    <dgm:cxn modelId="{85EA41CE-806B-487E-B8B3-388D0BEF6F6A}" srcId="{78CDEAA2-07F8-4FA1-ADD0-C8BCD77F8D9C}" destId="{C5CCA4FB-BF3E-43CB-9AD7-4D397A8023D2}" srcOrd="0" destOrd="0" parTransId="{F62377A9-86EA-43B0-97A6-284A6C888414}" sibTransId="{A5F64159-D131-40C8-A96E-13F82CB03972}"/>
    <dgm:cxn modelId="{A9C8093E-3A18-4E45-8621-6B1E26DDD6D9}" type="presOf" srcId="{DF166B8F-32A6-4790-B148-52514B8F7E3E}" destId="{C870F067-0649-4BED-8650-D3D77E51E9B4}" srcOrd="0" destOrd="0" presId="urn:microsoft.com/office/officeart/2005/8/layout/hierarchy2"/>
    <dgm:cxn modelId="{4502FDE0-CBDE-455B-BA6A-20657F02FD00}" srcId="{9FE53EC0-2AC4-4B6A-8852-FC1697FBA564}" destId="{89D95CEE-5EA1-43A3-8F67-4A0825D5F325}" srcOrd="1" destOrd="0" parTransId="{E726B6EE-0010-45D4-95A3-08907B5FD89B}" sibTransId="{360EA18A-0675-43B2-9EC4-34F3EFFED634}"/>
    <dgm:cxn modelId="{804A1C0E-D362-4AAB-8ED6-4C7BC2102D93}" type="presOf" srcId="{78CDEAA2-07F8-4FA1-ADD0-C8BCD77F8D9C}" destId="{5DE7278E-9DAD-4C4F-8EFF-EBA100C10287}" srcOrd="0" destOrd="0" presId="urn:microsoft.com/office/officeart/2005/8/layout/hierarchy2"/>
    <dgm:cxn modelId="{54352FFF-8FBF-47B7-A932-836A100052E4}" srcId="{C5CCA4FB-BF3E-43CB-9AD7-4D397A8023D2}" destId="{9FE53EC0-2AC4-4B6A-8852-FC1697FBA564}" srcOrd="1" destOrd="0" parTransId="{EC42D597-9304-4986-96FF-E518130D0A98}" sibTransId="{E233B8E0-0081-4D73-A9D3-78F049578953}"/>
    <dgm:cxn modelId="{8C9119EB-2368-4989-9E1F-1BAA072A6F95}" type="presOf" srcId="{6E0B4D63-1C64-4290-AB6C-C34C42BD8627}" destId="{5CF944C7-C2CC-4ADA-A463-31BE608CF20C}" srcOrd="0" destOrd="0" presId="urn:microsoft.com/office/officeart/2005/8/layout/hierarchy2"/>
    <dgm:cxn modelId="{942619A5-E81F-4064-AFC1-676F6C2B8A40}" type="presOf" srcId="{8DF10F8A-325A-4712-8D25-4F435F96E51C}" destId="{12F8B275-ED9D-4E3E-A8FC-30A50648A7C3}" srcOrd="1" destOrd="0" presId="urn:microsoft.com/office/officeart/2005/8/layout/hierarchy2"/>
    <dgm:cxn modelId="{A5D69DD9-9D8E-4073-A8D5-9809177B0258}" type="presOf" srcId="{CB91CC67-406D-4430-8CB9-3448F5885462}" destId="{1C280A53-2A48-4E09-AF4D-B6FA99465496}" srcOrd="1" destOrd="0" presId="urn:microsoft.com/office/officeart/2005/8/layout/hierarchy2"/>
    <dgm:cxn modelId="{A76CB60D-6D38-497C-8545-3C19DAF1C433}" type="presParOf" srcId="{5DE7278E-9DAD-4C4F-8EFF-EBA100C10287}" destId="{FBB19F5F-6836-4920-BFB8-8AC19027E789}" srcOrd="0" destOrd="0" presId="urn:microsoft.com/office/officeart/2005/8/layout/hierarchy2"/>
    <dgm:cxn modelId="{63941B02-ACD5-4168-A4CD-6FDEA459800A}" type="presParOf" srcId="{FBB19F5F-6836-4920-BFB8-8AC19027E789}" destId="{C0F57DA5-7051-4CDD-B342-90388EF31B1E}" srcOrd="0" destOrd="0" presId="urn:microsoft.com/office/officeart/2005/8/layout/hierarchy2"/>
    <dgm:cxn modelId="{72B1EC6C-4A9B-45B6-95DB-A0D8EBDF214B}" type="presParOf" srcId="{FBB19F5F-6836-4920-BFB8-8AC19027E789}" destId="{6FFDEC6B-CD4C-40D2-9104-F06B0834AA5B}" srcOrd="1" destOrd="0" presId="urn:microsoft.com/office/officeart/2005/8/layout/hierarchy2"/>
    <dgm:cxn modelId="{3D643363-8EAF-431D-A16D-AA3BF529F709}" type="presParOf" srcId="{6FFDEC6B-CD4C-40D2-9104-F06B0834AA5B}" destId="{8C53D7E1-DADB-4328-8D96-98C8409056D9}" srcOrd="0" destOrd="0" presId="urn:microsoft.com/office/officeart/2005/8/layout/hierarchy2"/>
    <dgm:cxn modelId="{B2B55252-BDDD-47CC-A6C3-8D96FEA22F6F}" type="presParOf" srcId="{8C53D7E1-DADB-4328-8D96-98C8409056D9}" destId="{55D9441E-9D31-41D3-979A-7DDC6BDB3CCF}" srcOrd="0" destOrd="0" presId="urn:microsoft.com/office/officeart/2005/8/layout/hierarchy2"/>
    <dgm:cxn modelId="{E09078FF-23BC-4537-AFC4-189E8B81DF82}" type="presParOf" srcId="{6FFDEC6B-CD4C-40D2-9104-F06B0834AA5B}" destId="{35C53741-CB7C-4CC4-90CE-1A011780A340}" srcOrd="1" destOrd="0" presId="urn:microsoft.com/office/officeart/2005/8/layout/hierarchy2"/>
    <dgm:cxn modelId="{959B009D-D942-4C12-BA74-F8A52256E6CF}" type="presParOf" srcId="{35C53741-CB7C-4CC4-90CE-1A011780A340}" destId="{766B2AB9-1DD3-42A9-928C-E08580509BD4}" srcOrd="0" destOrd="0" presId="urn:microsoft.com/office/officeart/2005/8/layout/hierarchy2"/>
    <dgm:cxn modelId="{2B848851-C460-4D7F-B567-FF9D3C1BAAA9}" type="presParOf" srcId="{35C53741-CB7C-4CC4-90CE-1A011780A340}" destId="{443A5F86-CFBE-4FFC-9C24-2E210286DB08}" srcOrd="1" destOrd="0" presId="urn:microsoft.com/office/officeart/2005/8/layout/hierarchy2"/>
    <dgm:cxn modelId="{9F246BEF-1FEC-4B63-BA13-6FA197945D36}" type="presParOf" srcId="{6FFDEC6B-CD4C-40D2-9104-F06B0834AA5B}" destId="{47DBB51C-0C62-4701-9B64-CF69026AACAF}" srcOrd="2" destOrd="0" presId="urn:microsoft.com/office/officeart/2005/8/layout/hierarchy2"/>
    <dgm:cxn modelId="{C35A1975-A756-43D0-AAE3-E1939A7CD2A5}" type="presParOf" srcId="{47DBB51C-0C62-4701-9B64-CF69026AACAF}" destId="{1DA94B1D-D6FC-46A0-9BEA-7033C7EAA4CB}" srcOrd="0" destOrd="0" presId="urn:microsoft.com/office/officeart/2005/8/layout/hierarchy2"/>
    <dgm:cxn modelId="{5657AD89-94E1-4D39-BA18-2C2D73A3B47D}" type="presParOf" srcId="{6FFDEC6B-CD4C-40D2-9104-F06B0834AA5B}" destId="{111ECDEA-41D7-4EE8-BF6B-BF0C52213EAF}" srcOrd="3" destOrd="0" presId="urn:microsoft.com/office/officeart/2005/8/layout/hierarchy2"/>
    <dgm:cxn modelId="{D6863051-7EAA-4997-A0CD-CB48A555FD69}" type="presParOf" srcId="{111ECDEA-41D7-4EE8-BF6B-BF0C52213EAF}" destId="{C1C3EF97-9862-4405-A943-D1700C6C11C8}" srcOrd="0" destOrd="0" presId="urn:microsoft.com/office/officeart/2005/8/layout/hierarchy2"/>
    <dgm:cxn modelId="{587E8939-6679-47E9-9092-E9AEDFE1CA79}" type="presParOf" srcId="{111ECDEA-41D7-4EE8-BF6B-BF0C52213EAF}" destId="{178B3A6C-47CC-4CAC-8CD3-99E9E60F06C5}" srcOrd="1" destOrd="0" presId="urn:microsoft.com/office/officeart/2005/8/layout/hierarchy2"/>
    <dgm:cxn modelId="{7024C40F-9AFB-4CC8-8AF3-9154865088BC}" type="presParOf" srcId="{178B3A6C-47CC-4CAC-8CD3-99E9E60F06C5}" destId="{6CB90C59-069A-4FF3-AD88-4422D8946082}" srcOrd="0" destOrd="0" presId="urn:microsoft.com/office/officeart/2005/8/layout/hierarchy2"/>
    <dgm:cxn modelId="{1139D4B7-8DA7-439A-A4A2-5217D633051B}" type="presParOf" srcId="{6CB90C59-069A-4FF3-AD88-4422D8946082}" destId="{12F8B275-ED9D-4E3E-A8FC-30A50648A7C3}" srcOrd="0" destOrd="0" presId="urn:microsoft.com/office/officeart/2005/8/layout/hierarchy2"/>
    <dgm:cxn modelId="{3DC67528-221D-4109-AA68-12536A8813A6}" type="presParOf" srcId="{178B3A6C-47CC-4CAC-8CD3-99E9E60F06C5}" destId="{9CE1FC81-D206-4E0E-8923-47CB4228608F}" srcOrd="1" destOrd="0" presId="urn:microsoft.com/office/officeart/2005/8/layout/hierarchy2"/>
    <dgm:cxn modelId="{F7DA83A5-ADAF-4176-A3FA-C0B5350AEB93}" type="presParOf" srcId="{9CE1FC81-D206-4E0E-8923-47CB4228608F}" destId="{D15AC9EC-3496-4589-8B02-6BAA91817A71}" srcOrd="0" destOrd="0" presId="urn:microsoft.com/office/officeart/2005/8/layout/hierarchy2"/>
    <dgm:cxn modelId="{A34BB33F-6B19-4F28-AEF1-32BD409E48CA}" type="presParOf" srcId="{9CE1FC81-D206-4E0E-8923-47CB4228608F}" destId="{C6C087AD-BC1F-4100-971D-710EA6A8E82A}" srcOrd="1" destOrd="0" presId="urn:microsoft.com/office/officeart/2005/8/layout/hierarchy2"/>
    <dgm:cxn modelId="{C877CF86-D6EB-4017-9B85-BD1D3FEA7204}" type="presParOf" srcId="{178B3A6C-47CC-4CAC-8CD3-99E9E60F06C5}" destId="{D653B4D2-47B9-4991-BF2B-48846AE53CC0}" srcOrd="2" destOrd="0" presId="urn:microsoft.com/office/officeart/2005/8/layout/hierarchy2"/>
    <dgm:cxn modelId="{865D5F1D-54C3-4009-80FB-60FDEA31B1BD}" type="presParOf" srcId="{D653B4D2-47B9-4991-BF2B-48846AE53CC0}" destId="{F2EE8341-5139-44F4-9E9E-9EBF55C326DE}" srcOrd="0" destOrd="0" presId="urn:microsoft.com/office/officeart/2005/8/layout/hierarchy2"/>
    <dgm:cxn modelId="{AB80D878-3E86-46D4-9D51-22264B7D7361}" type="presParOf" srcId="{178B3A6C-47CC-4CAC-8CD3-99E9E60F06C5}" destId="{C98E8A9A-D76D-4FC5-8713-172B9C859F55}" srcOrd="3" destOrd="0" presId="urn:microsoft.com/office/officeart/2005/8/layout/hierarchy2"/>
    <dgm:cxn modelId="{02D14B88-4878-4EBD-9A5E-63D8BE6EE6A9}" type="presParOf" srcId="{C98E8A9A-D76D-4FC5-8713-172B9C859F55}" destId="{8517589D-7153-45E6-A1E9-06234DB36F16}" srcOrd="0" destOrd="0" presId="urn:microsoft.com/office/officeart/2005/8/layout/hierarchy2"/>
    <dgm:cxn modelId="{719E78B7-B1D0-42AE-8276-A1C660A972D3}" type="presParOf" srcId="{C98E8A9A-D76D-4FC5-8713-172B9C859F55}" destId="{DFA391B7-D75F-48D5-941E-6BD4DDB95E58}" srcOrd="1" destOrd="0" presId="urn:microsoft.com/office/officeart/2005/8/layout/hierarchy2"/>
    <dgm:cxn modelId="{37D3F34B-4840-4651-9A39-273258B36E78}" type="presParOf" srcId="{178B3A6C-47CC-4CAC-8CD3-99E9E60F06C5}" destId="{85ADBB7A-BACD-462F-851E-669B02E4C104}" srcOrd="4" destOrd="0" presId="urn:microsoft.com/office/officeart/2005/8/layout/hierarchy2"/>
    <dgm:cxn modelId="{66D12A10-65F2-4B87-91C1-184032447F6E}" type="presParOf" srcId="{85ADBB7A-BACD-462F-851E-669B02E4C104}" destId="{1C280A53-2A48-4E09-AF4D-B6FA99465496}" srcOrd="0" destOrd="0" presId="urn:microsoft.com/office/officeart/2005/8/layout/hierarchy2"/>
    <dgm:cxn modelId="{4036B4E3-E5C9-4AE5-B263-6B42EF08C9C0}" type="presParOf" srcId="{178B3A6C-47CC-4CAC-8CD3-99E9E60F06C5}" destId="{875021B8-8CEA-4415-AFA3-78204CB1DF37}" srcOrd="5" destOrd="0" presId="urn:microsoft.com/office/officeart/2005/8/layout/hierarchy2"/>
    <dgm:cxn modelId="{D6690F95-895A-49DC-ACA6-AB044BD69E41}" type="presParOf" srcId="{875021B8-8CEA-4415-AFA3-78204CB1DF37}" destId="{5136F0A1-B5CD-4552-8D36-9AEDF516F2EC}" srcOrd="0" destOrd="0" presId="urn:microsoft.com/office/officeart/2005/8/layout/hierarchy2"/>
    <dgm:cxn modelId="{49307143-BE81-4F79-9D7F-9AE69A41AE34}" type="presParOf" srcId="{875021B8-8CEA-4415-AFA3-78204CB1DF37}" destId="{BE216D0D-C1B1-43A4-AB9A-9828668A3713}" srcOrd="1" destOrd="0" presId="urn:microsoft.com/office/officeart/2005/8/layout/hierarchy2"/>
    <dgm:cxn modelId="{4EE8D3EF-8D8E-4986-8DA3-61757D2D55C8}" type="presParOf" srcId="{6FFDEC6B-CD4C-40D2-9104-F06B0834AA5B}" destId="{F3F3D59E-1C09-47B2-B1C3-86F9DA5D8816}" srcOrd="4" destOrd="0" presId="urn:microsoft.com/office/officeart/2005/8/layout/hierarchy2"/>
    <dgm:cxn modelId="{D5B873B8-03C0-4327-A18A-8BC4EF44AF70}" type="presParOf" srcId="{F3F3D59E-1C09-47B2-B1C3-86F9DA5D8816}" destId="{A31E47D2-C020-499F-8F8B-D88C5ECE2B31}" srcOrd="0" destOrd="0" presId="urn:microsoft.com/office/officeart/2005/8/layout/hierarchy2"/>
    <dgm:cxn modelId="{14BB67D3-EBDA-44FB-A196-71BF2E094035}" type="presParOf" srcId="{6FFDEC6B-CD4C-40D2-9104-F06B0834AA5B}" destId="{A7E11E22-F934-4D3F-ADF1-8316493E9847}" srcOrd="5" destOrd="0" presId="urn:microsoft.com/office/officeart/2005/8/layout/hierarchy2"/>
    <dgm:cxn modelId="{D3FB1D88-5553-4B17-A0E5-CB24FFD32E90}" type="presParOf" srcId="{A7E11E22-F934-4D3F-ADF1-8316493E9847}" destId="{AAA122AA-C9F3-4CED-91FD-13A51BE7FD45}" srcOrd="0" destOrd="0" presId="urn:microsoft.com/office/officeart/2005/8/layout/hierarchy2"/>
    <dgm:cxn modelId="{23C88C89-EF51-4BAE-B411-3A9A740A5E44}" type="presParOf" srcId="{A7E11E22-F934-4D3F-ADF1-8316493E9847}" destId="{F0F73B57-48AD-4FF1-8A98-445F8928E167}" srcOrd="1" destOrd="0" presId="urn:microsoft.com/office/officeart/2005/8/layout/hierarchy2"/>
    <dgm:cxn modelId="{F57F7703-B584-4F85-ABB7-9D684D5F407B}" type="presParOf" srcId="{F0F73B57-48AD-4FF1-8A98-445F8928E167}" destId="{D275F86A-BBC0-43C4-9BCF-DC5B5D8074B3}" srcOrd="0" destOrd="0" presId="urn:microsoft.com/office/officeart/2005/8/layout/hierarchy2"/>
    <dgm:cxn modelId="{7911037B-4934-4665-BBD8-9EEEAFE874DB}" type="presParOf" srcId="{D275F86A-BBC0-43C4-9BCF-DC5B5D8074B3}" destId="{B6AC401E-11D6-4905-912F-99BCCA7DA325}" srcOrd="0" destOrd="0" presId="urn:microsoft.com/office/officeart/2005/8/layout/hierarchy2"/>
    <dgm:cxn modelId="{031D15FD-EC84-4E0F-93CC-4C0803AD71BB}" type="presParOf" srcId="{F0F73B57-48AD-4FF1-8A98-445F8928E167}" destId="{57055F27-6EB5-4BA2-9467-5B96169E33E7}" srcOrd="1" destOrd="0" presId="urn:microsoft.com/office/officeart/2005/8/layout/hierarchy2"/>
    <dgm:cxn modelId="{D3814DE2-D94E-43B1-A904-18C9AF69E8B4}" type="presParOf" srcId="{57055F27-6EB5-4BA2-9467-5B96169E33E7}" destId="{A136D062-7E75-491F-923A-59AB19CBFFC8}" srcOrd="0" destOrd="0" presId="urn:microsoft.com/office/officeart/2005/8/layout/hierarchy2"/>
    <dgm:cxn modelId="{AC64AC60-AB74-40BC-B7A6-B982188C5617}" type="presParOf" srcId="{57055F27-6EB5-4BA2-9467-5B96169E33E7}" destId="{1A723B19-D0D7-4A3F-87E3-26AD6D4F7605}" srcOrd="1" destOrd="0" presId="urn:microsoft.com/office/officeart/2005/8/layout/hierarchy2"/>
    <dgm:cxn modelId="{63EC16D9-54B0-405E-A3CB-CD2F11D2627F}" type="presParOf" srcId="{F0F73B57-48AD-4FF1-8A98-445F8928E167}" destId="{5CF944C7-C2CC-4ADA-A463-31BE608CF20C}" srcOrd="2" destOrd="0" presId="urn:microsoft.com/office/officeart/2005/8/layout/hierarchy2"/>
    <dgm:cxn modelId="{0738F747-B03F-4E2C-9867-A5EC2C7E804C}" type="presParOf" srcId="{5CF944C7-C2CC-4ADA-A463-31BE608CF20C}" destId="{56FC7021-C283-4581-9052-C817EBE21C8A}" srcOrd="0" destOrd="0" presId="urn:microsoft.com/office/officeart/2005/8/layout/hierarchy2"/>
    <dgm:cxn modelId="{7780EEB0-28D1-4199-A86A-18A2C8B2B470}" type="presParOf" srcId="{F0F73B57-48AD-4FF1-8A98-445F8928E167}" destId="{C22A951F-F605-44EA-AF2E-C0C24E909923}" srcOrd="3" destOrd="0" presId="urn:microsoft.com/office/officeart/2005/8/layout/hierarchy2"/>
    <dgm:cxn modelId="{C1F1CC90-0E5E-4C7B-8DCF-FD0EA5F5719A}" type="presParOf" srcId="{C22A951F-F605-44EA-AF2E-C0C24E909923}" destId="{C870F067-0649-4BED-8650-D3D77E51E9B4}" srcOrd="0" destOrd="0" presId="urn:microsoft.com/office/officeart/2005/8/layout/hierarchy2"/>
    <dgm:cxn modelId="{55FDAD15-1C3F-46A9-BC67-13D5A030CEB6}" type="presParOf" srcId="{C22A951F-F605-44EA-AF2E-C0C24E909923}" destId="{DDC10E34-2CF4-42F0-99EF-F29F7B349F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D39C8-8A07-4846-93AD-4906ABAA15D7}">
      <dsp:nvSpPr>
        <dsp:cNvPr id="0" name=""/>
        <dsp:cNvSpPr/>
      </dsp:nvSpPr>
      <dsp:spPr>
        <a:xfrm>
          <a:off x="0" y="219179"/>
          <a:ext cx="6144344" cy="245773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59837-24C7-4FB0-8536-263B3A26A8D2}">
      <dsp:nvSpPr>
        <dsp:cNvPr id="0" name=""/>
        <dsp:cNvSpPr/>
      </dsp:nvSpPr>
      <dsp:spPr>
        <a:xfrm>
          <a:off x="737321" y="649283"/>
          <a:ext cx="2027633" cy="120429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Syncope</a:t>
          </a:r>
          <a:endParaRPr lang="fr-FR" sz="3800" kern="1200" dirty="0"/>
        </a:p>
      </dsp:txBody>
      <dsp:txXfrm>
        <a:off x="737321" y="649283"/>
        <a:ext cx="2027633" cy="1204291"/>
      </dsp:txXfrm>
    </dsp:sp>
    <dsp:sp modelId="{A020E467-07C6-4933-B8A8-5188684DC447}">
      <dsp:nvSpPr>
        <dsp:cNvPr id="0" name=""/>
        <dsp:cNvSpPr/>
      </dsp:nvSpPr>
      <dsp:spPr>
        <a:xfrm>
          <a:off x="3072172" y="1042521"/>
          <a:ext cx="2396294" cy="120429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lipothymie</a:t>
          </a:r>
          <a:endParaRPr lang="fr-FR" sz="3800" kern="1200" dirty="0"/>
        </a:p>
      </dsp:txBody>
      <dsp:txXfrm>
        <a:off x="3072172" y="1042521"/>
        <a:ext cx="2396294" cy="1204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E6379-D8F7-4F20-B457-5A1906945EC3}">
      <dsp:nvSpPr>
        <dsp:cNvPr id="0" name=""/>
        <dsp:cNvSpPr/>
      </dsp:nvSpPr>
      <dsp:spPr>
        <a:xfrm>
          <a:off x="2123376" y="0"/>
          <a:ext cx="1629346" cy="905192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400" kern="1200" dirty="0"/>
        </a:p>
      </dsp:txBody>
      <dsp:txXfrm>
        <a:off x="2149888" y="26512"/>
        <a:ext cx="1576322" cy="852168"/>
      </dsp:txXfrm>
    </dsp:sp>
    <dsp:sp modelId="{6573B2F6-0C23-452C-9560-C0D9A28BDE6C}">
      <dsp:nvSpPr>
        <dsp:cNvPr id="0" name=""/>
        <dsp:cNvSpPr/>
      </dsp:nvSpPr>
      <dsp:spPr>
        <a:xfrm>
          <a:off x="4476877" y="0"/>
          <a:ext cx="1629346" cy="905192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400" kern="1200" dirty="0"/>
        </a:p>
      </dsp:txBody>
      <dsp:txXfrm>
        <a:off x="4503389" y="26512"/>
        <a:ext cx="1576322" cy="852168"/>
      </dsp:txXfrm>
    </dsp:sp>
    <dsp:sp modelId="{9D9BD098-67AA-4ACD-845F-8A3BD8ADD0D1}">
      <dsp:nvSpPr>
        <dsp:cNvPr id="0" name=""/>
        <dsp:cNvSpPr/>
      </dsp:nvSpPr>
      <dsp:spPr>
        <a:xfrm>
          <a:off x="3775352" y="3847068"/>
          <a:ext cx="678894" cy="678894"/>
        </a:xfrm>
        <a:prstGeom prst="triangle">
          <a:avLst/>
        </a:prstGeom>
        <a:solidFill>
          <a:schemeClr val="tx2">
            <a:alpha val="90000"/>
          </a:schemeClr>
        </a:solidFill>
        <a:ln w="19050" cap="flat" cmpd="sng" algn="ctr">
          <a:solidFill>
            <a:schemeClr val="accent2">
              <a:tint val="40000"/>
              <a:alpha val="90000"/>
              <a:hueOff val="725267"/>
              <a:satOff val="33719"/>
              <a:lumOff val="2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5F5A0-67BF-41CB-9BF9-F38D41FA8E3B}">
      <dsp:nvSpPr>
        <dsp:cNvPr id="0" name=""/>
        <dsp:cNvSpPr/>
      </dsp:nvSpPr>
      <dsp:spPr>
        <a:xfrm rot="240000">
          <a:off x="2077494" y="3556154"/>
          <a:ext cx="4074610" cy="284924"/>
        </a:xfrm>
        <a:prstGeom prst="rect">
          <a:avLst/>
        </a:prstGeom>
        <a:gradFill flip="none" rotWithShape="0">
          <a:gsLst>
            <a:gs pos="0">
              <a:schemeClr val="tx2">
                <a:shade val="30000"/>
                <a:satMod val="115000"/>
              </a:schemeClr>
            </a:gs>
            <a:gs pos="50000">
              <a:schemeClr val="tx2">
                <a:shade val="67500"/>
                <a:satMod val="115000"/>
              </a:schemeClr>
            </a:gs>
            <a:gs pos="100000">
              <a:schemeClr val="tx2">
                <a:shade val="100000"/>
                <a:satMod val="115000"/>
              </a:schemeClr>
            </a:gs>
          </a:gsLst>
          <a:lin ang="2700000" scaled="1"/>
          <a:tileRect/>
        </a:gradFill>
        <a:ln w="19050" cap="flat" cmpd="sng" algn="ctr">
          <a:solidFill>
            <a:schemeClr val="accent2">
              <a:tint val="40000"/>
              <a:alpha val="90000"/>
              <a:hueOff val="1087901"/>
              <a:satOff val="50578"/>
              <a:lumOff val="37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CB115-A5F4-40BC-9575-4A9ECB5927BE}">
      <dsp:nvSpPr>
        <dsp:cNvPr id="0" name=""/>
        <dsp:cNvSpPr/>
      </dsp:nvSpPr>
      <dsp:spPr>
        <a:xfrm rot="240000">
          <a:off x="2282031" y="2029869"/>
          <a:ext cx="1677192" cy="1189379"/>
        </a:xfrm>
        <a:prstGeom prst="roundRect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Tonus sympathique</a:t>
          </a:r>
          <a:endParaRPr lang="fr-FR" sz="1900" kern="1200" dirty="0"/>
        </a:p>
      </dsp:txBody>
      <dsp:txXfrm>
        <a:off x="2340092" y="2087930"/>
        <a:ext cx="1561070" cy="1073257"/>
      </dsp:txXfrm>
    </dsp:sp>
    <dsp:sp modelId="{EA92437B-446B-4549-96E0-EE21184EC097}">
      <dsp:nvSpPr>
        <dsp:cNvPr id="0" name=""/>
        <dsp:cNvSpPr/>
      </dsp:nvSpPr>
      <dsp:spPr>
        <a:xfrm rot="240000">
          <a:off x="4588733" y="1179487"/>
          <a:ext cx="1677192" cy="1189379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4646794" y="1237548"/>
        <a:ext cx="1561070" cy="1073257"/>
      </dsp:txXfrm>
    </dsp:sp>
    <dsp:sp modelId="{825D7CFA-F5FF-4E43-88DA-F0F4647FCBAB}">
      <dsp:nvSpPr>
        <dsp:cNvPr id="0" name=""/>
        <dsp:cNvSpPr/>
      </dsp:nvSpPr>
      <dsp:spPr>
        <a:xfrm rot="240000">
          <a:off x="4473191" y="1528196"/>
          <a:ext cx="1776585" cy="2079503"/>
        </a:xfrm>
        <a:prstGeom prst="roundRec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Tonus para sympathique</a:t>
          </a:r>
          <a:endParaRPr lang="fr-FR" sz="1900" kern="1200" dirty="0"/>
        </a:p>
      </dsp:txBody>
      <dsp:txXfrm>
        <a:off x="4559917" y="1614922"/>
        <a:ext cx="1603133" cy="1906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2D90-2A46-4F31-ADA2-30F33C372304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799C7-3CF1-44A2-85B8-B1A5DEA26AD7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D699C-D071-4078-B8E4-CDE457D0B3C8}">
      <dsp:nvSpPr>
        <dsp:cNvPr id="0" name=""/>
        <dsp:cNvSpPr/>
      </dsp:nvSpPr>
      <dsp:spPr>
        <a:xfrm>
          <a:off x="2417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= </a:t>
          </a:r>
          <a:r>
            <a:rPr lang="fr-FR" sz="1600" kern="1200" dirty="0" smtClean="0"/>
            <a:t>correction des troubles </a:t>
          </a:r>
          <a:endParaRPr lang="fr-FR" sz="1600" kern="1200" dirty="0"/>
        </a:p>
      </dsp:txBody>
      <dsp:txXfrm>
        <a:off x="2417563" y="3649057"/>
        <a:ext cx="3394472" cy="848618"/>
      </dsp:txXfrm>
    </dsp:sp>
    <dsp:sp modelId="{DAEA8C6C-C190-4856-A924-B4E0EB865D7F}">
      <dsp:nvSpPr>
        <dsp:cNvPr id="0" name=""/>
        <dsp:cNvSpPr/>
      </dsp:nvSpPr>
      <dsp:spPr>
        <a:xfrm>
          <a:off x="3322714" y="1540768"/>
          <a:ext cx="1850072" cy="12894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Correction </a:t>
          </a:r>
          <a:r>
            <a:rPr lang="fr-FR" sz="1600" kern="1200" dirty="0" err="1" smtClean="0"/>
            <a:t>glycemie</a:t>
          </a:r>
          <a:r>
            <a:rPr lang="fr-FR" sz="1600" kern="1200" dirty="0" smtClean="0"/>
            <a:t> </a:t>
          </a:r>
          <a:r>
            <a:rPr lang="fr-FR" sz="1600" kern="1200" dirty="0" smtClean="0"/>
            <a:t> = correction des troubles </a:t>
          </a:r>
          <a:endParaRPr lang="fr-FR" sz="1600" kern="1200" dirty="0"/>
        </a:p>
      </dsp:txBody>
      <dsp:txXfrm>
        <a:off x="3593651" y="1729598"/>
        <a:ext cx="1308198" cy="911751"/>
      </dsp:txXfrm>
    </dsp:sp>
    <dsp:sp modelId="{4FA3EC1E-DD2C-452D-936A-E2A408A039BE}">
      <dsp:nvSpPr>
        <dsp:cNvPr id="0" name=""/>
        <dsp:cNvSpPr/>
      </dsp:nvSpPr>
      <dsp:spPr>
        <a:xfrm>
          <a:off x="2530628" y="460648"/>
          <a:ext cx="1612544" cy="15396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manifestations cliniques </a:t>
          </a:r>
          <a:endParaRPr lang="fr-FR" sz="1800" kern="1200" dirty="0"/>
        </a:p>
      </dsp:txBody>
      <dsp:txXfrm>
        <a:off x="2766780" y="686131"/>
        <a:ext cx="1140240" cy="1088728"/>
      </dsp:txXfrm>
    </dsp:sp>
    <dsp:sp modelId="{C4E19002-72A9-479F-B3B6-B422BD75799A}">
      <dsp:nvSpPr>
        <dsp:cNvPr id="0" name=""/>
        <dsp:cNvSpPr/>
      </dsp:nvSpPr>
      <dsp:spPr>
        <a:xfrm>
          <a:off x="4001650" y="286267"/>
          <a:ext cx="1272927" cy="1272927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glycémie basse</a:t>
          </a:r>
          <a:endParaRPr lang="fr-FR" sz="1600" kern="1200" dirty="0"/>
        </a:p>
      </dsp:txBody>
      <dsp:txXfrm>
        <a:off x="4188066" y="472683"/>
        <a:ext cx="900095" cy="900095"/>
      </dsp:txXfrm>
    </dsp:sp>
    <dsp:sp modelId="{360C52F8-88C9-44B6-BED0-9A7B18C348E1}">
      <dsp:nvSpPr>
        <dsp:cNvPr id="0" name=""/>
        <dsp:cNvSpPr/>
      </dsp:nvSpPr>
      <dsp:spPr>
        <a:xfrm>
          <a:off x="1306490" y="100616"/>
          <a:ext cx="5616618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C82C6-C920-440D-A530-4B276BA509B3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2H de jeune</a:t>
          </a:r>
          <a:endParaRPr lang="fr-FR" sz="2000" kern="1200" dirty="0"/>
        </a:p>
      </dsp:txBody>
      <dsp:txXfrm>
        <a:off x="1258000" y="2481"/>
        <a:ext cx="5301823" cy="481983"/>
      </dsp:txXfrm>
    </dsp:sp>
    <dsp:sp modelId="{095D7353-41FB-4CF2-A46E-A70B5931631C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67E68-BA4D-4F4E-9672-222CF0C08156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351724"/>
            <a:satOff val="-2835"/>
            <a:lumOff val="804"/>
            <a:alphaOff val="0"/>
          </a:schemeClr>
        </a:solidFill>
        <a:ln w="19050" cap="flat" cmpd="sng" algn="ctr">
          <a:solidFill>
            <a:schemeClr val="accent5">
              <a:hueOff val="351724"/>
              <a:satOff val="-2835"/>
              <a:lumOff val="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823F9-39FC-49E2-B675-B6F0957C0640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703448"/>
            <a:satOff val="-5670"/>
            <a:lumOff val="1608"/>
            <a:alphaOff val="0"/>
          </a:schemeClr>
        </a:solidFill>
        <a:ln w="19050" cap="flat" cmpd="sng" algn="ctr">
          <a:solidFill>
            <a:schemeClr val="accent5">
              <a:hueOff val="703448"/>
              <a:satOff val="-5670"/>
              <a:lumOff val="1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B39F6-C5EC-42CE-864C-5D959FB862D4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1055172"/>
            <a:satOff val="-8505"/>
            <a:lumOff val="2412"/>
            <a:alphaOff val="0"/>
          </a:schemeClr>
        </a:solidFill>
        <a:ln w="19050" cap="flat" cmpd="sng" algn="ctr">
          <a:solidFill>
            <a:schemeClr val="accent5">
              <a:hueOff val="1055172"/>
              <a:satOff val="-8505"/>
              <a:lumOff val="2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A41DE-ADBC-42E0-A073-1A8FEAF95884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1406896"/>
            <a:satOff val="-11340"/>
            <a:lumOff val="3216"/>
            <a:alphaOff val="0"/>
          </a:schemeClr>
        </a:solidFill>
        <a:ln w="19050" cap="flat" cmpd="sng" algn="ctr">
          <a:solidFill>
            <a:schemeClr val="accent5">
              <a:hueOff val="1406896"/>
              <a:satOff val="-11340"/>
              <a:lumOff val="3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838C5-6C5D-47AA-B625-D6CA9C5C7B4A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1758620"/>
            <a:satOff val="-14175"/>
            <a:lumOff val="4020"/>
            <a:alphaOff val="0"/>
          </a:schemeClr>
        </a:solidFill>
        <a:ln w="19050" cap="flat" cmpd="sng" algn="ctr">
          <a:solidFill>
            <a:schemeClr val="accent5">
              <a:hueOff val="1758620"/>
              <a:satOff val="-14175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5031E-B933-42B2-818B-2BC38797D731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2110344"/>
            <a:satOff val="-17009"/>
            <a:lumOff val="4824"/>
            <a:alphaOff val="0"/>
          </a:schemeClr>
        </a:solidFill>
        <a:ln w="19050" cap="flat" cmpd="sng" algn="ctr">
          <a:solidFill>
            <a:schemeClr val="accent5">
              <a:hueOff val="2110344"/>
              <a:satOff val="-17009"/>
              <a:lumOff val="4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01AEC-7CA3-4262-B289-D7C618BE0EBF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Glycogénolyse </a:t>
          </a:r>
          <a:endParaRPr lang="fr-FR" sz="2000" kern="1200" dirty="0"/>
        </a:p>
      </dsp:txBody>
      <dsp:txXfrm>
        <a:off x="1258000" y="582647"/>
        <a:ext cx="5370747" cy="785455"/>
      </dsp:txXfrm>
    </dsp:sp>
    <dsp:sp modelId="{EFFD19AA-2311-494E-BE18-2F21725DED7D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5 heures de jeûne</a:t>
          </a:r>
          <a:endParaRPr lang="fr-FR" sz="2000" kern="1200" dirty="0"/>
        </a:p>
      </dsp:txBody>
      <dsp:txXfrm>
        <a:off x="1258000" y="1531079"/>
        <a:ext cx="5301823" cy="481983"/>
      </dsp:txXfrm>
    </dsp:sp>
    <dsp:sp modelId="{30DA0FF0-EE23-4EE8-AF24-8CEBC3950FA4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2462067"/>
            <a:satOff val="-19844"/>
            <a:lumOff val="5628"/>
            <a:alphaOff val="0"/>
          </a:schemeClr>
        </a:solidFill>
        <a:ln w="19050" cap="flat" cmpd="sng" algn="ctr">
          <a:solidFill>
            <a:schemeClr val="accent5">
              <a:hueOff val="2462067"/>
              <a:satOff val="-19844"/>
              <a:lumOff val="5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18511-50DD-4C32-9BC9-8A04EEA0506C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2813791"/>
            <a:satOff val="-22679"/>
            <a:lumOff val="6432"/>
            <a:alphaOff val="0"/>
          </a:schemeClr>
        </a:solidFill>
        <a:ln w="19050" cap="flat" cmpd="sng" algn="ctr">
          <a:solidFill>
            <a:schemeClr val="accent5">
              <a:hueOff val="2813791"/>
              <a:satOff val="-22679"/>
              <a:lumOff val="6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B3065-F734-4FE3-93C1-651349942A1C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3165515"/>
            <a:satOff val="-25514"/>
            <a:lumOff val="7236"/>
            <a:alphaOff val="0"/>
          </a:schemeClr>
        </a:solidFill>
        <a:ln w="19050" cap="flat" cmpd="sng" algn="ctr">
          <a:solidFill>
            <a:schemeClr val="accent5">
              <a:hueOff val="3165515"/>
              <a:satOff val="-25514"/>
              <a:lumOff val="7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3A064-B02A-460B-A02F-D50456F62D55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3517239"/>
            <a:satOff val="-28349"/>
            <a:lumOff val="8040"/>
            <a:alphaOff val="0"/>
          </a:schemeClr>
        </a:solidFill>
        <a:ln w="19050" cap="flat" cmpd="sng" algn="ctr">
          <a:solidFill>
            <a:schemeClr val="accent5">
              <a:hueOff val="3517239"/>
              <a:satOff val="-28349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6576D-1759-4420-AEEE-10F1B0A7FE8A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3868963"/>
            <a:satOff val="-31184"/>
            <a:lumOff val="8843"/>
            <a:alphaOff val="0"/>
          </a:schemeClr>
        </a:solidFill>
        <a:ln w="19050" cap="flat" cmpd="sng" algn="ctr">
          <a:solidFill>
            <a:schemeClr val="accent5">
              <a:hueOff val="3868963"/>
              <a:satOff val="-31184"/>
              <a:lumOff val="8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7F308-99A7-4ABA-8F37-C205B2C34245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4220687"/>
            <a:satOff val="-34019"/>
            <a:lumOff val="9647"/>
            <a:alphaOff val="0"/>
          </a:schemeClr>
        </a:solidFill>
        <a:ln w="19050" cap="flat" cmpd="sng" algn="ctr">
          <a:solidFill>
            <a:schemeClr val="accent5">
              <a:hueOff val="4220687"/>
              <a:satOff val="-34019"/>
              <a:lumOff val="9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72845-02D6-47D8-B18D-5F7714401DDC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4572410"/>
            <a:satOff val="-36854"/>
            <a:lumOff val="10451"/>
            <a:alphaOff val="0"/>
          </a:schemeClr>
        </a:solidFill>
        <a:ln w="19050" cap="flat" cmpd="sng" algn="ctr">
          <a:solidFill>
            <a:schemeClr val="accent5">
              <a:hueOff val="4572410"/>
              <a:satOff val="-36854"/>
              <a:lumOff val="10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55FBC-FCFB-4C8E-9D98-CBE47207594E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3517239"/>
              <a:satOff val="-28349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néoglucogenèse</a:t>
          </a:r>
          <a:endParaRPr lang="fr-FR" sz="2000" kern="1200" dirty="0"/>
        </a:p>
      </dsp:txBody>
      <dsp:txXfrm>
        <a:off x="1258000" y="2111245"/>
        <a:ext cx="5370747" cy="785455"/>
      </dsp:txXfrm>
    </dsp:sp>
    <dsp:sp modelId="{94406522-0C41-4B6E-9055-E2C1EEE54431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10 H de jeune</a:t>
          </a:r>
          <a:endParaRPr lang="fr-FR" sz="2000" kern="1200" dirty="0"/>
        </a:p>
      </dsp:txBody>
      <dsp:txXfrm>
        <a:off x="1258000" y="3059678"/>
        <a:ext cx="5301823" cy="481983"/>
      </dsp:txXfrm>
    </dsp:sp>
    <dsp:sp modelId="{65D3C418-CDCB-48F3-BC37-2822A76CC523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4924135"/>
            <a:satOff val="-39689"/>
            <a:lumOff val="11255"/>
            <a:alphaOff val="0"/>
          </a:schemeClr>
        </a:solidFill>
        <a:ln w="19050" cap="flat" cmpd="sng" algn="ctr">
          <a:solidFill>
            <a:schemeClr val="accent5">
              <a:hueOff val="4924135"/>
              <a:satOff val="-39689"/>
              <a:lumOff val="11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6F489-FE6F-49BC-BAC4-15EFDD9D9F24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5275859"/>
            <a:satOff val="-42524"/>
            <a:lumOff val="12059"/>
            <a:alphaOff val="0"/>
          </a:schemeClr>
        </a:solidFill>
        <a:ln w="19050" cap="flat" cmpd="sng" algn="ctr">
          <a:solidFill>
            <a:schemeClr val="accent5">
              <a:hueOff val="5275859"/>
              <a:satOff val="-42524"/>
              <a:lumOff val="1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474B4-2D46-4479-B1FF-0EA3BD937D41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5627583"/>
            <a:satOff val="-45358"/>
            <a:lumOff val="12863"/>
            <a:alphaOff val="0"/>
          </a:schemeClr>
        </a:solidFill>
        <a:ln w="19050" cap="flat" cmpd="sng" algn="ctr">
          <a:solidFill>
            <a:schemeClr val="accent5">
              <a:hueOff val="5627583"/>
              <a:satOff val="-45358"/>
              <a:lumOff val="12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7F4A7-24BC-434D-87FC-17F20381EC44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5979307"/>
            <a:satOff val="-48193"/>
            <a:lumOff val="13667"/>
            <a:alphaOff val="0"/>
          </a:schemeClr>
        </a:solidFill>
        <a:ln w="19050" cap="flat" cmpd="sng" algn="ctr">
          <a:solidFill>
            <a:schemeClr val="accent5">
              <a:hueOff val="5979307"/>
              <a:satOff val="-48193"/>
              <a:lumOff val="13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39711D-1D21-431F-9D0D-6BC1B0BE4639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6331030"/>
            <a:satOff val="-51028"/>
            <a:lumOff val="14471"/>
            <a:alphaOff val="0"/>
          </a:schemeClr>
        </a:solidFill>
        <a:ln w="19050" cap="flat" cmpd="sng" algn="ctr">
          <a:solidFill>
            <a:schemeClr val="accent5">
              <a:hueOff val="6331030"/>
              <a:satOff val="-51028"/>
              <a:lumOff val="14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737BE-29D1-41F5-AB1C-3B3038D5C0F8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6682754"/>
            <a:satOff val="-53863"/>
            <a:lumOff val="15275"/>
            <a:alphaOff val="0"/>
          </a:schemeClr>
        </a:solidFill>
        <a:ln w="19050" cap="flat" cmpd="sng" algn="ctr">
          <a:solidFill>
            <a:schemeClr val="accent5">
              <a:hueOff val="6682754"/>
              <a:satOff val="-53863"/>
              <a:lumOff val="15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18001-0348-4356-9741-C28C554C128F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19050" cap="flat" cmpd="sng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836C1-6111-4A23-A2D4-04FD9156DC78}">
      <dsp:nvSpPr>
        <dsp:cNvPr id="0" name=""/>
        <dsp:cNvSpPr/>
      </dsp:nvSpPr>
      <dsp:spPr>
        <a:xfrm>
          <a:off x="1258000" y="3639844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oxydation des acides gras</a:t>
          </a:r>
          <a:endParaRPr lang="fr-FR" sz="2000" kern="1200" dirty="0"/>
        </a:p>
      </dsp:txBody>
      <dsp:txXfrm>
        <a:off x="1258000" y="3639844"/>
        <a:ext cx="5370747" cy="785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57DA5-7051-4CDD-B342-90388EF31B1E}">
      <dsp:nvSpPr>
        <dsp:cNvPr id="0" name=""/>
        <dsp:cNvSpPr/>
      </dsp:nvSpPr>
      <dsp:spPr>
        <a:xfrm>
          <a:off x="501088" y="1915401"/>
          <a:ext cx="1901953" cy="950976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Une hypoglycémie</a:t>
          </a:r>
          <a:endParaRPr lang="fr-FR" sz="1600" kern="1200" dirty="0"/>
        </a:p>
      </dsp:txBody>
      <dsp:txXfrm>
        <a:off x="528941" y="1943254"/>
        <a:ext cx="1846247" cy="895270"/>
      </dsp:txXfrm>
    </dsp:sp>
    <dsp:sp modelId="{8C53D7E1-DADB-4328-8D96-98C8409056D9}">
      <dsp:nvSpPr>
        <dsp:cNvPr id="0" name=""/>
        <dsp:cNvSpPr/>
      </dsp:nvSpPr>
      <dsp:spPr>
        <a:xfrm rot="17500715">
          <a:off x="1753678" y="1417907"/>
          <a:ext cx="205950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59508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2731944" y="1382482"/>
        <a:ext cx="102975" cy="102975"/>
      </dsp:txXfrm>
    </dsp:sp>
    <dsp:sp modelId="{766B2AB9-1DD3-42A9-928C-E08580509BD4}">
      <dsp:nvSpPr>
        <dsp:cNvPr id="0" name=""/>
        <dsp:cNvSpPr/>
      </dsp:nvSpPr>
      <dsp:spPr>
        <a:xfrm>
          <a:off x="3163823" y="1561"/>
          <a:ext cx="1901953" cy="95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Métabolique</a:t>
          </a:r>
          <a:endParaRPr lang="fr-FR" sz="1800" kern="1200" dirty="0"/>
        </a:p>
      </dsp:txBody>
      <dsp:txXfrm>
        <a:off x="3191676" y="29414"/>
        <a:ext cx="1846247" cy="895270"/>
      </dsp:txXfrm>
    </dsp:sp>
    <dsp:sp modelId="{47DBB51C-0C62-4701-9B64-CF69026AACAF}">
      <dsp:nvSpPr>
        <dsp:cNvPr id="0" name=""/>
        <dsp:cNvSpPr/>
      </dsp:nvSpPr>
      <dsp:spPr>
        <a:xfrm rot="18747957">
          <a:off x="2219669" y="1958419"/>
          <a:ext cx="112897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8970" y="16062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755931" y="1946256"/>
        <a:ext cx="56448" cy="56448"/>
      </dsp:txXfrm>
    </dsp:sp>
    <dsp:sp modelId="{C1C3EF97-9862-4405-A943-D1700C6C11C8}">
      <dsp:nvSpPr>
        <dsp:cNvPr id="0" name=""/>
        <dsp:cNvSpPr/>
      </dsp:nvSpPr>
      <dsp:spPr>
        <a:xfrm>
          <a:off x="3165268" y="1082583"/>
          <a:ext cx="1901953" cy="95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déficit enzymatique sur l’une des voies métaboliques</a:t>
          </a:r>
          <a:endParaRPr lang="fr-FR" sz="1400" kern="1200" dirty="0"/>
        </a:p>
      </dsp:txBody>
      <dsp:txXfrm>
        <a:off x="3193121" y="1110436"/>
        <a:ext cx="1846247" cy="895270"/>
      </dsp:txXfrm>
    </dsp:sp>
    <dsp:sp modelId="{6CB90C59-069A-4FF3-AD88-4422D8946082}">
      <dsp:nvSpPr>
        <dsp:cNvPr id="0" name=""/>
        <dsp:cNvSpPr/>
      </dsp:nvSpPr>
      <dsp:spPr>
        <a:xfrm rot="18305107">
          <a:off x="4786359" y="1001498"/>
          <a:ext cx="13210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21060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13863" y="984534"/>
        <a:ext cx="66053" cy="66053"/>
      </dsp:txXfrm>
    </dsp:sp>
    <dsp:sp modelId="{D15AC9EC-3496-4589-8B02-6BAA91817A71}">
      <dsp:nvSpPr>
        <dsp:cNvPr id="0" name=""/>
        <dsp:cNvSpPr/>
      </dsp:nvSpPr>
      <dsp:spPr>
        <a:xfrm>
          <a:off x="5826558" y="1561"/>
          <a:ext cx="1901953" cy="95097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glycogénolyse</a:t>
          </a:r>
          <a:endParaRPr lang="fr-FR" sz="1400" kern="1200" dirty="0"/>
        </a:p>
      </dsp:txBody>
      <dsp:txXfrm>
        <a:off x="5854411" y="29414"/>
        <a:ext cx="1846247" cy="895270"/>
      </dsp:txXfrm>
    </dsp:sp>
    <dsp:sp modelId="{D653B4D2-47B9-4991-BF2B-48846AE53CC0}">
      <dsp:nvSpPr>
        <dsp:cNvPr id="0" name=""/>
        <dsp:cNvSpPr/>
      </dsp:nvSpPr>
      <dsp:spPr>
        <a:xfrm rot="57041">
          <a:off x="5067169" y="1548310"/>
          <a:ext cx="75944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59440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27904" y="1545386"/>
        <a:ext cx="37972" cy="37972"/>
      </dsp:txXfrm>
    </dsp:sp>
    <dsp:sp modelId="{8517589D-7153-45E6-A1E9-06234DB36F16}">
      <dsp:nvSpPr>
        <dsp:cNvPr id="0" name=""/>
        <dsp:cNvSpPr/>
      </dsp:nvSpPr>
      <dsp:spPr>
        <a:xfrm>
          <a:off x="5826558" y="1095184"/>
          <a:ext cx="1901953" cy="95097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Néoglucogenèse </a:t>
          </a:r>
          <a:endParaRPr lang="fr-FR" sz="1400" kern="1200" dirty="0"/>
        </a:p>
      </dsp:txBody>
      <dsp:txXfrm>
        <a:off x="5854411" y="1123037"/>
        <a:ext cx="1846247" cy="895270"/>
      </dsp:txXfrm>
    </dsp:sp>
    <dsp:sp modelId="{85ADBB7A-BACD-462F-851E-669B02E4C104}">
      <dsp:nvSpPr>
        <dsp:cNvPr id="0" name=""/>
        <dsp:cNvSpPr/>
      </dsp:nvSpPr>
      <dsp:spPr>
        <a:xfrm rot="3332007">
          <a:off x="4776009" y="2095122"/>
          <a:ext cx="13417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41760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13346" y="2077640"/>
        <a:ext cx="67088" cy="67088"/>
      </dsp:txXfrm>
    </dsp:sp>
    <dsp:sp modelId="{5136F0A1-B5CD-4552-8D36-9AEDF516F2EC}">
      <dsp:nvSpPr>
        <dsp:cNvPr id="0" name=""/>
        <dsp:cNvSpPr/>
      </dsp:nvSpPr>
      <dsp:spPr>
        <a:xfrm>
          <a:off x="5826558" y="2188807"/>
          <a:ext cx="1901953" cy="950976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oxydation des acides </a:t>
          </a:r>
          <a:endParaRPr lang="fr-FR" sz="1400" kern="1200" dirty="0"/>
        </a:p>
      </dsp:txBody>
      <dsp:txXfrm>
        <a:off x="5854411" y="2216660"/>
        <a:ext cx="1846247" cy="895270"/>
      </dsp:txXfrm>
    </dsp:sp>
    <dsp:sp modelId="{F3F3D59E-1C09-47B2-B1C3-86F9DA5D8816}">
      <dsp:nvSpPr>
        <dsp:cNvPr id="0" name=""/>
        <dsp:cNvSpPr/>
      </dsp:nvSpPr>
      <dsp:spPr>
        <a:xfrm rot="4099285">
          <a:off x="1753678" y="3331748"/>
          <a:ext cx="205950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59508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2731944" y="3296322"/>
        <a:ext cx="102975" cy="102975"/>
      </dsp:txXfrm>
    </dsp:sp>
    <dsp:sp modelId="{AAA122AA-C9F3-4CED-91FD-13A51BE7FD45}">
      <dsp:nvSpPr>
        <dsp:cNvPr id="0" name=""/>
        <dsp:cNvSpPr/>
      </dsp:nvSpPr>
      <dsp:spPr>
        <a:xfrm>
          <a:off x="3163823" y="3829242"/>
          <a:ext cx="1901953" cy="950976"/>
        </a:xfrm>
        <a:prstGeom prst="roundRect">
          <a:avLst>
            <a:gd name="adj" fmla="val 1000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hyperinsulinisme</a:t>
          </a:r>
          <a:endParaRPr lang="fr-FR" sz="1800" kern="1200" dirty="0"/>
        </a:p>
      </dsp:txBody>
      <dsp:txXfrm>
        <a:off x="3191676" y="3857095"/>
        <a:ext cx="1846247" cy="895270"/>
      </dsp:txXfrm>
    </dsp:sp>
    <dsp:sp modelId="{D275F86A-BBC0-43C4-9BCF-DC5B5D8074B3}">
      <dsp:nvSpPr>
        <dsp:cNvPr id="0" name=""/>
        <dsp:cNvSpPr/>
      </dsp:nvSpPr>
      <dsp:spPr>
        <a:xfrm rot="19457599">
          <a:off x="4977714" y="4015263"/>
          <a:ext cx="9369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6905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22744" y="4007902"/>
        <a:ext cx="46845" cy="46845"/>
      </dsp:txXfrm>
    </dsp:sp>
    <dsp:sp modelId="{A136D062-7E75-491F-923A-59AB19CBFFC8}">
      <dsp:nvSpPr>
        <dsp:cNvPr id="0" name=""/>
        <dsp:cNvSpPr/>
      </dsp:nvSpPr>
      <dsp:spPr>
        <a:xfrm>
          <a:off x="5826558" y="3282430"/>
          <a:ext cx="1901953" cy="950976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sécrétion inappropriée d’insuline par le pancréas </a:t>
          </a:r>
          <a:endParaRPr lang="fr-FR" sz="1400" kern="1200" dirty="0"/>
        </a:p>
      </dsp:txBody>
      <dsp:txXfrm>
        <a:off x="5854411" y="3310283"/>
        <a:ext cx="1846247" cy="895270"/>
      </dsp:txXfrm>
    </dsp:sp>
    <dsp:sp modelId="{5CF944C7-C2CC-4ADA-A463-31BE608CF20C}">
      <dsp:nvSpPr>
        <dsp:cNvPr id="0" name=""/>
        <dsp:cNvSpPr/>
      </dsp:nvSpPr>
      <dsp:spPr>
        <a:xfrm rot="2142401">
          <a:off x="4977714" y="4562074"/>
          <a:ext cx="9369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6905" y="160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22744" y="4554714"/>
        <a:ext cx="46845" cy="46845"/>
      </dsp:txXfrm>
    </dsp:sp>
    <dsp:sp modelId="{C870F067-0649-4BED-8650-D3D77E51E9B4}">
      <dsp:nvSpPr>
        <dsp:cNvPr id="0" name=""/>
        <dsp:cNvSpPr/>
      </dsp:nvSpPr>
      <dsp:spPr>
        <a:xfrm>
          <a:off x="5826558" y="4376054"/>
          <a:ext cx="1901953" cy="950976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cause endocrinienne </a:t>
          </a:r>
          <a:endParaRPr lang="fr-FR" sz="1400" kern="1200" dirty="0"/>
        </a:p>
      </dsp:txBody>
      <dsp:txXfrm>
        <a:off x="5854411" y="4403907"/>
        <a:ext cx="1846247" cy="895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E953C9-0939-4096-B675-C196779ECB06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2FAD4D-4E78-48DD-83C3-1509459D70E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37626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Malaises et </a:t>
            </a:r>
            <a:r>
              <a:rPr lang="fr-FR" dirty="0" smtClean="0"/>
              <a:t>syncopes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91608"/>
            <a:ext cx="6400800" cy="6096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Dr M </a:t>
            </a:r>
            <a:r>
              <a:rPr lang="fr-FR" dirty="0" err="1" smtClean="0">
                <a:solidFill>
                  <a:schemeClr val="tx1"/>
                </a:solidFill>
              </a:rPr>
              <a:t>Amani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524000" y="476672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dirty="0" smtClean="0"/>
              <a:t>Faculté de médecine d'Oran </a:t>
            </a:r>
          </a:p>
          <a:p>
            <a:r>
              <a:rPr lang="fr-FR" dirty="0" smtClean="0"/>
              <a:t>Département de médecine dentaire </a:t>
            </a:r>
          </a:p>
          <a:p>
            <a:r>
              <a:rPr lang="fr-FR" dirty="0" smtClean="0"/>
              <a:t>3 </a:t>
            </a:r>
            <a:r>
              <a:rPr lang="fr-FR" i="1" dirty="0" err="1" smtClean="0"/>
              <a:t>ème</a:t>
            </a:r>
            <a:r>
              <a:rPr lang="fr-FR" dirty="0" smtClean="0"/>
              <a:t> année </a:t>
            </a:r>
          </a:p>
          <a:p>
            <a:r>
              <a:rPr lang="fr-FR" dirty="0" smtClean="0"/>
              <a:t>Année universitaire 20222-2023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301208"/>
            <a:ext cx="5715000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7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Malaise vagale </a:t>
            </a:r>
            <a:br>
              <a:rPr lang="fr-FR" dirty="0" smtClean="0"/>
            </a:br>
            <a:r>
              <a:rPr lang="fr-FR" dirty="0" smtClean="0">
                <a:solidFill>
                  <a:srgbClr val="C00000"/>
                </a:solidFill>
              </a:rPr>
              <a:t>mécanisme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douleur, émotion, station debout prolongée,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    réplétion gastrique, prise de sang …..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une </a:t>
            </a:r>
            <a:r>
              <a:rPr lang="fr-FR" dirty="0">
                <a:solidFill>
                  <a:schemeClr val="tx1"/>
                </a:solidFill>
              </a:rPr>
              <a:t>réponse réflexe exagérée ;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secondaire à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dirty="0">
                <a:solidFill>
                  <a:schemeClr val="tx1"/>
                </a:solidFill>
              </a:rPr>
              <a:t>L’augmentation du tonus </a:t>
            </a:r>
            <a:r>
              <a:rPr lang="fr-FR" dirty="0" smtClean="0">
                <a:solidFill>
                  <a:schemeClr val="tx1"/>
                </a:solidFill>
              </a:rPr>
              <a:t>parasympathique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une </a:t>
            </a:r>
            <a:r>
              <a:rPr lang="fr-FR" dirty="0">
                <a:solidFill>
                  <a:schemeClr val="tx1"/>
                </a:solidFill>
              </a:rPr>
              <a:t>diminution du tonus </a:t>
            </a:r>
            <a:r>
              <a:rPr lang="fr-FR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/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MALAISE VAGALE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11560" y="5805264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hypotension </a:t>
            </a:r>
            <a:r>
              <a:rPr lang="fr-FR" dirty="0" smtClean="0"/>
              <a:t>artérielle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444208" y="5785927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bradycardie</a:t>
            </a:r>
          </a:p>
        </p:txBody>
      </p:sp>
    </p:spTree>
    <p:extLst>
      <p:ext uri="{BB962C8B-B14F-4D97-AF65-F5344CB8AC3E}">
        <p14:creationId xmlns:p14="http://schemas.microsoft.com/office/powerpoint/2010/main" val="215565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Malaise vagale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mécanisme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52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164288" y="3284984"/>
            <a:ext cx="1872208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-diminution </a:t>
            </a:r>
            <a:r>
              <a:rPr lang="fr-FR" dirty="0"/>
              <a:t>de la fréquence cardiaque </a:t>
            </a:r>
            <a:endParaRPr lang="fr-FR" dirty="0" smtClean="0"/>
          </a:p>
          <a:p>
            <a:r>
              <a:rPr lang="fr-FR" dirty="0" smtClean="0"/>
              <a:t>-et </a:t>
            </a:r>
            <a:r>
              <a:rPr lang="fr-FR" dirty="0"/>
              <a:t>de la force de contraction des oreillettes </a:t>
            </a:r>
            <a:endParaRPr lang="fr-FR" dirty="0" smtClean="0"/>
          </a:p>
          <a:p>
            <a:r>
              <a:rPr lang="fr-FR" dirty="0" smtClean="0"/>
              <a:t>-vasodilatation </a:t>
            </a:r>
            <a:r>
              <a:rPr lang="fr-FR" dirty="0"/>
              <a:t>dans certains </a:t>
            </a:r>
            <a:r>
              <a:rPr lang="fr-FR" dirty="0" smtClean="0"/>
              <a:t>-territoires </a:t>
            </a:r>
          </a:p>
          <a:p>
            <a:r>
              <a:rPr lang="fr-FR" dirty="0" smtClean="0"/>
              <a:t>Diminution des </a:t>
            </a:r>
            <a:r>
              <a:rPr lang="fr-FR" dirty="0" err="1" smtClean="0"/>
              <a:t>resistances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961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5F5A0-67BF-41CB-9BF9-F38D41FA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335F5A0-67BF-41CB-9BF9-F38D41FA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335F5A0-67BF-41CB-9BF9-F38D41FA8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9BD098-67AA-4ACD-845F-8A3BD8ADD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9D9BD098-67AA-4ACD-845F-8A3BD8ADD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9D9BD098-67AA-4ACD-845F-8A3BD8ADD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EE6379-D8F7-4F20-B457-5A1906945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6EE6379-D8F7-4F20-B457-5A1906945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6EE6379-D8F7-4F20-B457-5A1906945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D7CFA-F5FF-4E43-88DA-F0F4647F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825D7CFA-F5FF-4E43-88DA-F0F4647F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25D7CFA-F5FF-4E43-88DA-F0F4647F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73B2F6-0C23-452C-9560-C0D9A28BD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6573B2F6-0C23-452C-9560-C0D9A28BD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6573B2F6-0C23-452C-9560-C0D9A28BD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CB115-A5F4-40BC-9575-4A9ECB592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523CB115-A5F4-40BC-9575-4A9ECB592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523CB115-A5F4-40BC-9575-4A9ECB592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92437B-446B-4549-96E0-EE21184EC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EA92437B-446B-4549-96E0-EE21184EC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EA92437B-446B-4549-96E0-EE21184EC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41156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Malaise vagale </a:t>
            </a:r>
            <a:br>
              <a:rPr lang="fr-FR" dirty="0" smtClean="0"/>
            </a:br>
            <a:r>
              <a:rPr lang="fr-FR" dirty="0" smtClean="0">
                <a:solidFill>
                  <a:srgbClr val="C00000"/>
                </a:solidFill>
              </a:rPr>
              <a:t>symptômes </a:t>
            </a:r>
            <a:br>
              <a:rPr lang="fr-FR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chemeClr val="tx1"/>
                </a:solidFill>
              </a:rPr>
              <a:t>Signes prodromiques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sensation </a:t>
            </a:r>
            <a:r>
              <a:rPr lang="fr-FR" dirty="0">
                <a:solidFill>
                  <a:schemeClr val="tx1"/>
                </a:solidFill>
              </a:rPr>
              <a:t>vertigineuse</a:t>
            </a:r>
            <a:r>
              <a:rPr lang="fr-FR" dirty="0" smtClean="0">
                <a:solidFill>
                  <a:schemeClr val="tx1"/>
                </a:solidFill>
              </a:rPr>
              <a:t>,</a:t>
            </a:r>
          </a:p>
          <a:p>
            <a:r>
              <a:rPr lang="fr-FR" dirty="0">
                <a:solidFill>
                  <a:schemeClr val="tx1"/>
                </a:solidFill>
              </a:rPr>
              <a:t>pâleur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Sueurs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nausées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palpitations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asthénie </a:t>
            </a:r>
            <a:r>
              <a:rPr lang="fr-FR" dirty="0" smtClean="0">
                <a:solidFill>
                  <a:schemeClr val="tx1"/>
                </a:solidFill>
              </a:rPr>
              <a:t>intense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des </a:t>
            </a:r>
            <a:r>
              <a:rPr lang="fr-FR" dirty="0">
                <a:solidFill>
                  <a:schemeClr val="tx1"/>
                </a:solidFill>
              </a:rPr>
              <a:t>troubles de la vision</a:t>
            </a:r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u="sng" dirty="0">
                <a:solidFill>
                  <a:schemeClr val="tx1"/>
                </a:solidFill>
              </a:rPr>
              <a:t>perte de connaissance </a:t>
            </a:r>
            <a:r>
              <a:rPr lang="fr-FR" u="sng" dirty="0" smtClean="0">
                <a:solidFill>
                  <a:schemeClr val="tx1"/>
                </a:solidFill>
              </a:rPr>
              <a:t> </a:t>
            </a:r>
            <a:r>
              <a:rPr lang="fr-FR" u="sng" dirty="0">
                <a:solidFill>
                  <a:schemeClr val="tx1"/>
                </a:solidFill>
              </a:rPr>
              <a:t>une fois sur deux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>
                <a:solidFill>
                  <a:schemeClr val="tx1"/>
                </a:solidFill>
              </a:rPr>
              <a:t>récupération </a:t>
            </a:r>
            <a:r>
              <a:rPr lang="fr-FR" u="sng" dirty="0" smtClean="0">
                <a:solidFill>
                  <a:schemeClr val="tx1"/>
                </a:solidFill>
              </a:rPr>
              <a:t> progressive 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>
                <a:solidFill>
                  <a:schemeClr val="tx1"/>
                </a:solidFill>
              </a:rPr>
              <a:t>persistance </a:t>
            </a:r>
            <a:r>
              <a:rPr lang="fr-FR" u="sng" dirty="0">
                <a:solidFill>
                  <a:schemeClr val="tx1"/>
                </a:solidFill>
              </a:rPr>
              <a:t>d’une asthénie.</a:t>
            </a:r>
          </a:p>
        </p:txBody>
      </p:sp>
    </p:spTree>
    <p:extLst>
      <p:ext uri="{BB962C8B-B14F-4D97-AF65-F5344CB8AC3E}">
        <p14:creationId xmlns:p14="http://schemas.microsoft.com/office/powerpoint/2010/main" val="221303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36912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Malaise vagale</a:t>
            </a:r>
            <a:br>
              <a:rPr lang="fr-FR" sz="4400" dirty="0" smtClean="0"/>
            </a:br>
            <a:r>
              <a:rPr lang="fr-FR" sz="4400" dirty="0" smtClean="0">
                <a:solidFill>
                  <a:srgbClr val="C00000"/>
                </a:solidFill>
              </a:rPr>
              <a:t>prise en charge </a:t>
            </a:r>
            <a:r>
              <a:rPr lang="fr-FR" sz="4400" dirty="0">
                <a:solidFill>
                  <a:srgbClr val="C00000"/>
                </a:solidFill>
              </a:rPr>
              <a:t/>
            </a:r>
            <a:br>
              <a:rPr lang="fr-FR" sz="4400" dirty="0">
                <a:solidFill>
                  <a:srgbClr val="C00000"/>
                </a:solidFill>
              </a:rPr>
            </a:br>
            <a:endParaRPr lang="fr-FR" sz="4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dirty="0">
                <a:solidFill>
                  <a:schemeClr val="tx1"/>
                </a:solidFill>
              </a:rPr>
              <a:t>mesurer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>
                <a:solidFill>
                  <a:schemeClr val="tx1"/>
                </a:solidFill>
              </a:rPr>
              <a:t>fréquence cardiaque (bradycardie)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Et la </a:t>
            </a:r>
            <a:r>
              <a:rPr lang="fr-FR" dirty="0">
                <a:solidFill>
                  <a:schemeClr val="tx1"/>
                </a:solidFill>
              </a:rPr>
              <a:t>pression </a:t>
            </a:r>
            <a:r>
              <a:rPr lang="fr-FR" dirty="0" smtClean="0">
                <a:solidFill>
                  <a:schemeClr val="tx1"/>
                </a:solidFill>
              </a:rPr>
              <a:t>artérielle.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2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36912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Malaise vagale</a:t>
            </a:r>
            <a:br>
              <a:rPr lang="fr-FR" sz="4400" dirty="0" smtClean="0"/>
            </a:br>
            <a:r>
              <a:rPr lang="fr-FR" sz="4400" dirty="0" smtClean="0">
                <a:solidFill>
                  <a:srgbClr val="C00000"/>
                </a:solidFill>
              </a:rPr>
              <a:t>prise en charge </a:t>
            </a:r>
            <a:r>
              <a:rPr lang="fr-FR" sz="4400" dirty="0">
                <a:solidFill>
                  <a:srgbClr val="C00000"/>
                </a:solidFill>
              </a:rPr>
              <a:t/>
            </a:r>
            <a:br>
              <a:rPr lang="fr-FR" sz="4400" dirty="0">
                <a:solidFill>
                  <a:srgbClr val="C00000"/>
                </a:solidFill>
              </a:rPr>
            </a:br>
            <a:endParaRPr lang="fr-FR" sz="4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  </a:t>
            </a:r>
            <a:r>
              <a:rPr lang="fr-FR" dirty="0">
                <a:solidFill>
                  <a:schemeClr val="tx1"/>
                </a:solidFill>
              </a:rPr>
              <a:t>confirmer L’origine </a:t>
            </a:r>
            <a:r>
              <a:rPr lang="fr-FR" dirty="0" err="1" smtClean="0">
                <a:solidFill>
                  <a:schemeClr val="tx1"/>
                </a:solidFill>
              </a:rPr>
              <a:t>vasovagale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un test </a:t>
            </a:r>
            <a:r>
              <a:rPr lang="fr-FR" dirty="0" smtClean="0">
                <a:solidFill>
                  <a:schemeClr val="tx1"/>
                </a:solidFill>
              </a:rPr>
              <a:t>d’inclinaison </a:t>
            </a:r>
          </a:p>
          <a:p>
            <a:pPr marL="0" indent="0" algn="ctr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                   </a:t>
            </a:r>
            <a:r>
              <a:rPr lang="fr-FR" dirty="0" smtClean="0">
                <a:solidFill>
                  <a:schemeClr val="tx1"/>
                </a:solidFill>
              </a:rPr>
              <a:t>inclinaison </a:t>
            </a:r>
            <a:r>
              <a:rPr lang="fr-FR" dirty="0">
                <a:solidFill>
                  <a:schemeClr val="tx1"/>
                </a:solidFill>
              </a:rPr>
              <a:t>de 60 à 70° </a:t>
            </a:r>
            <a:r>
              <a:rPr lang="fr-FR" dirty="0" smtClean="0">
                <a:solidFill>
                  <a:schemeClr val="tx1"/>
                </a:solidFill>
              </a:rPr>
              <a:t>pendant 45 min es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Lipothymie ou syncope +  chute </a:t>
            </a:r>
            <a:r>
              <a:rPr lang="fr-FR" dirty="0" err="1" smtClean="0">
                <a:solidFill>
                  <a:schemeClr val="tx1"/>
                </a:solidFill>
              </a:rPr>
              <a:t>tensionnelle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+  </a:t>
            </a:r>
            <a:r>
              <a:rPr lang="fr-FR" dirty="0">
                <a:solidFill>
                  <a:schemeClr val="tx1"/>
                </a:solidFill>
              </a:rPr>
              <a:t>bradycardie 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pouvant conduire dans les cas extrêmes à une pause cardiaque et des mouvements cloniques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Demi-tour 3"/>
          <p:cNvSpPr/>
          <p:nvPr/>
        </p:nvSpPr>
        <p:spPr>
          <a:xfrm rot="5400000">
            <a:off x="6017878" y="2127138"/>
            <a:ext cx="1440160" cy="130758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568" y="2912012"/>
            <a:ext cx="1872208" cy="161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77073"/>
            <a:ext cx="827584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96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36912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Malaise vagale</a:t>
            </a:r>
            <a:br>
              <a:rPr lang="fr-FR" sz="4400" dirty="0" smtClean="0"/>
            </a:br>
            <a:r>
              <a:rPr lang="fr-FR" sz="4400" dirty="0" smtClean="0">
                <a:solidFill>
                  <a:srgbClr val="C00000"/>
                </a:solidFill>
              </a:rPr>
              <a:t>prise en charge </a:t>
            </a:r>
            <a:r>
              <a:rPr lang="fr-FR" sz="4400" dirty="0">
                <a:solidFill>
                  <a:srgbClr val="C00000"/>
                </a:solidFill>
              </a:rPr>
              <a:t/>
            </a:r>
            <a:br>
              <a:rPr lang="fr-FR" sz="4400" dirty="0">
                <a:solidFill>
                  <a:srgbClr val="C00000"/>
                </a:solidFill>
              </a:rPr>
            </a:br>
            <a:endParaRPr lang="fr-FR" sz="4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3"/>
            <a:ext cx="3466728" cy="3096344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chemeClr val="tx1"/>
                </a:solidFill>
              </a:rPr>
              <a:t>garder son </a:t>
            </a:r>
            <a:r>
              <a:rPr lang="fr-FR" dirty="0" smtClean="0">
                <a:solidFill>
                  <a:schemeClr val="tx1"/>
                </a:solidFill>
              </a:rPr>
              <a:t>calme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parler au </a:t>
            </a:r>
            <a:r>
              <a:rPr lang="fr-FR" dirty="0" smtClean="0">
                <a:solidFill>
                  <a:schemeClr val="tx1"/>
                </a:solidFill>
              </a:rPr>
              <a:t>patient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le faire allonger s’il ne l’est </a:t>
            </a:r>
            <a:r>
              <a:rPr lang="fr-FR" dirty="0" smtClean="0">
                <a:solidFill>
                  <a:schemeClr val="tx1"/>
                </a:solidFill>
              </a:rPr>
              <a:t>pas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surélever les </a:t>
            </a:r>
            <a:r>
              <a:rPr lang="fr-FR" dirty="0" smtClean="0">
                <a:solidFill>
                  <a:schemeClr val="tx1"/>
                </a:solidFill>
              </a:rPr>
              <a:t>jambes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139952" y="4797152"/>
            <a:ext cx="4572000" cy="156966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sz="2400" dirty="0"/>
              <a:t>masque à </a:t>
            </a:r>
            <a:r>
              <a:rPr lang="fr-FR" sz="2400" dirty="0" smtClean="0"/>
              <a:t>oxygène </a:t>
            </a:r>
          </a:p>
          <a:p>
            <a:endParaRPr lang="fr-F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/>
              <a:t>bradycardie </a:t>
            </a:r>
            <a:r>
              <a:rPr lang="fr-FR" sz="2400" dirty="0"/>
              <a:t>sévère ou qui persiste </a:t>
            </a:r>
            <a:r>
              <a:rPr lang="fr-FR" sz="2400" dirty="0" smtClean="0"/>
              <a:t>: ◦ </a:t>
            </a:r>
            <a:r>
              <a:rPr lang="fr-FR" sz="2400" dirty="0"/>
              <a:t>Atropine®</a:t>
            </a:r>
          </a:p>
        </p:txBody>
      </p:sp>
      <p:sp>
        <p:nvSpPr>
          <p:cNvPr id="5" name="Flèche courbée vers la gauche 4"/>
          <p:cNvSpPr/>
          <p:nvPr/>
        </p:nvSpPr>
        <p:spPr>
          <a:xfrm>
            <a:off x="4283968" y="2492896"/>
            <a:ext cx="1955656" cy="2152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Pas d’amélioration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Syncopes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Causes cardiaques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/>
              <a:t>Arguments cliniques pour une étiologie </a:t>
            </a:r>
            <a:r>
              <a:rPr lang="fr-FR" u="sng" dirty="0" smtClean="0"/>
              <a:t>cardiaque</a:t>
            </a:r>
            <a:endParaRPr lang="fr-FR" u="sng" dirty="0"/>
          </a:p>
        </p:txBody>
      </p:sp>
      <p:sp>
        <p:nvSpPr>
          <p:cNvPr id="4" name="Rectangle 3"/>
          <p:cNvSpPr/>
          <p:nvPr/>
        </p:nvSpPr>
        <p:spPr>
          <a:xfrm>
            <a:off x="467544" y="2348880"/>
            <a:ext cx="4572000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fr-FR" u="sng" dirty="0"/>
              <a:t>Antécédents </a:t>
            </a:r>
          </a:p>
          <a:p>
            <a:r>
              <a:rPr lang="fr-FR" dirty="0" smtClean="0"/>
              <a:t> </a:t>
            </a:r>
            <a:r>
              <a:rPr lang="fr-FR" dirty="0"/>
              <a:t>Mort subite familiale </a:t>
            </a:r>
            <a:endParaRPr lang="fr-FR" dirty="0" smtClean="0"/>
          </a:p>
          <a:p>
            <a:r>
              <a:rPr lang="fr-FR" dirty="0" smtClean="0"/>
              <a:t>Cardiopathie </a:t>
            </a:r>
            <a:r>
              <a:rPr lang="fr-FR" dirty="0"/>
              <a:t>connue </a:t>
            </a:r>
            <a:endParaRPr lang="fr-FR" dirty="0" smtClean="0"/>
          </a:p>
          <a:p>
            <a:r>
              <a:rPr lang="fr-FR" dirty="0" smtClean="0"/>
              <a:t>Phlébite/embolie pulmonaire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355976" y="3284984"/>
            <a:ext cx="4104456" cy="14773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u="sng" dirty="0" smtClean="0"/>
              <a:t>anamnèse </a:t>
            </a:r>
          </a:p>
          <a:p>
            <a:pPr algn="r"/>
            <a:r>
              <a:rPr lang="fr-FR" dirty="0" smtClean="0"/>
              <a:t>Syncope </a:t>
            </a:r>
            <a:r>
              <a:rPr lang="fr-FR" dirty="0"/>
              <a:t>pendant un effort </a:t>
            </a:r>
            <a:endParaRPr lang="fr-FR" dirty="0" smtClean="0"/>
          </a:p>
          <a:p>
            <a:pPr algn="r"/>
            <a:r>
              <a:rPr lang="fr-FR" dirty="0" smtClean="0"/>
              <a:t> </a:t>
            </a:r>
            <a:r>
              <a:rPr lang="fr-FR" dirty="0"/>
              <a:t>Syncope survenant en décubitus </a:t>
            </a:r>
            <a:r>
              <a:rPr lang="fr-FR" dirty="0" smtClean="0"/>
              <a:t> </a:t>
            </a:r>
            <a:r>
              <a:rPr lang="fr-FR" dirty="0"/>
              <a:t>Douleur </a:t>
            </a:r>
            <a:r>
              <a:rPr lang="fr-FR" dirty="0" smtClean="0"/>
              <a:t>thoracique</a:t>
            </a:r>
          </a:p>
          <a:p>
            <a:pPr algn="r"/>
            <a:r>
              <a:rPr lang="fr-FR" dirty="0" smtClean="0"/>
              <a:t> </a:t>
            </a:r>
            <a:r>
              <a:rPr lang="fr-FR" dirty="0"/>
              <a:t>Palpitations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4365104"/>
            <a:ext cx="4572000" cy="92333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fr-FR" u="sng" dirty="0"/>
              <a:t>Traitement </a:t>
            </a:r>
            <a:endParaRPr lang="fr-FR" u="sng" dirty="0" smtClean="0"/>
          </a:p>
          <a:p>
            <a:r>
              <a:rPr lang="fr-FR" dirty="0" smtClean="0"/>
              <a:t> Anti arythmique </a:t>
            </a:r>
          </a:p>
          <a:p>
            <a:r>
              <a:rPr lang="fr-FR" dirty="0" smtClean="0"/>
              <a:t>TRT qui </a:t>
            </a:r>
            <a:r>
              <a:rPr lang="fr-FR" dirty="0"/>
              <a:t>allonge le QT</a:t>
            </a:r>
          </a:p>
        </p:txBody>
      </p:sp>
      <p:sp>
        <p:nvSpPr>
          <p:cNvPr id="7" name="Rectangle 6"/>
          <p:cNvSpPr/>
          <p:nvPr/>
        </p:nvSpPr>
        <p:spPr>
          <a:xfrm>
            <a:off x="4122204" y="4941168"/>
            <a:ext cx="4572000" cy="14773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fr-FR" u="sng" dirty="0"/>
              <a:t>Anomalies de l’examen clinique</a:t>
            </a:r>
          </a:p>
          <a:p>
            <a:r>
              <a:rPr lang="fr-FR" dirty="0" smtClean="0"/>
              <a:t>Souffle </a:t>
            </a:r>
            <a:r>
              <a:rPr lang="fr-FR" dirty="0"/>
              <a:t>cardiaque ou vasculaire,</a:t>
            </a:r>
          </a:p>
          <a:p>
            <a:r>
              <a:rPr lang="fr-FR" dirty="0"/>
              <a:t>signes d’insuffisance cardiaque,</a:t>
            </a:r>
          </a:p>
          <a:p>
            <a:r>
              <a:rPr lang="fr-FR" dirty="0"/>
              <a:t>galop, bradycardie, tachycardie</a:t>
            </a:r>
          </a:p>
          <a:p>
            <a:r>
              <a:rPr lang="fr-FR" dirty="0"/>
              <a:t>ou irrégularité du rythme </a:t>
            </a:r>
            <a:r>
              <a:rPr lang="fr-FR" dirty="0" smtClean="0"/>
              <a:t>cardiaque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5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Syncopes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Causes cardiaques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u="sng" dirty="0"/>
              <a:t>Troubles du rythme ou de la conduction</a:t>
            </a:r>
          </a:p>
          <a:p>
            <a:pPr marL="0" indent="0" algn="ctr">
              <a:buNone/>
            </a:pPr>
            <a:r>
              <a:rPr lang="fr-FR" u="sng" dirty="0" smtClean="0"/>
              <a:t>Cardiaque </a:t>
            </a:r>
          </a:p>
          <a:p>
            <a:pPr marL="0" indent="0">
              <a:buNone/>
            </a:pPr>
            <a:endParaRPr lang="fr-FR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7760859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59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Syncopes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Causes cardiaques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u="sng" dirty="0">
                <a:solidFill>
                  <a:schemeClr val="tx1"/>
                </a:solidFill>
              </a:rPr>
              <a:t>Autres étiologies </a:t>
            </a:r>
            <a:r>
              <a:rPr lang="fr-FR" u="sng" dirty="0" smtClean="0">
                <a:solidFill>
                  <a:schemeClr val="tx1"/>
                </a:solidFill>
              </a:rPr>
              <a:t>cardiaques </a:t>
            </a:r>
          </a:p>
          <a:p>
            <a:pPr marL="0" indent="0">
              <a:buNone/>
            </a:pPr>
            <a:r>
              <a:rPr lang="fr-FR" u="sng" dirty="0">
                <a:solidFill>
                  <a:schemeClr val="tx1"/>
                </a:solidFill>
              </a:rPr>
              <a:t>1-Le rétrécissement aortique </a:t>
            </a:r>
            <a:r>
              <a:rPr lang="fr-FR" u="sng" dirty="0" err="1" smtClean="0">
                <a:solidFill>
                  <a:schemeClr val="tx1"/>
                </a:solidFill>
              </a:rPr>
              <a:t>orificiel</a:t>
            </a:r>
            <a:r>
              <a:rPr lang="fr-FR" u="sng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syncope </a:t>
            </a:r>
            <a:r>
              <a:rPr lang="fr-FR" dirty="0" smtClean="0">
                <a:solidFill>
                  <a:schemeClr val="tx1"/>
                </a:solidFill>
              </a:rPr>
              <a:t>d’effort </a:t>
            </a: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un souffle </a:t>
            </a:r>
            <a:r>
              <a:rPr lang="fr-FR" dirty="0" smtClean="0">
                <a:solidFill>
                  <a:schemeClr val="tx1"/>
                </a:solidFill>
              </a:rPr>
              <a:t>systolique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une </a:t>
            </a:r>
            <a:r>
              <a:rPr lang="fr-FR" dirty="0" smtClean="0">
                <a:solidFill>
                  <a:schemeClr val="tx1"/>
                </a:solidFill>
              </a:rPr>
              <a:t>hypertrophie </a:t>
            </a:r>
            <a:r>
              <a:rPr lang="fr-FR" dirty="0">
                <a:solidFill>
                  <a:schemeClr val="tx1"/>
                </a:solidFill>
              </a:rPr>
              <a:t>ventriculaire gauche à </a:t>
            </a:r>
            <a:r>
              <a:rPr lang="fr-FR" dirty="0" smtClean="0">
                <a:solidFill>
                  <a:schemeClr val="tx1"/>
                </a:solidFill>
              </a:rPr>
              <a:t>l’ECG </a:t>
            </a: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dirty="0" err="1" smtClean="0">
                <a:solidFill>
                  <a:schemeClr val="tx1"/>
                </a:solidFill>
              </a:rPr>
              <a:t>échodoppler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cardiaque: importance </a:t>
            </a:r>
            <a:r>
              <a:rPr lang="fr-FR" dirty="0">
                <a:solidFill>
                  <a:schemeClr val="tx1"/>
                </a:solidFill>
              </a:rPr>
              <a:t>du rétrécissement et son </a:t>
            </a:r>
            <a:r>
              <a:rPr lang="fr-FR" dirty="0" smtClean="0">
                <a:solidFill>
                  <a:schemeClr val="tx1"/>
                </a:solidFill>
              </a:rPr>
              <a:t>retentissement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1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Syncopes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Causes cardiaques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u="sng" dirty="0">
                <a:solidFill>
                  <a:schemeClr val="tx1"/>
                </a:solidFill>
              </a:rPr>
              <a:t>Autres étiologies </a:t>
            </a:r>
            <a:r>
              <a:rPr lang="fr-FR" u="sng" dirty="0" smtClean="0">
                <a:solidFill>
                  <a:schemeClr val="tx1"/>
                </a:solidFill>
              </a:rPr>
              <a:t>cardiaques 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chemeClr val="tx1"/>
                </a:solidFill>
              </a:rPr>
              <a:t>2-cardiomyopathie hypertrophique: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syncope d’effort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un souffle systolique </a:t>
            </a:r>
            <a:r>
              <a:rPr lang="fr-FR" dirty="0" smtClean="0">
                <a:solidFill>
                  <a:schemeClr val="tx1"/>
                </a:solidFill>
              </a:rPr>
              <a:t>a l ’auscultation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une onde Q d’hypertrophie </a:t>
            </a:r>
            <a:r>
              <a:rPr lang="fr-FR" dirty="0" smtClean="0">
                <a:solidFill>
                  <a:schemeClr val="tx1"/>
                </a:solidFill>
              </a:rPr>
              <a:t>septale a l’ECG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dirty="0">
                <a:solidFill>
                  <a:schemeClr val="tx1"/>
                </a:solidFill>
              </a:rPr>
              <a:t>confirmé par l’</a:t>
            </a:r>
            <a:r>
              <a:rPr lang="fr-FR" dirty="0" err="1">
                <a:solidFill>
                  <a:schemeClr val="tx1"/>
                </a:solidFill>
              </a:rPr>
              <a:t>échodoppler</a:t>
            </a:r>
            <a:r>
              <a:rPr lang="fr-FR" dirty="0">
                <a:solidFill>
                  <a:schemeClr val="tx1"/>
                </a:solidFill>
              </a:rPr>
              <a:t> cardiaque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1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Faire la différence entre syncope et malaise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Reconnaitre les différents type de syncopes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Connaitre les bases de la prise en charge 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Syncopes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Causes cardiaques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u="sng" dirty="0">
                <a:solidFill>
                  <a:schemeClr val="tx1"/>
                </a:solidFill>
              </a:rPr>
              <a:t>Autres étiologies </a:t>
            </a:r>
            <a:r>
              <a:rPr lang="fr-FR" u="sng" dirty="0" smtClean="0">
                <a:solidFill>
                  <a:schemeClr val="tx1"/>
                </a:solidFill>
              </a:rPr>
              <a:t>cardiaques 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3-L’hypertension artérielle, pulmonaire </a:t>
            </a:r>
            <a:r>
              <a:rPr lang="fr-FR" dirty="0">
                <a:solidFill>
                  <a:schemeClr val="tx1"/>
                </a:solidFill>
              </a:rPr>
              <a:t>primitive, la sténose valvulaire </a:t>
            </a:r>
            <a:r>
              <a:rPr lang="fr-FR" dirty="0" smtClean="0">
                <a:solidFill>
                  <a:schemeClr val="tx1"/>
                </a:solidFill>
              </a:rPr>
              <a:t>pulmonaire , </a:t>
            </a:r>
            <a:r>
              <a:rPr lang="fr-FR" dirty="0">
                <a:solidFill>
                  <a:schemeClr val="tx1"/>
                </a:solidFill>
              </a:rPr>
              <a:t>exceptionnelles. 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4-Une  </a:t>
            </a:r>
            <a:r>
              <a:rPr lang="fr-FR" dirty="0">
                <a:solidFill>
                  <a:schemeClr val="tx1"/>
                </a:solidFill>
              </a:rPr>
              <a:t>une embolie </a:t>
            </a:r>
            <a:r>
              <a:rPr lang="fr-FR" dirty="0" smtClean="0">
                <a:solidFill>
                  <a:schemeClr val="tx1"/>
                </a:solidFill>
              </a:rPr>
              <a:t>pulmonaire, une tamponnade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5-un </a:t>
            </a:r>
            <a:r>
              <a:rPr lang="fr-FR" dirty="0">
                <a:solidFill>
                  <a:schemeClr val="tx1"/>
                </a:solidFill>
              </a:rPr>
              <a:t>myxome de l’oreillette ou d’une thrombose de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valve ,</a:t>
            </a:r>
            <a:r>
              <a:rPr lang="fr-FR" dirty="0" smtClean="0">
                <a:solidFill>
                  <a:schemeClr val="tx1"/>
                </a:solidFill>
              </a:rPr>
              <a:t> exceptionnelle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6-une thrombose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valve mécanique 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7- un syndrome du QT long, un syndrome de</a:t>
            </a:r>
          </a:p>
          <a:p>
            <a:pPr marL="0" indent="0">
              <a:buNone/>
            </a:pPr>
            <a:r>
              <a:rPr lang="fr-FR" dirty="0" err="1">
                <a:solidFill>
                  <a:schemeClr val="tx1"/>
                </a:solidFill>
              </a:rPr>
              <a:t>Brugada</a:t>
            </a:r>
            <a:r>
              <a:rPr lang="fr-FR" dirty="0">
                <a:solidFill>
                  <a:schemeClr val="tx1"/>
                </a:solidFill>
              </a:rPr>
              <a:t>, une dysplasie ventriculaire droite, des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tachycardies ventriculaires </a:t>
            </a:r>
            <a:r>
              <a:rPr lang="fr-FR" dirty="0" err="1">
                <a:solidFill>
                  <a:schemeClr val="tx1"/>
                </a:solidFill>
              </a:rPr>
              <a:t>catécholergiques</a:t>
            </a:r>
            <a:r>
              <a:rPr lang="fr-FR" dirty="0">
                <a:solidFill>
                  <a:schemeClr val="tx1"/>
                </a:solidFill>
              </a:rPr>
              <a:t> ou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une cardiomyopathie hypertrophique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1575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diagnostic</a:t>
            </a:r>
            <a:br>
              <a:rPr lang="fr-FR" dirty="0" smtClean="0"/>
            </a:br>
            <a:r>
              <a:rPr lang="fr-FR" dirty="0" smtClean="0">
                <a:solidFill>
                  <a:srgbClr val="C00000"/>
                </a:solidFill>
              </a:rPr>
              <a:t>clinique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Interrogatoire: </a:t>
            </a:r>
          </a:p>
          <a:p>
            <a:r>
              <a:rPr lang="fr-FR" u="sng" dirty="0">
                <a:solidFill>
                  <a:schemeClr val="tx1"/>
                </a:solidFill>
              </a:rPr>
              <a:t>description de </a:t>
            </a:r>
            <a:r>
              <a:rPr lang="fr-FR" u="sng" dirty="0" smtClean="0">
                <a:solidFill>
                  <a:schemeClr val="tx1"/>
                </a:solidFill>
              </a:rPr>
              <a:t>l’épisode </a:t>
            </a:r>
          </a:p>
          <a:p>
            <a:r>
              <a:rPr lang="fr-FR" u="sng" dirty="0">
                <a:solidFill>
                  <a:schemeClr val="tx1"/>
                </a:solidFill>
              </a:rPr>
              <a:t>Les antécédents et les facteurs de </a:t>
            </a:r>
            <a:r>
              <a:rPr lang="fr-FR" u="sng" dirty="0" smtClean="0">
                <a:solidFill>
                  <a:schemeClr val="tx1"/>
                </a:solidFill>
              </a:rPr>
              <a:t>comorbidité: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Mort subite dans la famille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Malaise antérieur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Cardiopathie  </a:t>
            </a:r>
          </a:p>
          <a:p>
            <a:r>
              <a:rPr lang="fr-FR" u="sng" dirty="0" smtClean="0">
                <a:solidFill>
                  <a:schemeClr val="tx1"/>
                </a:solidFill>
              </a:rPr>
              <a:t>facteur déclenchant, circonstances de survenue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en postprandial</a:t>
            </a:r>
            <a:r>
              <a:rPr lang="fr-FR" dirty="0">
                <a:solidFill>
                  <a:schemeClr val="tx1"/>
                </a:solidFill>
              </a:rPr>
              <a:t>, après un effort, une station </a:t>
            </a:r>
            <a:r>
              <a:rPr lang="fr-FR" dirty="0" smtClean="0">
                <a:solidFill>
                  <a:schemeClr val="tx1"/>
                </a:solidFill>
              </a:rPr>
              <a:t>de bout </a:t>
            </a:r>
            <a:r>
              <a:rPr lang="fr-FR" dirty="0">
                <a:solidFill>
                  <a:schemeClr val="tx1"/>
                </a:solidFill>
              </a:rPr>
              <a:t>prolongée, une émotion, une douleur, un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    Confinement                vagale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Effort                   cardiaque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771800" y="48834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75" y="5517232"/>
            <a:ext cx="10001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06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diagnostic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Les prodromes :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palpitations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des sueurs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un état vertigineux                            origine vagale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des troubles visuels et auditifs</a:t>
            </a: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la rapidité de la récupération après la lipothymie ou une syncope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5161562" y="2661158"/>
            <a:ext cx="576064" cy="245008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43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diagnostic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>
                <a:solidFill>
                  <a:schemeClr val="tx1"/>
                </a:solidFill>
              </a:rPr>
              <a:t>L’examen </a:t>
            </a:r>
            <a:r>
              <a:rPr lang="fr-FR" u="sng" dirty="0" smtClean="0">
                <a:solidFill>
                  <a:schemeClr val="tx1"/>
                </a:solidFill>
              </a:rPr>
              <a:t>clinique: </a:t>
            </a:r>
          </a:p>
          <a:p>
            <a:pPr marL="0" indent="0">
              <a:buNone/>
            </a:pPr>
            <a:endParaRPr lang="fr-FR" u="sng" dirty="0" smtClean="0">
              <a:solidFill>
                <a:schemeClr val="tx1"/>
              </a:solidFill>
            </a:endParaRPr>
          </a:p>
          <a:p>
            <a:r>
              <a:rPr lang="fr-FR" u="sng" dirty="0">
                <a:solidFill>
                  <a:schemeClr val="tx1"/>
                </a:solidFill>
              </a:rPr>
              <a:t>examen </a:t>
            </a:r>
            <a:r>
              <a:rPr lang="fr-FR" u="sng" dirty="0" smtClean="0">
                <a:solidFill>
                  <a:schemeClr val="tx1"/>
                </a:solidFill>
              </a:rPr>
              <a:t>cardiovasculaire 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la tension </a:t>
            </a:r>
            <a:r>
              <a:rPr lang="fr-FR" dirty="0" smtClean="0">
                <a:solidFill>
                  <a:schemeClr val="tx1"/>
                </a:solidFill>
              </a:rPr>
              <a:t>artérielle </a:t>
            </a:r>
            <a:r>
              <a:rPr lang="fr-FR" dirty="0">
                <a:solidFill>
                  <a:schemeClr val="tx1"/>
                </a:solidFill>
              </a:rPr>
              <a:t>aux deux </a:t>
            </a:r>
            <a:r>
              <a:rPr lang="fr-FR" dirty="0" smtClean="0">
                <a:solidFill>
                  <a:schemeClr val="tx1"/>
                </a:solidFill>
              </a:rPr>
              <a:t>bras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La recherche d’une hypotension orthostatique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pouls </a:t>
            </a:r>
            <a:r>
              <a:rPr lang="fr-FR" dirty="0" smtClean="0">
                <a:solidFill>
                  <a:schemeClr val="tx1"/>
                </a:solidFill>
              </a:rPr>
              <a:t>distaux, fréquence cardiaque</a:t>
            </a:r>
            <a:endParaRPr lang="fr-FR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auscultation cardiaque et vasculaire.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u="sng" dirty="0">
                <a:solidFill>
                  <a:schemeClr val="tx1"/>
                </a:solidFill>
              </a:rPr>
              <a:t>examen </a:t>
            </a:r>
            <a:r>
              <a:rPr lang="fr-FR" u="sng" dirty="0" smtClean="0">
                <a:solidFill>
                  <a:schemeClr val="tx1"/>
                </a:solidFill>
              </a:rPr>
              <a:t> neurologique</a:t>
            </a:r>
            <a:r>
              <a:rPr lang="fr-FR" dirty="0" smtClean="0">
                <a:solidFill>
                  <a:schemeClr val="tx1"/>
                </a:solidFill>
              </a:rPr>
              <a:t>: état de conscience, signes déficitaires</a:t>
            </a:r>
          </a:p>
        </p:txBody>
      </p:sp>
    </p:spTree>
    <p:extLst>
      <p:ext uri="{BB962C8B-B14F-4D97-AF65-F5344CB8AC3E}">
        <p14:creationId xmlns:p14="http://schemas.microsoft.com/office/powerpoint/2010/main" val="321673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</a:t>
            </a:r>
            <a:r>
              <a:rPr lang="fr-FR" dirty="0" smtClean="0"/>
              <a:t>diagnostic</a:t>
            </a:r>
            <a:br>
              <a:rPr lang="fr-FR" dirty="0" smtClean="0"/>
            </a:br>
            <a:r>
              <a:rPr lang="fr-FR" dirty="0" smtClean="0">
                <a:solidFill>
                  <a:srgbClr val="C00000"/>
                </a:solidFill>
              </a:rPr>
              <a:t>para clinique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solidFill>
                  <a:schemeClr val="tx1"/>
                </a:solidFill>
              </a:rPr>
              <a:t>L’ECG: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Obligatoire </a:t>
            </a:r>
          </a:p>
          <a:p>
            <a:r>
              <a:rPr lang="fr-FR" dirty="0">
                <a:solidFill>
                  <a:schemeClr val="tx1"/>
                </a:solidFill>
              </a:rPr>
              <a:t>réalisé </a:t>
            </a:r>
            <a:r>
              <a:rPr lang="fr-FR" dirty="0" smtClean="0">
                <a:solidFill>
                  <a:schemeClr val="tx1"/>
                </a:solidFill>
              </a:rPr>
              <a:t>précocement </a:t>
            </a:r>
          </a:p>
          <a:p>
            <a:r>
              <a:rPr lang="fr-FR" dirty="0">
                <a:solidFill>
                  <a:schemeClr val="tx1"/>
                </a:solidFill>
              </a:rPr>
              <a:t>anomalie </a:t>
            </a:r>
            <a:r>
              <a:rPr lang="fr-FR" dirty="0" smtClean="0">
                <a:solidFill>
                  <a:schemeClr val="tx1"/>
                </a:solidFill>
              </a:rPr>
              <a:t>grave+++ </a:t>
            </a:r>
          </a:p>
          <a:p>
            <a:r>
              <a:rPr lang="fr-FR" dirty="0">
                <a:solidFill>
                  <a:schemeClr val="tx1"/>
                </a:solidFill>
              </a:rPr>
              <a:t>Normal, il n’exclut rien. </a:t>
            </a:r>
          </a:p>
        </p:txBody>
      </p:sp>
    </p:spTree>
    <p:extLst>
      <p:ext uri="{BB962C8B-B14F-4D97-AF65-F5344CB8AC3E}">
        <p14:creationId xmlns:p14="http://schemas.microsoft.com/office/powerpoint/2010/main" val="25738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charge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67694"/>
            <a:ext cx="7632847" cy="458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3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Malaise hypoglycémique </a:t>
            </a:r>
            <a:br>
              <a:rPr lang="fr-FR" dirty="0"/>
            </a:br>
            <a:r>
              <a:rPr lang="fr-FR" dirty="0" smtClean="0">
                <a:solidFill>
                  <a:srgbClr val="C00000"/>
                </a:solidFill>
              </a:rPr>
              <a:t>Définitions :</a:t>
            </a:r>
            <a:r>
              <a:rPr lang="fr-FR" dirty="0" err="1" smtClean="0">
                <a:solidFill>
                  <a:srgbClr val="C00000"/>
                </a:solidFill>
              </a:rPr>
              <a:t>hypoglycemie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Glycémie en dessous de laquelle apparaissent des manifestations </a:t>
            </a:r>
            <a:r>
              <a:rPr lang="fr-FR" dirty="0" smtClean="0">
                <a:solidFill>
                  <a:schemeClr val="tx1"/>
                </a:solidFill>
              </a:rPr>
              <a:t>cliniques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0,50 g/L (3,3 </a:t>
            </a:r>
            <a:r>
              <a:rPr lang="fr-FR" dirty="0" err="1">
                <a:solidFill>
                  <a:schemeClr val="tx1"/>
                </a:solidFill>
              </a:rPr>
              <a:t>mmol</a:t>
            </a:r>
            <a:r>
              <a:rPr lang="fr-FR" dirty="0">
                <a:solidFill>
                  <a:schemeClr val="tx1"/>
                </a:solidFill>
              </a:rPr>
              <a:t>/L) en dehors du </a:t>
            </a:r>
            <a:r>
              <a:rPr lang="fr-FR" dirty="0" smtClean="0">
                <a:solidFill>
                  <a:schemeClr val="tx1"/>
                </a:solidFill>
              </a:rPr>
              <a:t>diabète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0,60 </a:t>
            </a:r>
            <a:r>
              <a:rPr lang="fr-FR" dirty="0" smtClean="0">
                <a:solidFill>
                  <a:schemeClr val="tx1"/>
                </a:solidFill>
              </a:rPr>
              <a:t>g/L chez </a:t>
            </a:r>
            <a:r>
              <a:rPr lang="fr-FR" dirty="0">
                <a:solidFill>
                  <a:schemeClr val="tx1"/>
                </a:solidFill>
              </a:rPr>
              <a:t>le </a:t>
            </a:r>
            <a:r>
              <a:rPr lang="fr-FR" dirty="0" smtClean="0">
                <a:solidFill>
                  <a:schemeClr val="tx1"/>
                </a:solidFill>
              </a:rPr>
              <a:t>diabétique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Malaise hypoglycémique 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Définitions </a:t>
            </a:r>
            <a:r>
              <a:rPr lang="fr-FR" dirty="0" smtClean="0">
                <a:solidFill>
                  <a:srgbClr val="C00000"/>
                </a:solidFill>
              </a:rPr>
              <a:t>:hypoglycémie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235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4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799C7-3CF1-44A2-85B8-B1A5DEA26A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F2D90-2A46-4F31-ADA2-30F33C372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C52F8-88C9-44B6-BED0-9A7B18C348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19002-72A9-479F-B3B6-B422BD75799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EC1E-DD2C-452D-936A-E2A408A039B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A8C6C-C190-4856-A924-B4E0EB865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3D699C-D071-4078-B8E4-CDE457D0B3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3909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1351274" y="3427293"/>
            <a:ext cx="457200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 </a:t>
            </a:r>
            <a:r>
              <a:rPr lang="fr-FR" sz="2400" dirty="0" smtClean="0"/>
              <a:t>production </a:t>
            </a:r>
            <a:r>
              <a:rPr lang="fr-FR" sz="2400" dirty="0"/>
              <a:t>hépatique de glucose au cours du jeûne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5777518" y="3427293"/>
            <a:ext cx="457200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fr-FR" dirty="0"/>
              <a:t> </a:t>
            </a:r>
            <a:r>
              <a:rPr lang="fr-FR" sz="2400" dirty="0"/>
              <a:t>maintien de la glycémie au cours du </a:t>
            </a:r>
            <a:r>
              <a:rPr lang="fr-FR" sz="2400" dirty="0" smtClean="0"/>
              <a:t>jeûne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62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823F9-39FC-49E2-B675-B6F0957C0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5823F9-39FC-49E2-B675-B6F0957C0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35031E-B933-42B2-818B-2BC38797D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335031E-B933-42B2-818B-2BC38797D7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5B39F6-C5EC-42CE-864C-5D959FB8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2C5B39F6-C5EC-42CE-864C-5D959FB86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EA41DE-ADBC-42E0-A073-1A8FEAF95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94EA41DE-ADBC-42E0-A073-1A8FEAF95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367E68-BA4D-4F4E-9672-222CF0C08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4C367E68-BA4D-4F4E-9672-222CF0C08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6838C5-6C5D-47AA-B625-D6CA9C5C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16838C5-6C5D-47AA-B625-D6CA9C5C7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5D7353-41FB-4CF2-A46E-A70B59316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095D7353-41FB-4CF2-A46E-A70B59316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EC82C6-C920-440D-A530-4B276BA50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EEC82C6-C920-440D-A530-4B276BA50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601AEC-7CA3-4262-B289-D7C618BE0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EB601AEC-7CA3-4262-B289-D7C618BE0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83A064-B02A-460B-A02F-D50456F62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7C83A064-B02A-460B-A02F-D50456F62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DA0FF0-EE23-4EE8-AF24-8CEBC3950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30DA0FF0-EE23-4EE8-AF24-8CEBC3950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67F308-99A7-4ABA-8F37-C205B2C34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B667F308-99A7-4ABA-8F37-C205B2C342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F18511-50DD-4C32-9BC9-8A04EEA05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CF18511-50DD-4C32-9BC9-8A04EEA05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8B3065-F734-4FE3-93C1-651349942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B98B3065-F734-4FE3-93C1-651349942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A72845-02D6-47D8-B18D-5F7714401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EFA72845-02D6-47D8-B18D-5F7714401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6576D-1759-4420-AEEE-10F1B0A7F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69F6576D-1759-4420-AEEE-10F1B0A7F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D19AA-2311-494E-BE18-2F21725DE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EFFD19AA-2311-494E-BE18-2F21725DE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955FBC-FCFB-4C8E-9D98-CBE472075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5E955FBC-FCFB-4C8E-9D98-CBE472075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D3C418-CDCB-48F3-BC37-2822A76C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65D3C418-CDCB-48F3-BC37-2822A76CC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2474B4-2D46-4479-B1FF-0EA3BD937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952474B4-2D46-4479-B1FF-0EA3BD937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18001-0348-4356-9741-C28C554C1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61918001-0348-4356-9741-C28C554C1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26F489-FE6F-49BC-BAC4-15EFDD9D9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9B26F489-FE6F-49BC-BAC4-15EFDD9D9F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39711D-1D21-431F-9D0D-6BC1B0BE4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6639711D-1D21-431F-9D0D-6BC1B0BE4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57F4A7-24BC-434D-87FC-17F20381E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A57F4A7-24BC-434D-87FC-17F20381E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737BE-29D1-41F5-AB1C-3B3038D5C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98737BE-29D1-41F5-AB1C-3B3038D5C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06522-0C41-4B6E-9055-E2C1EEE54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94406522-0C41-4B6E-9055-E2C1EEE54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836C1-6111-4A23-A2D4-04FD9156D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B19836C1-6111-4A23-A2D4-04FD9156D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fr-FR" dirty="0"/>
              <a:t>physiopathologie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655372"/>
              </p:ext>
            </p:extLst>
          </p:nvPr>
        </p:nvGraphicFramePr>
        <p:xfrm>
          <a:off x="457200" y="1268760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4558145" y="2110229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55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57DA5-7051-4CDD-B342-90388EF31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0F57DA5-7051-4CDD-B342-90388EF31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0F57DA5-7051-4CDD-B342-90388EF31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53D7E1-DADB-4328-8D96-98C840905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C53D7E1-DADB-4328-8D96-98C840905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C53D7E1-DADB-4328-8D96-98C840905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B2AB9-1DD3-42A9-928C-E08580509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66B2AB9-1DD3-42A9-928C-E08580509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66B2AB9-1DD3-42A9-928C-E08580509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DBB51C-0C62-4701-9B64-CF69026AA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7DBB51C-0C62-4701-9B64-CF69026AA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7DBB51C-0C62-4701-9B64-CF69026AA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C3EF97-9862-4405-A943-D1700C6C1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1C3EF97-9862-4405-A943-D1700C6C1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1C3EF97-9862-4405-A943-D1700C6C1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B90C59-069A-4FF3-AD88-4422D8946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CB90C59-069A-4FF3-AD88-4422D8946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6CB90C59-069A-4FF3-AD88-4422D8946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AC9EC-3496-4589-8B02-6BAA9181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15AC9EC-3496-4589-8B02-6BAA9181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15AC9EC-3496-4589-8B02-6BAA9181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53B4D2-47B9-4991-BF2B-48846AE53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653B4D2-47B9-4991-BF2B-48846AE53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653B4D2-47B9-4991-BF2B-48846AE53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17589D-7153-45E6-A1E9-06234DB36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8517589D-7153-45E6-A1E9-06234DB36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8517589D-7153-45E6-A1E9-06234DB36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ADBB7A-BACD-462F-851E-669B02E4C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5ADBB7A-BACD-462F-851E-669B02E4C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85ADBB7A-BACD-462F-851E-669B02E4C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6F0A1-B5CD-4552-8D36-9AEDF516F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136F0A1-B5CD-4552-8D36-9AEDF516F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5136F0A1-B5CD-4552-8D36-9AEDF516F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3D59E-1C09-47B2-B1C3-86F9DA5D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3F3D59E-1C09-47B2-B1C3-86F9DA5D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F3F3D59E-1C09-47B2-B1C3-86F9DA5D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122AA-C9F3-4CED-91FD-13A51BE7F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AAA122AA-C9F3-4CED-91FD-13A51BE7F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AAA122AA-C9F3-4CED-91FD-13A51BE7F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75F86A-BBC0-43C4-9BCF-DC5B5D807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D275F86A-BBC0-43C4-9BCF-DC5B5D807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D275F86A-BBC0-43C4-9BCF-DC5B5D807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6D062-7E75-491F-923A-59AB19CBF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A136D062-7E75-491F-923A-59AB19CBF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A136D062-7E75-491F-923A-59AB19CBF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944C7-C2CC-4ADA-A463-31BE608CF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5CF944C7-C2CC-4ADA-A463-31BE608CF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5CF944C7-C2CC-4ADA-A463-31BE608CF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0F067-0649-4BED-8650-D3D77E51E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C870F067-0649-4BED-8650-D3D77E51E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C870F067-0649-4BED-8650-D3D77E51E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</a:rPr>
              <a:t>Les malaises et syncopes sont des motifs très fréquents de consultation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peuvent être secondaires </a:t>
            </a:r>
            <a:r>
              <a:rPr lang="fr-FR" dirty="0">
                <a:solidFill>
                  <a:schemeClr val="tx1"/>
                </a:solidFill>
              </a:rPr>
              <a:t>à des étiologies très nombreuses.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>
                <a:solidFill>
                  <a:schemeClr val="tx1"/>
                </a:solidFill>
              </a:rPr>
              <a:t>plupart des étiologies n’engagent pas </a:t>
            </a:r>
            <a:r>
              <a:rPr lang="fr-FR" dirty="0" smtClean="0">
                <a:solidFill>
                  <a:schemeClr val="tx1"/>
                </a:solidFill>
              </a:rPr>
              <a:t>le pronostic </a:t>
            </a:r>
            <a:r>
              <a:rPr lang="fr-FR" dirty="0">
                <a:solidFill>
                  <a:schemeClr val="tx1"/>
                </a:solidFill>
              </a:rPr>
              <a:t>vital.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Certaines </a:t>
            </a:r>
            <a:r>
              <a:rPr lang="fr-FR" dirty="0">
                <a:solidFill>
                  <a:schemeClr val="tx1"/>
                </a:solidFill>
              </a:rPr>
              <a:t>cependant s’associent à un risque de mort subite et </a:t>
            </a:r>
            <a:r>
              <a:rPr lang="fr-FR" dirty="0" smtClean="0">
                <a:solidFill>
                  <a:schemeClr val="tx1"/>
                </a:solidFill>
              </a:rPr>
              <a:t>nécessitent une </a:t>
            </a:r>
            <a:r>
              <a:rPr lang="fr-FR" dirty="0">
                <a:solidFill>
                  <a:schemeClr val="tx1"/>
                </a:solidFill>
              </a:rPr>
              <a:t>hospitalisation et des investigations rapides</a:t>
            </a:r>
          </a:p>
        </p:txBody>
      </p:sp>
    </p:spTree>
    <p:extLst>
      <p:ext uri="{BB962C8B-B14F-4D97-AF65-F5344CB8AC3E}">
        <p14:creationId xmlns:p14="http://schemas.microsoft.com/office/powerpoint/2010/main" val="1230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étiologique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644008" y="2708920"/>
            <a:ext cx="4038600" cy="384929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u="sng" dirty="0">
                <a:solidFill>
                  <a:schemeClr val="tx1"/>
                </a:solidFill>
              </a:rPr>
              <a:t>sous antidiabétiques </a:t>
            </a:r>
            <a:r>
              <a:rPr lang="fr-FR" u="sng" dirty="0" smtClean="0">
                <a:solidFill>
                  <a:schemeClr val="tx1"/>
                </a:solidFill>
              </a:rPr>
              <a:t>oraux </a:t>
            </a:r>
          </a:p>
          <a:p>
            <a:r>
              <a:rPr lang="fr-FR" dirty="0">
                <a:solidFill>
                  <a:schemeClr val="tx1"/>
                </a:solidFill>
              </a:rPr>
              <a:t>sujet </a:t>
            </a:r>
            <a:r>
              <a:rPr lang="fr-FR" dirty="0" smtClean="0">
                <a:solidFill>
                  <a:schemeClr val="tx1"/>
                </a:solidFill>
              </a:rPr>
              <a:t>âgé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jeûne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smtClean="0">
                <a:solidFill>
                  <a:schemeClr val="tx1"/>
                </a:solidFill>
              </a:rPr>
              <a:t>alcool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insuffisance </a:t>
            </a:r>
            <a:r>
              <a:rPr lang="fr-FR" dirty="0">
                <a:solidFill>
                  <a:schemeClr val="tx1"/>
                </a:solidFill>
              </a:rPr>
              <a:t>hépatique,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interactions </a:t>
            </a:r>
            <a:r>
              <a:rPr lang="fr-FR" dirty="0">
                <a:solidFill>
                  <a:schemeClr val="tx1"/>
                </a:solidFill>
              </a:rPr>
              <a:t>médicamenteuses : AVK, </a:t>
            </a:r>
            <a:r>
              <a:rPr lang="fr-FR" dirty="0" err="1">
                <a:solidFill>
                  <a:schemeClr val="tx1"/>
                </a:solidFill>
              </a:rPr>
              <a:t>fibrates</a:t>
            </a:r>
            <a:r>
              <a:rPr lang="fr-FR" dirty="0">
                <a:solidFill>
                  <a:schemeClr val="tx1"/>
                </a:solidFill>
              </a:rPr>
              <a:t>, benzodiazépines,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insuffisance </a:t>
            </a:r>
            <a:r>
              <a:rPr lang="fr-FR" dirty="0">
                <a:solidFill>
                  <a:schemeClr val="tx1"/>
                </a:solidFill>
              </a:rPr>
              <a:t>hépatique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323528" y="2708920"/>
            <a:ext cx="4041648" cy="384960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	</a:t>
            </a:r>
            <a:r>
              <a:rPr lang="fr-FR" u="sng" dirty="0">
                <a:solidFill>
                  <a:schemeClr val="tx1"/>
                </a:solidFill>
              </a:rPr>
              <a:t>sous insuline 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surdosage</a:t>
            </a:r>
            <a:r>
              <a:rPr lang="fr-FR" dirty="0">
                <a:solidFill>
                  <a:schemeClr val="tx1"/>
                </a:solidFill>
              </a:rPr>
              <a:t>, erreur d'injection,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efforts </a:t>
            </a:r>
            <a:r>
              <a:rPr lang="fr-FR" dirty="0">
                <a:solidFill>
                  <a:schemeClr val="tx1"/>
                </a:solidFill>
              </a:rPr>
              <a:t>physiques </a:t>
            </a:r>
            <a:r>
              <a:rPr lang="fr-FR" dirty="0" smtClean="0">
                <a:solidFill>
                  <a:schemeClr val="tx1"/>
                </a:solidFill>
              </a:rPr>
              <a:t>inhabituels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une </a:t>
            </a:r>
            <a:r>
              <a:rPr lang="fr-FR" dirty="0">
                <a:solidFill>
                  <a:schemeClr val="tx1"/>
                </a:solidFill>
              </a:rPr>
              <a:t>insuffisance d'apport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alimentaire (repas ou collation sauté ou déplacé, </a:t>
            </a:r>
          </a:p>
          <a:p>
            <a:r>
              <a:rPr lang="fr-FR" dirty="0">
                <a:solidFill>
                  <a:schemeClr val="tx1"/>
                </a:solidFill>
              </a:rPr>
              <a:t>vomissements, </a:t>
            </a:r>
            <a:r>
              <a:rPr lang="fr-FR" dirty="0" err="1">
                <a:solidFill>
                  <a:schemeClr val="tx1"/>
                </a:solidFill>
              </a:rPr>
              <a:t>gastroparésie</a:t>
            </a:r>
            <a:r>
              <a:rPr lang="fr-FR" dirty="0">
                <a:solidFill>
                  <a:schemeClr val="tx1"/>
                </a:solidFill>
              </a:rPr>
              <a:t> retardant la vidange </a:t>
            </a:r>
            <a:r>
              <a:rPr lang="fr-FR" dirty="0" smtClean="0">
                <a:solidFill>
                  <a:schemeClr val="tx1"/>
                </a:solidFill>
              </a:rPr>
              <a:t>gastrique</a:t>
            </a:r>
            <a:r>
              <a:rPr lang="fr-FR" dirty="0">
                <a:solidFill>
                  <a:schemeClr val="tx1"/>
                </a:solidFill>
              </a:rPr>
              <a:t>…)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3768" y="155679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u="sng" dirty="0"/>
              <a:t>Le patient est diabétique  </a:t>
            </a:r>
          </a:p>
          <a:p>
            <a:pPr algn="ctr"/>
            <a:endParaRPr lang="fr-FR" sz="2800" dirty="0"/>
          </a:p>
        </p:txBody>
      </p:sp>
      <p:sp>
        <p:nvSpPr>
          <p:cNvPr id="6" name="Flèche vers le bas 5"/>
          <p:cNvSpPr/>
          <p:nvPr/>
        </p:nvSpPr>
        <p:spPr>
          <a:xfrm rot="2851810">
            <a:off x="2144137" y="179069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6142">
            <a:off x="6638255" y="1880641"/>
            <a:ext cx="8350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fr-FR" dirty="0"/>
              <a:t>Diagnostic étiologique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648200" y="2276873"/>
            <a:ext cx="4316288" cy="187220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u="sng" dirty="0">
                <a:solidFill>
                  <a:schemeClr val="tx1"/>
                </a:solidFill>
              </a:rPr>
              <a:t>origine endocrinienne 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insuffisance </a:t>
            </a:r>
            <a:r>
              <a:rPr lang="fr-FR" dirty="0">
                <a:solidFill>
                  <a:schemeClr val="tx1"/>
                </a:solidFill>
              </a:rPr>
              <a:t>surrénale, insuffisance </a:t>
            </a:r>
            <a:r>
              <a:rPr lang="fr-FR" dirty="0" smtClean="0">
                <a:solidFill>
                  <a:schemeClr val="tx1"/>
                </a:solidFill>
              </a:rPr>
              <a:t>hypophysaire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hypothyroïdie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107504" y="2276872"/>
            <a:ext cx="4299904" cy="1872208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intoxications 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médicaments 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quinine,aspirine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à fortes doses, sulfamides </a:t>
            </a:r>
            <a:r>
              <a:rPr lang="fr-FR" dirty="0" err="1" smtClean="0">
                <a:solidFill>
                  <a:schemeClr val="tx1"/>
                </a:solidFill>
              </a:rPr>
              <a:t>antibactériens,alcool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prises </a:t>
            </a:r>
            <a:r>
              <a:rPr lang="fr-FR" dirty="0">
                <a:solidFill>
                  <a:schemeClr val="tx1"/>
                </a:solidFill>
              </a:rPr>
              <a:t>cachées </a:t>
            </a:r>
            <a:r>
              <a:rPr lang="fr-FR" dirty="0" smtClean="0">
                <a:solidFill>
                  <a:schemeClr val="tx1"/>
                </a:solidFill>
              </a:rPr>
              <a:t>d'insuline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4027" y="1340768"/>
            <a:ext cx="4222631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400" dirty="0"/>
              <a:t>le patient n'est pas diabétique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483768" y="6309320"/>
            <a:ext cx="43204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dirty="0"/>
              <a:t>	 tumeurs </a:t>
            </a:r>
            <a:r>
              <a:rPr lang="fr-FR" dirty="0" smtClean="0"/>
              <a:t>: </a:t>
            </a:r>
            <a:r>
              <a:rPr lang="fr-FR" dirty="0" err="1" smtClean="0"/>
              <a:t>insulinome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4272677"/>
            <a:ext cx="7992888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/>
              <a:t>hypoglycémies fonctionnelles(syndrome </a:t>
            </a:r>
            <a:r>
              <a:rPr lang="fr-FR" sz="2000" dirty="0"/>
              <a:t>idiopathique </a:t>
            </a:r>
            <a:r>
              <a:rPr lang="fr-FR" sz="2000" dirty="0" err="1"/>
              <a:t>post-prandial</a:t>
            </a:r>
            <a:r>
              <a:rPr lang="fr-FR" sz="2000" dirty="0"/>
              <a:t>) </a:t>
            </a:r>
          </a:p>
          <a:p>
            <a:r>
              <a:rPr lang="fr-FR" sz="2000" dirty="0" smtClean="0"/>
              <a:t>-postprandiales </a:t>
            </a:r>
            <a:r>
              <a:rPr lang="fr-FR" sz="2000" dirty="0"/>
              <a:t>: 2 à 3 h après le repas,</a:t>
            </a:r>
          </a:p>
          <a:p>
            <a:r>
              <a:rPr lang="fr-FR" sz="2000" dirty="0" smtClean="0"/>
              <a:t>-symptômes </a:t>
            </a:r>
            <a:r>
              <a:rPr lang="fr-FR" sz="2000" dirty="0"/>
              <a:t>neurovégétatifs d'hypoglycémie sans signes de</a:t>
            </a:r>
          </a:p>
          <a:p>
            <a:r>
              <a:rPr lang="fr-FR" sz="2000" dirty="0"/>
              <a:t>neuroglycopénie,</a:t>
            </a:r>
          </a:p>
          <a:p>
            <a:r>
              <a:rPr lang="fr-FR" sz="2000" dirty="0" smtClean="0"/>
              <a:t>-hypoglycémie </a:t>
            </a:r>
            <a:r>
              <a:rPr lang="fr-FR" sz="2000" dirty="0"/>
              <a:t>rarement retrouvée au moment du malaise</a:t>
            </a:r>
          </a:p>
        </p:txBody>
      </p:sp>
    </p:spTree>
    <p:extLst>
      <p:ext uri="{BB962C8B-B14F-4D97-AF65-F5344CB8AC3E}">
        <p14:creationId xmlns:p14="http://schemas.microsoft.com/office/powerpoint/2010/main" val="411724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fr-FR" dirty="0" smtClean="0"/>
              <a:t>Diagnostic clinique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41682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2" y="6161906"/>
            <a:ext cx="6086475" cy="6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19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clinique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2088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95" y="5445224"/>
            <a:ext cx="60864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8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Prise en charge thérapeutique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>
                <a:solidFill>
                  <a:schemeClr val="tx1"/>
                </a:solidFill>
              </a:rPr>
              <a:t>Les buts du </a:t>
            </a:r>
            <a:r>
              <a:rPr lang="fr-FR" u="sng" dirty="0" smtClean="0">
                <a:solidFill>
                  <a:schemeClr val="tx1"/>
                </a:solidFill>
              </a:rPr>
              <a:t>traitement: </a:t>
            </a:r>
          </a:p>
          <a:p>
            <a:endParaRPr lang="fr-FR" u="sng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déceler </a:t>
            </a:r>
            <a:r>
              <a:rPr lang="fr-FR" dirty="0" smtClean="0">
                <a:solidFill>
                  <a:schemeClr val="tx1"/>
                </a:solidFill>
              </a:rPr>
              <a:t>les hypoglycémies </a:t>
            </a:r>
            <a:r>
              <a:rPr lang="fr-FR" dirty="0">
                <a:solidFill>
                  <a:schemeClr val="tx1"/>
                </a:solidFill>
              </a:rPr>
              <a:t>sans </a:t>
            </a:r>
            <a:r>
              <a:rPr lang="fr-FR" dirty="0" smtClean="0">
                <a:solidFill>
                  <a:schemeClr val="tx1"/>
                </a:solidFill>
              </a:rPr>
              <a:t>délai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ramener la glycémie à un niveau </a:t>
            </a:r>
            <a:r>
              <a:rPr lang="fr-FR" dirty="0" smtClean="0">
                <a:solidFill>
                  <a:schemeClr val="tx1"/>
                </a:solidFill>
              </a:rPr>
              <a:t>sûr le </a:t>
            </a:r>
            <a:r>
              <a:rPr lang="fr-FR" dirty="0">
                <a:solidFill>
                  <a:schemeClr val="tx1"/>
                </a:solidFill>
              </a:rPr>
              <a:t>plus vite possible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soulager rapidement les </a:t>
            </a:r>
            <a:r>
              <a:rPr lang="fr-FR" dirty="0" smtClean="0">
                <a:solidFill>
                  <a:schemeClr val="tx1"/>
                </a:solidFill>
              </a:rPr>
              <a:t>symptômes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éviter un </a:t>
            </a:r>
            <a:r>
              <a:rPr lang="fr-FR" dirty="0" smtClean="0">
                <a:solidFill>
                  <a:schemeClr val="tx1"/>
                </a:solidFill>
              </a:rPr>
              <a:t>traitement </a:t>
            </a:r>
            <a:r>
              <a:rPr lang="fr-FR" dirty="0">
                <a:solidFill>
                  <a:schemeClr val="tx1"/>
                </a:solidFill>
              </a:rPr>
              <a:t>excessif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>
                <a:solidFill>
                  <a:schemeClr val="tx1"/>
                </a:solidFill>
              </a:rPr>
              <a:t>rebond </a:t>
            </a:r>
            <a:r>
              <a:rPr lang="fr-FR" dirty="0" smtClean="0">
                <a:solidFill>
                  <a:schemeClr val="tx1"/>
                </a:solidFill>
              </a:rPr>
              <a:t>hyperglycémie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6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Prise en charge thérapeutique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15 g de </a:t>
            </a:r>
            <a:r>
              <a:rPr lang="fr-FR" dirty="0" smtClean="0"/>
              <a:t>glucose  </a:t>
            </a:r>
            <a:r>
              <a:rPr lang="fr-FR" dirty="0"/>
              <a:t>sont nécessaires pour produire une hausse de </a:t>
            </a:r>
            <a:r>
              <a:rPr lang="fr-FR" dirty="0" smtClean="0"/>
              <a:t>la glycémie </a:t>
            </a:r>
            <a:r>
              <a:rPr lang="fr-FR" dirty="0"/>
              <a:t>d’environ 2,1 </a:t>
            </a:r>
            <a:r>
              <a:rPr lang="fr-FR" dirty="0" err="1"/>
              <a:t>mmol</a:t>
            </a:r>
            <a:r>
              <a:rPr lang="fr-FR" dirty="0"/>
              <a:t>/L en 20 minutes et un </a:t>
            </a:r>
            <a:r>
              <a:rPr lang="fr-FR" dirty="0" smtClean="0"/>
              <a:t>soulagement suffisant </a:t>
            </a:r>
            <a:r>
              <a:rPr lang="fr-FR" dirty="0"/>
              <a:t>des symptômes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705678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91" y="5445224"/>
            <a:ext cx="608965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97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600" dirty="0"/>
              <a:t>Prise en charge thérapeutique</a:t>
            </a:r>
            <a:br>
              <a:rPr lang="fr-FR" sz="3600" dirty="0"/>
            </a:br>
            <a:r>
              <a:rPr lang="fr-FR" sz="3600" dirty="0" smtClean="0">
                <a:solidFill>
                  <a:srgbClr val="C00000"/>
                </a:solidFill>
              </a:rPr>
              <a:t>recommandations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60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600" dirty="0"/>
              <a:t>Prise en charge thérapeutique</a:t>
            </a:r>
            <a:br>
              <a:rPr lang="fr-FR" sz="3600" dirty="0"/>
            </a:br>
            <a:r>
              <a:rPr lang="fr-FR" sz="3600" dirty="0" smtClean="0">
                <a:solidFill>
                  <a:srgbClr val="C00000"/>
                </a:solidFill>
              </a:rPr>
              <a:t>recommandations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8092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9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1600200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600" dirty="0"/>
              <a:t>Prise en charge thérapeutique</a:t>
            </a:r>
            <a:br>
              <a:rPr lang="fr-FR" sz="3600" dirty="0"/>
            </a:br>
            <a:r>
              <a:rPr lang="fr-FR" sz="3600" dirty="0" smtClean="0">
                <a:solidFill>
                  <a:srgbClr val="C00000"/>
                </a:solidFill>
              </a:rPr>
              <a:t>recommandations</a:t>
            </a:r>
            <a:endParaRPr lang="fr-FR" sz="3600" dirty="0">
              <a:solidFill>
                <a:srgbClr val="C00000"/>
              </a:solidFill>
            </a:endParaRP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920880" cy="234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450912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 </a:t>
            </a:r>
            <a:r>
              <a:rPr lang="fr-FR" sz="2800" dirty="0"/>
              <a:t>Avec un accès </a:t>
            </a:r>
            <a:r>
              <a:rPr lang="fr-FR" sz="2800" dirty="0" err="1"/>
              <a:t>i.v</a:t>
            </a:r>
            <a:r>
              <a:rPr lang="fr-FR" sz="2800" dirty="0"/>
              <a:t>. : 10 à 25 g </a:t>
            </a:r>
            <a:r>
              <a:rPr lang="fr-FR" sz="2800" dirty="0" smtClean="0"/>
              <a:t>de </a:t>
            </a:r>
            <a:r>
              <a:rPr lang="fr-FR" sz="2800" dirty="0"/>
              <a:t>glucose doivent être administrés par voie intraveineuse sur une période de 1 à 3 minutes</a:t>
            </a:r>
          </a:p>
        </p:txBody>
      </p:sp>
    </p:spTree>
    <p:extLst>
      <p:ext uri="{BB962C8B-B14F-4D97-AF65-F5344CB8AC3E}">
        <p14:creationId xmlns:p14="http://schemas.microsoft.com/office/powerpoint/2010/main" val="3708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/>
          <a:lstStyle/>
          <a:p>
            <a:r>
              <a:rPr lang="fr-FR" dirty="0"/>
              <a:t>Prise en charge thérapeutique</a:t>
            </a:r>
            <a:br>
              <a:rPr lang="fr-FR" dirty="0"/>
            </a:br>
            <a:endParaRPr lang="fr-F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67694"/>
            <a:ext cx="8208912" cy="46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33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Le terme de « malaise » est commun, employé </a:t>
            </a:r>
            <a:r>
              <a:rPr lang="fr-FR" dirty="0" smtClean="0">
                <a:solidFill>
                  <a:schemeClr val="tx1"/>
                </a:solidFill>
              </a:rPr>
              <a:t>par les patients </a:t>
            </a:r>
          </a:p>
          <a:p>
            <a:r>
              <a:rPr lang="fr-FR" dirty="0">
                <a:solidFill>
                  <a:schemeClr val="tx1"/>
                </a:solidFill>
              </a:rPr>
              <a:t>« sensation pénible souvent vague d’un </a:t>
            </a:r>
            <a:r>
              <a:rPr lang="fr-FR" dirty="0" smtClean="0">
                <a:solidFill>
                  <a:schemeClr val="tx1"/>
                </a:solidFill>
              </a:rPr>
              <a:t>trouble </a:t>
            </a:r>
            <a:r>
              <a:rPr lang="fr-FR" dirty="0">
                <a:solidFill>
                  <a:schemeClr val="tx1"/>
                </a:solidFill>
              </a:rPr>
              <a:t>des fonctions physiologiques </a:t>
            </a:r>
            <a:r>
              <a:rPr lang="fr-FR" dirty="0" smtClean="0">
                <a:solidFill>
                  <a:schemeClr val="tx1"/>
                </a:solidFill>
              </a:rPr>
              <a:t>»(2)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Seuls les termes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lipothymie </a:t>
            </a:r>
            <a:r>
              <a:rPr lang="fr-FR" dirty="0" smtClean="0">
                <a:solidFill>
                  <a:schemeClr val="tx1"/>
                </a:solidFill>
              </a:rPr>
              <a:t>et </a:t>
            </a:r>
            <a:r>
              <a:rPr lang="fr-FR" dirty="0" smtClean="0">
                <a:solidFill>
                  <a:schemeClr val="tx1"/>
                </a:solidFill>
              </a:rPr>
              <a:t> syncopes </a:t>
            </a:r>
            <a:r>
              <a:rPr lang="fr-FR" dirty="0">
                <a:solidFill>
                  <a:schemeClr val="tx1"/>
                </a:solidFill>
              </a:rPr>
              <a:t>sont utilisables et médicalement </a:t>
            </a:r>
            <a:r>
              <a:rPr lang="fr-FR" dirty="0" smtClean="0">
                <a:solidFill>
                  <a:schemeClr val="tx1"/>
                </a:solidFill>
              </a:rPr>
              <a:t>définis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/>
          <a:lstStyle/>
          <a:p>
            <a:r>
              <a:rPr lang="fr-FR" dirty="0"/>
              <a:t>Prise en charge thérapeutique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/>
              <a:t>Traitement étiologique</a:t>
            </a:r>
          </a:p>
          <a:p>
            <a:r>
              <a:rPr lang="fr-FR" dirty="0" smtClean="0"/>
              <a:t>Éducation </a:t>
            </a:r>
            <a:r>
              <a:rPr lang="fr-FR" dirty="0"/>
              <a:t>thérapeutique du diabétique.</a:t>
            </a:r>
          </a:p>
          <a:p>
            <a:r>
              <a:rPr lang="fr-FR" dirty="0" smtClean="0"/>
              <a:t>Chirurgical </a:t>
            </a:r>
            <a:r>
              <a:rPr lang="fr-FR" dirty="0"/>
              <a:t>: </a:t>
            </a:r>
            <a:r>
              <a:rPr lang="fr-FR" dirty="0" err="1"/>
              <a:t>insulinome</a:t>
            </a:r>
            <a:r>
              <a:rPr lang="fr-FR" dirty="0"/>
              <a:t> et tumeurs </a:t>
            </a:r>
            <a:r>
              <a:rPr lang="fr-FR" dirty="0" err="1"/>
              <a:t>extrapancréatiques</a:t>
            </a:r>
            <a:r>
              <a:rPr lang="fr-FR" dirty="0"/>
              <a:t>.</a:t>
            </a:r>
          </a:p>
          <a:p>
            <a:r>
              <a:rPr lang="fr-FR" dirty="0" smtClean="0"/>
              <a:t>Traitement </a:t>
            </a:r>
            <a:r>
              <a:rPr lang="fr-FR" dirty="0"/>
              <a:t>médical : dysfonctions endocriniennes.</a:t>
            </a:r>
          </a:p>
          <a:p>
            <a:r>
              <a:rPr lang="fr-FR" dirty="0" smtClean="0"/>
              <a:t>Diététique </a:t>
            </a:r>
            <a:r>
              <a:rPr lang="fr-FR" dirty="0"/>
              <a:t>: hypoglycémies fonctionnelles. Fractionnement des repas</a:t>
            </a:r>
            <a:r>
              <a:rPr lang="fr-FR" dirty="0" smtClean="0"/>
              <a:t>, éviter </a:t>
            </a:r>
            <a:r>
              <a:rPr lang="fr-FR" dirty="0"/>
              <a:t>les aliments d'index glycémique élevé, suppression de l'alcool</a:t>
            </a:r>
          </a:p>
        </p:txBody>
      </p:sp>
    </p:spTree>
    <p:extLst>
      <p:ext uri="{BB962C8B-B14F-4D97-AF65-F5344CB8AC3E}">
        <p14:creationId xmlns:p14="http://schemas.microsoft.com/office/powerpoint/2010/main" val="6655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fr-FR" sz="1600" dirty="0"/>
              <a:t>Diagnostic </a:t>
            </a:r>
            <a:r>
              <a:rPr lang="fr-FR" sz="1600" dirty="0" err="1"/>
              <a:t>approaches</a:t>
            </a:r>
            <a:r>
              <a:rPr lang="fr-FR" sz="1600" dirty="0"/>
              <a:t> to syncope in </a:t>
            </a:r>
            <a:r>
              <a:rPr lang="fr-FR" sz="1600" dirty="0" err="1"/>
              <a:t>Internal</a:t>
            </a:r>
            <a:r>
              <a:rPr lang="fr-FR" sz="1600" dirty="0"/>
              <a:t> </a:t>
            </a:r>
            <a:r>
              <a:rPr lang="fr-FR" sz="1600" dirty="0" err="1"/>
              <a:t>Medicine</a:t>
            </a:r>
            <a:r>
              <a:rPr lang="fr-FR" sz="1600" dirty="0"/>
              <a:t> </a:t>
            </a:r>
            <a:r>
              <a:rPr lang="fr-FR" sz="1600" dirty="0" err="1"/>
              <a:t>Departments</a:t>
            </a:r>
            <a:r>
              <a:rPr lang="fr-FR" sz="1600" dirty="0"/>
              <a:t> and </a:t>
            </a:r>
            <a:r>
              <a:rPr lang="fr-FR" sz="1600" dirty="0" err="1" smtClean="0"/>
              <a:t>their</a:t>
            </a:r>
            <a:r>
              <a:rPr lang="fr-FR" sz="1600" dirty="0" smtClean="0"/>
              <a:t> </a:t>
            </a:r>
            <a:r>
              <a:rPr lang="fr-FR" sz="1600" dirty="0" err="1"/>
              <a:t>effect</a:t>
            </a:r>
            <a:r>
              <a:rPr lang="fr-FR" sz="1600" dirty="0"/>
              <a:t> on </a:t>
            </a:r>
            <a:r>
              <a:rPr lang="fr-FR" sz="1600" dirty="0" err="1"/>
              <a:t>mortality</a:t>
            </a:r>
            <a:r>
              <a:rPr lang="fr-FR" sz="1600" dirty="0"/>
              <a:t> </a:t>
            </a:r>
            <a:r>
              <a:rPr lang="fr-FR" sz="1600" dirty="0" smtClean="0"/>
              <a:t>?Ehud </a:t>
            </a:r>
            <a:r>
              <a:rPr lang="fr-FR" sz="1600" dirty="0" err="1"/>
              <a:t>Galron</a:t>
            </a:r>
            <a:r>
              <a:rPr lang="fr-FR" sz="1600" dirty="0"/>
              <a:t> </a:t>
            </a:r>
            <a:r>
              <a:rPr lang="fr-FR" sz="1600" dirty="0" err="1" smtClean="0"/>
              <a:t>a,b</a:t>
            </a:r>
            <a:r>
              <a:rPr lang="fr-FR" sz="1600" dirty="0" smtClean="0"/>
              <a:t>, </a:t>
            </a:r>
            <a:r>
              <a:rPr lang="fr-FR" sz="1600" dirty="0" err="1"/>
              <a:t>Orli</a:t>
            </a:r>
            <a:r>
              <a:rPr lang="fr-FR" sz="1600" dirty="0"/>
              <a:t> </a:t>
            </a:r>
            <a:r>
              <a:rPr lang="fr-FR" sz="1600" dirty="0" err="1"/>
              <a:t>Kehat</a:t>
            </a:r>
            <a:r>
              <a:rPr lang="fr-FR" sz="1600" dirty="0"/>
              <a:t> </a:t>
            </a:r>
            <a:r>
              <a:rPr lang="fr-FR" sz="1600" dirty="0" smtClean="0"/>
              <a:t>c, </a:t>
            </a:r>
            <a:r>
              <a:rPr lang="fr-FR" sz="1600" dirty="0" err="1"/>
              <a:t>Ahuva</a:t>
            </a:r>
            <a:r>
              <a:rPr lang="fr-FR" sz="1600" dirty="0"/>
              <a:t> Weiss-</a:t>
            </a:r>
            <a:r>
              <a:rPr lang="fr-FR" sz="1600" dirty="0" err="1"/>
              <a:t>Meilik</a:t>
            </a:r>
            <a:r>
              <a:rPr lang="fr-FR" sz="1600" dirty="0"/>
              <a:t> c</a:t>
            </a:r>
          </a:p>
          <a:p>
            <a:pPr>
              <a:buFont typeface="+mj-lt"/>
              <a:buAutoNum type="arabicPeriod"/>
            </a:pPr>
            <a:r>
              <a:rPr lang="fr-FR" sz="1600" dirty="0" smtClean="0"/>
              <a:t>     , </a:t>
            </a:r>
            <a:r>
              <a:rPr lang="fr-FR" sz="1600" dirty="0" err="1"/>
              <a:t>Raffaello</a:t>
            </a:r>
            <a:r>
              <a:rPr lang="fr-FR" sz="1600" dirty="0"/>
              <a:t> Furlan </a:t>
            </a:r>
            <a:r>
              <a:rPr lang="fr-FR" sz="1600" dirty="0" smtClean="0"/>
              <a:t>d, </a:t>
            </a:r>
            <a:r>
              <a:rPr lang="fr-FR" sz="1600" dirty="0" err="1"/>
              <a:t>Giris</a:t>
            </a:r>
            <a:r>
              <a:rPr lang="fr-FR" sz="1600" dirty="0"/>
              <a:t> </a:t>
            </a:r>
            <a:r>
              <a:rPr lang="fr-FR" sz="1600" dirty="0" smtClean="0"/>
              <a:t>Jacob </a:t>
            </a:r>
          </a:p>
          <a:p>
            <a:pPr>
              <a:buFont typeface="+mj-lt"/>
              <a:buAutoNum type="arabicPeriod"/>
            </a:pPr>
            <a:r>
              <a:rPr lang="fr-FR" sz="1600" dirty="0" smtClean="0"/>
              <a:t>P. </a:t>
            </a:r>
            <a:r>
              <a:rPr lang="fr-FR" sz="1600" dirty="0" err="1"/>
              <a:t>Lestavel</a:t>
            </a:r>
            <a:r>
              <a:rPr lang="fr-FR" sz="1600" dirty="0"/>
              <a:t> (Chef de service) a,*, C. </a:t>
            </a:r>
            <a:r>
              <a:rPr lang="fr-FR" sz="1600" dirty="0" err="1"/>
              <a:t>Marquie</a:t>
            </a:r>
            <a:r>
              <a:rPr lang="fr-FR" sz="1600" dirty="0"/>
              <a:t> (Praticien hospitalier) b« Malaise », lipothymie et </a:t>
            </a:r>
            <a:r>
              <a:rPr lang="fr-FR" sz="1600" dirty="0" err="1" smtClean="0"/>
              <a:t>syncope,Fainting</a:t>
            </a:r>
            <a:r>
              <a:rPr lang="fr-FR" sz="1600" dirty="0"/>
              <a:t>, </a:t>
            </a:r>
            <a:r>
              <a:rPr lang="fr-FR" sz="1600" dirty="0" err="1"/>
              <a:t>near</a:t>
            </a:r>
            <a:r>
              <a:rPr lang="fr-FR" sz="1600" dirty="0"/>
              <a:t> syncope and </a:t>
            </a:r>
            <a:r>
              <a:rPr lang="fr-FR" sz="1600" dirty="0" smtClean="0"/>
              <a:t>syncope 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D. </a:t>
            </a:r>
            <a:r>
              <a:rPr lang="fr-FR" sz="1600" dirty="0" err="1" smtClean="0"/>
              <a:t>Penso-Assathiany</a:t>
            </a:r>
            <a:r>
              <a:rPr lang="fr-FR" sz="1600" dirty="0"/>
              <a:t>, Malaise </a:t>
            </a:r>
            <a:r>
              <a:rPr lang="fr-FR" sz="1600" dirty="0" smtClean="0"/>
              <a:t>vagal 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Dale Clayton </a:t>
            </a:r>
            <a:r>
              <a:rPr lang="fr-FR" sz="1600" dirty="0" err="1"/>
              <a:t>MHSc</a:t>
            </a:r>
            <a:r>
              <a:rPr lang="fr-FR" sz="1600" dirty="0"/>
              <a:t>, MD, FRCPC,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Vincent </a:t>
            </a:r>
            <a:r>
              <a:rPr lang="fr-FR" sz="1600" dirty="0" err="1"/>
              <a:t>Woo</a:t>
            </a:r>
            <a:r>
              <a:rPr lang="fr-FR" sz="1600" dirty="0"/>
              <a:t> MD, FRCPC, Jean-François Yale MD, CSPQ, FRCPC; </a:t>
            </a:r>
            <a:r>
              <a:rPr lang="fr-FR" sz="1600" dirty="0" smtClean="0"/>
              <a:t>Hypoglycémie 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J.-F. </a:t>
            </a:r>
            <a:r>
              <a:rPr lang="fr-FR" sz="1600" dirty="0" err="1" smtClean="0"/>
              <a:t>Blicklé:Hypoglycémie</a:t>
            </a:r>
            <a:r>
              <a:rPr lang="fr-FR" sz="1600" dirty="0" smtClean="0"/>
              <a:t> </a:t>
            </a:r>
            <a:r>
              <a:rPr lang="fr-FR" sz="1600" dirty="0"/>
              <a:t>mineure 24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154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C00000"/>
                </a:solidFill>
              </a:rPr>
              <a:t>La syncope </a:t>
            </a:r>
            <a:r>
              <a:rPr lang="fr-FR" dirty="0">
                <a:solidFill>
                  <a:schemeClr val="tx1"/>
                </a:solidFill>
              </a:rPr>
              <a:t>est définie comme une perte de conscience transitoire (TLOC) due </a:t>
            </a:r>
            <a:r>
              <a:rPr lang="fr-FR" dirty="0" smtClean="0">
                <a:solidFill>
                  <a:schemeClr val="tx1"/>
                </a:solidFill>
              </a:rPr>
              <a:t>à une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hypo perfusion </a:t>
            </a:r>
            <a:r>
              <a:rPr lang="fr-FR" dirty="0">
                <a:solidFill>
                  <a:schemeClr val="tx1"/>
                </a:solidFill>
              </a:rPr>
              <a:t>cérébrale, caractérisée par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un </a:t>
            </a:r>
            <a:r>
              <a:rPr lang="fr-FR" dirty="0">
                <a:solidFill>
                  <a:schemeClr val="tx1"/>
                </a:solidFill>
              </a:rPr>
              <a:t>début </a:t>
            </a:r>
            <a:r>
              <a:rPr lang="fr-FR" dirty="0" smtClean="0">
                <a:solidFill>
                  <a:schemeClr val="tx1"/>
                </a:solidFill>
              </a:rPr>
              <a:t>rapide.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de courte </a:t>
            </a:r>
            <a:r>
              <a:rPr lang="fr-FR" dirty="0" smtClean="0">
                <a:solidFill>
                  <a:schemeClr val="tx1"/>
                </a:solidFill>
              </a:rPr>
              <a:t>durée.</a:t>
            </a:r>
            <a:endParaRPr lang="fr-FR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un </a:t>
            </a:r>
            <a:r>
              <a:rPr lang="fr-FR" dirty="0">
                <a:solidFill>
                  <a:schemeClr val="tx1"/>
                </a:solidFill>
              </a:rPr>
              <a:t>rétablissement complet spontané 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Les principales </a:t>
            </a:r>
            <a:r>
              <a:rPr lang="fr-FR" dirty="0" smtClean="0">
                <a:solidFill>
                  <a:schemeClr val="tx1"/>
                </a:solidFill>
              </a:rPr>
              <a:t>catégories:</a:t>
            </a:r>
            <a:endParaRPr lang="fr-FR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des </a:t>
            </a:r>
            <a:r>
              <a:rPr lang="fr-FR" dirty="0">
                <a:solidFill>
                  <a:schemeClr val="tx1"/>
                </a:solidFill>
              </a:rPr>
              <a:t>syncope </a:t>
            </a:r>
            <a:r>
              <a:rPr lang="fr-FR" dirty="0" err="1" smtClean="0">
                <a:solidFill>
                  <a:schemeClr val="tx1"/>
                </a:solidFill>
              </a:rPr>
              <a:t>vasovagales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réflexes (VVS), secondaires </a:t>
            </a:r>
            <a:r>
              <a:rPr lang="fr-FR" dirty="0">
                <a:solidFill>
                  <a:schemeClr val="tx1"/>
                </a:solidFill>
              </a:rPr>
              <a:t>à une hypotension </a:t>
            </a:r>
            <a:r>
              <a:rPr lang="fr-FR" dirty="0">
                <a:solidFill>
                  <a:schemeClr val="tx1"/>
                </a:solidFill>
              </a:rPr>
              <a:t>orthostatiques 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>
                <a:solidFill>
                  <a:schemeClr val="tx1"/>
                </a:solidFill>
              </a:rPr>
              <a:t>OH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cardiovasculaire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syncope d’origine inconnue </a:t>
            </a:r>
            <a:r>
              <a:rPr lang="fr-FR" dirty="0" smtClean="0">
                <a:solidFill>
                  <a:schemeClr val="tx1"/>
                </a:solidFill>
              </a:rPr>
              <a:t>(1)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</a:rPr>
              <a:t>La lipothymie </a:t>
            </a:r>
            <a:r>
              <a:rPr lang="fr-FR" dirty="0" smtClean="0">
                <a:solidFill>
                  <a:schemeClr val="tx1"/>
                </a:solidFill>
              </a:rPr>
              <a:t>est définie comme un malaise passager avec impression angoissante d’</a:t>
            </a:r>
            <a:r>
              <a:rPr lang="fr-FR" dirty="0">
                <a:solidFill>
                  <a:schemeClr val="tx1"/>
                </a:solidFill>
              </a:rPr>
              <a:t>é</a:t>
            </a:r>
            <a:r>
              <a:rPr lang="fr-FR" dirty="0" smtClean="0">
                <a:solidFill>
                  <a:schemeClr val="tx1"/>
                </a:solidFill>
              </a:rPr>
              <a:t>vanouissement imminent ,pouvant être accompagnée de nausee,vomissement,angoisse,bourdonnement d’oreille….sans perte de connaissance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8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.           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71394798"/>
              </p:ext>
            </p:extLst>
          </p:nvPr>
        </p:nvGraphicFramePr>
        <p:xfrm>
          <a:off x="1524000" y="2564904"/>
          <a:ext cx="6144344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812929" y="3512920"/>
            <a:ext cx="3650358" cy="52322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fr-FR" sz="2800" dirty="0"/>
              <a:t>perte de connaissance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6492904" y="3543697"/>
            <a:ext cx="4108689" cy="46166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fr-FR" sz="2400" dirty="0"/>
              <a:t>Pas de perte de connaissance</a:t>
            </a:r>
          </a:p>
        </p:txBody>
      </p:sp>
    </p:spTree>
    <p:extLst>
      <p:ext uri="{BB962C8B-B14F-4D97-AF65-F5344CB8AC3E}">
        <p14:creationId xmlns:p14="http://schemas.microsoft.com/office/powerpoint/2010/main" val="247006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diminution transitoire du </a:t>
            </a:r>
            <a:r>
              <a:rPr lang="fr-FR" dirty="0" smtClean="0">
                <a:solidFill>
                  <a:schemeClr val="tx1"/>
                </a:solidFill>
              </a:rPr>
              <a:t>débit sanguin cérébral 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>
                <a:solidFill>
                  <a:schemeClr val="tx1"/>
                </a:solidFill>
              </a:rPr>
              <a:t>baisse de la pression </a:t>
            </a:r>
            <a:r>
              <a:rPr lang="fr-FR" dirty="0" smtClean="0">
                <a:solidFill>
                  <a:schemeClr val="tx1"/>
                </a:solidFill>
              </a:rPr>
              <a:t>artérielle 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endParaRPr lang="fr-FR" dirty="0" smtClean="0"/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Baisse du débit </a:t>
            </a:r>
            <a:r>
              <a:rPr lang="fr-FR" dirty="0">
                <a:solidFill>
                  <a:schemeClr val="tx1"/>
                </a:solidFill>
              </a:rPr>
              <a:t>cardiaque 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Baisse des </a:t>
            </a:r>
            <a:r>
              <a:rPr lang="fr-FR" dirty="0">
                <a:solidFill>
                  <a:schemeClr val="tx1"/>
                </a:solidFill>
              </a:rPr>
              <a:t>résistances vasculaires </a:t>
            </a:r>
            <a:r>
              <a:rPr lang="fr-FR" dirty="0" smtClean="0">
                <a:solidFill>
                  <a:schemeClr val="tx1"/>
                </a:solidFill>
              </a:rPr>
              <a:t>périphériques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lèche vers le haut 3"/>
          <p:cNvSpPr/>
          <p:nvPr/>
        </p:nvSpPr>
        <p:spPr>
          <a:xfrm>
            <a:off x="3793109" y="40050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2132856"/>
            <a:ext cx="5365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67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Malaise vagale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>
                <a:solidFill>
                  <a:schemeClr val="tx1"/>
                </a:solidFill>
              </a:rPr>
              <a:t>syncope </a:t>
            </a:r>
            <a:r>
              <a:rPr lang="fr-FR" dirty="0" err="1">
                <a:solidFill>
                  <a:schemeClr val="tx1"/>
                </a:solidFill>
              </a:rPr>
              <a:t>vasovagale</a:t>
            </a:r>
            <a:r>
              <a:rPr lang="fr-FR" dirty="0">
                <a:solidFill>
                  <a:schemeClr val="tx1"/>
                </a:solidFill>
              </a:rPr>
              <a:t> (VVS) </a:t>
            </a:r>
            <a:r>
              <a:rPr lang="fr-FR" dirty="0" smtClean="0">
                <a:solidFill>
                  <a:schemeClr val="tx1"/>
                </a:solidFill>
              </a:rPr>
              <a:t>est </a:t>
            </a:r>
            <a:r>
              <a:rPr lang="fr-FR" dirty="0">
                <a:solidFill>
                  <a:schemeClr val="tx1"/>
                </a:solidFill>
              </a:rPr>
              <a:t>la cause la plus fréquente de syncope dans tous les groupes </a:t>
            </a:r>
            <a:r>
              <a:rPr lang="fr-FR" dirty="0" smtClean="0">
                <a:solidFill>
                  <a:schemeClr val="tx1"/>
                </a:solidFill>
              </a:rPr>
              <a:t>d’âge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Les </a:t>
            </a:r>
            <a:r>
              <a:rPr lang="fr-FR" dirty="0">
                <a:solidFill>
                  <a:schemeClr val="tx1"/>
                </a:solidFill>
              </a:rPr>
              <a:t>lipothymies ou les </a:t>
            </a:r>
            <a:r>
              <a:rPr lang="fr-FR" dirty="0" smtClean="0">
                <a:solidFill>
                  <a:schemeClr val="tx1"/>
                </a:solidFill>
              </a:rPr>
              <a:t>syncopes </a:t>
            </a:r>
            <a:r>
              <a:rPr lang="fr-FR" dirty="0" err="1">
                <a:solidFill>
                  <a:schemeClr val="tx1"/>
                </a:solidFill>
              </a:rPr>
              <a:t>vasovagales</a:t>
            </a:r>
            <a:r>
              <a:rPr lang="fr-FR" dirty="0">
                <a:solidFill>
                  <a:schemeClr val="tx1"/>
                </a:solidFill>
              </a:rPr>
              <a:t> sont les plus fréquentes et </a:t>
            </a:r>
            <a:r>
              <a:rPr lang="fr-FR" dirty="0" smtClean="0">
                <a:solidFill>
                  <a:schemeClr val="tx1"/>
                </a:solidFill>
              </a:rPr>
              <a:t>peuvent représenter </a:t>
            </a:r>
            <a:r>
              <a:rPr lang="fr-FR" dirty="0">
                <a:solidFill>
                  <a:schemeClr val="tx1"/>
                </a:solidFill>
              </a:rPr>
              <a:t>jusqu’à 50 %, voire 80 % des </a:t>
            </a:r>
            <a:r>
              <a:rPr lang="fr-FR" dirty="0" smtClean="0">
                <a:solidFill>
                  <a:schemeClr val="tx1"/>
                </a:solidFill>
              </a:rPr>
              <a:t>étiologies 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2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3515</TotalTime>
  <Words>1270</Words>
  <Application>Microsoft Office PowerPoint</Application>
  <PresentationFormat>Affichage à l'écran (4:3)</PresentationFormat>
  <Paragraphs>309</Paragraphs>
  <Slides>41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Exécutif</vt:lpstr>
      <vt:lpstr>Malaises et syncopes</vt:lpstr>
      <vt:lpstr>Objectifs pédagogiques</vt:lpstr>
      <vt:lpstr>introduction</vt:lpstr>
      <vt:lpstr>définitions</vt:lpstr>
      <vt:lpstr>définitions</vt:lpstr>
      <vt:lpstr>définitions</vt:lpstr>
      <vt:lpstr>définitions</vt:lpstr>
      <vt:lpstr>physiopathologie</vt:lpstr>
      <vt:lpstr>Malaise vagale</vt:lpstr>
      <vt:lpstr>Malaise vagale  mécanisme</vt:lpstr>
      <vt:lpstr>Malaise vagale  mécanisme</vt:lpstr>
      <vt:lpstr>    Malaise vagale  symptômes  </vt:lpstr>
      <vt:lpstr> Malaise vagale prise en charge  </vt:lpstr>
      <vt:lpstr> Malaise vagale prise en charge  </vt:lpstr>
      <vt:lpstr> Malaise vagale prise en charge  </vt:lpstr>
      <vt:lpstr>Syncopes  Causes cardiaques</vt:lpstr>
      <vt:lpstr>Syncopes  Causes cardiaques</vt:lpstr>
      <vt:lpstr>Syncopes  Causes cardiaques</vt:lpstr>
      <vt:lpstr>Syncopes  Causes cardiaques</vt:lpstr>
      <vt:lpstr>Syncopes  Causes cardiaques</vt:lpstr>
      <vt:lpstr>Démarche diagnostic clinique</vt:lpstr>
      <vt:lpstr>Démarche diagnostic clinique</vt:lpstr>
      <vt:lpstr>Démarche diagnostic clinique</vt:lpstr>
      <vt:lpstr>Démarche diagnostic para clinique</vt:lpstr>
      <vt:lpstr>Prise en charge</vt:lpstr>
      <vt:lpstr>Malaise hypoglycémique  Définitions :hypoglycemie</vt:lpstr>
      <vt:lpstr>Malaise hypoglycémique  Définitions :hypoglycémie</vt:lpstr>
      <vt:lpstr>physiopathologie</vt:lpstr>
      <vt:lpstr>physiopathologie</vt:lpstr>
      <vt:lpstr>Diagnostic étiologique </vt:lpstr>
      <vt:lpstr>Diagnostic étiologique </vt:lpstr>
      <vt:lpstr>Diagnostic clinique</vt:lpstr>
      <vt:lpstr>Diagnostic clinique</vt:lpstr>
      <vt:lpstr>Prise en charge thérapeutique</vt:lpstr>
      <vt:lpstr>Prise en charge thérapeutique</vt:lpstr>
      <vt:lpstr> Prise en charge thérapeutique recommandations</vt:lpstr>
      <vt:lpstr> Prise en charge thérapeutique recommandations</vt:lpstr>
      <vt:lpstr> Prise en charge thérapeutique recommandations</vt:lpstr>
      <vt:lpstr>Prise en charge thérapeutique </vt:lpstr>
      <vt:lpstr>Prise en charge thérapeutique </vt:lpstr>
      <vt:lpstr>bibliographie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117</cp:revision>
  <dcterms:created xsi:type="dcterms:W3CDTF">2022-11-18T15:34:04Z</dcterms:created>
  <dcterms:modified xsi:type="dcterms:W3CDTF">2022-11-28T23:20:11Z</dcterms:modified>
</cp:coreProperties>
</file>