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4C4BE-4644-47BA-AABF-75D6538314BD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C7F3-F557-4FB3-B14C-BC7D7192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7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D2A-2D4A-484F-9CB8-B889149AFF02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3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53F-DE55-43E0-B853-F5C56640D5E6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9929-0F52-4962-8E90-D054BBAC70D3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80F8-3E8B-4172-B008-6BF6C26F3C5C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4921-B0D0-4C44-B7B9-53A7DDFBB77A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22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DA9D-22B6-456F-8091-0A9AEB1BC66A}" type="datetime1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D1-FAF0-49CD-A0DE-E208D6B3D61F}" type="datetime1">
              <a:rPr lang="fr-FR" smtClean="0"/>
              <a:t>03/10/2023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7F4-ACED-4A1D-9792-070D199250A6}" type="datetime1">
              <a:rPr lang="fr-FR" smtClean="0"/>
              <a:t>03/10/2023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2B95-93A1-4921-B272-2CA88358902B}" type="datetime1">
              <a:rPr lang="fr-FR" smtClean="0"/>
              <a:t>03/10/2023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0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67B-DF8A-48D1-9D6C-9C907BC09B5A}" type="datetime1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EDA4-013F-4D14-BAD0-A406647E88FE}" type="datetime1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D493-A20B-4B90-A962-A2756C44E030}" type="datetime1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8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0.png"/><Relationship Id="rId7" Type="http://schemas.openxmlformats.org/officeDocument/2006/relationships/image" Target="../media/image17.wmf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8064896" cy="1008112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Chapitre 1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Notions de base sur les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circuits électriques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640960" cy="1944216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Grandeurs électriques :</a:t>
            </a: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Introduction: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L’électricité est une forme d’énergie produite par la circulation de charges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électriques dans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corps conducteur ou semi-conducteur. Certains corps, en particulier 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métaux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(aluminium, cuivre...) sont de très bons conducteurs parce qu’ils possèdent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électrons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peuvent se libérer de l’attraction du noyau de l’atome pour participer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conduction électrique. Dans d’autres matériaux appelés isolants, les charges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électriques ne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peuvent pas circuler.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23528" y="3437384"/>
            <a:ext cx="8640960" cy="1071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L’étude du mouvement de ces charges électriques et des phénomènes qui s’y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rattachent est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l’électrocinétique.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réalité, la mise en mouvement des charges dans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conducteur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n’est pas instantanée. Le champ électromagnétique se propage le long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conducteur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une vitesse proche de la vitesse de la lumière qui est :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(mètres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seconde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136293"/>
              </p:ext>
            </p:extLst>
          </p:nvPr>
        </p:nvGraphicFramePr>
        <p:xfrm>
          <a:off x="2922362" y="4149080"/>
          <a:ext cx="1571084" cy="424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041120" imgH="279360" progId="Equation.DSMT4">
                  <p:embed/>
                </p:oleObj>
              </mc:Choice>
              <mc:Fallback>
                <p:oleObj name="Equation" r:id="rId3" imgW="10411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2362" y="4149080"/>
                        <a:ext cx="1571084" cy="424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ous-titre 2"/>
          <p:cNvSpPr txBox="1">
            <a:spLocks/>
          </p:cNvSpPr>
          <p:nvPr/>
        </p:nvSpPr>
        <p:spPr>
          <a:xfrm>
            <a:off x="326207" y="4552156"/>
            <a:ext cx="8640960" cy="1071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Exemple: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batterie de voiture de 12 volts : cette batterie qui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appelée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 de tension ou source de tension a pour rôle de fournir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l’énergie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forme d’un courant électrique. Une ampoule branchée directement aux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bornes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batterie reçoit le courant c’est pourquoi l’ampoule est appelée un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récepteur.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31565" y="5623892"/>
            <a:ext cx="8640960" cy="829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rôle du générateur consiste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mettre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mouvement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simultané les charges mobiles situées dans les matériaux conducteurs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circuit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électrique. C’est cette circulation des charges électriques dans 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conducteurs 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appelons le courant électrique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6335" y="188640"/>
            <a:ext cx="8640960" cy="936104"/>
          </a:xfrm>
        </p:spPr>
        <p:txBody>
          <a:bodyPr>
            <a:normAutofit/>
          </a:bodyPr>
          <a:lstStyle/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Charge électrique et courant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électrique: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charge élémentaire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l’électron est noté par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(-q).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s’agit d’une charge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négative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exprimée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coulomb (C) et qui vaut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ous-titre 2"/>
              <p:cNvSpPr txBox="1">
                <a:spLocks/>
              </p:cNvSpPr>
              <p:nvPr/>
            </p:nvSpPr>
            <p:spPr>
              <a:xfrm>
                <a:off x="355229" y="2798837"/>
                <a:ext cx="8640960" cy="15662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fr-FR" sz="1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Dans le cas particulier d’un conducteur cylindrique à section constante « </a:t>
                </a:r>
                <a:r>
                  <a:rPr lang="fr-FR" sz="16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 », </a:t>
                </a:r>
                <a:r>
                  <a:rPr lang="fr-FR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nous 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pouvons </a:t>
                </a:r>
                <a:r>
                  <a:rPr lang="fr-FR" sz="1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déterminer la résistance </a:t>
                </a:r>
                <a:r>
                  <a:rPr lang="fr-FR" sz="16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 </a:t>
                </a:r>
                <a:r>
                  <a:rPr lang="fr-FR" sz="1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ou la conductance G d’un tronçon du 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conducteur</a:t>
                </a:r>
                <a:r>
                  <a:rPr lang="fr-FR" sz="16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de longueur    :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fr-FR" sz="1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exprimé en Ohm (</a:t>
                </a:r>
                <a:r>
                  <a:rPr lang="el-G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). 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Avec            exprimé en (</a:t>
                </a:r>
                <a:r>
                  <a:rPr lang="el-G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.m)  et </a:t>
                </a:r>
                <a:r>
                  <a:rPr lang="el-G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σ</a:t>
                </a:r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représente la conductivité électrique du conducteur  exprimée en siemens par mètre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6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fr-FR" sz="16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fr-FR" sz="16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r>
                          <a:rPr lang="fr-FR" sz="16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fr-FR" sz="16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fr-FR" sz="1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fr-FR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29" y="2798837"/>
                <a:ext cx="8640960" cy="1566267"/>
              </a:xfrm>
              <a:prstGeom prst="rect">
                <a:avLst/>
              </a:prstGeom>
              <a:blipFill rotWithShape="1">
                <a:blip r:embed="rId3"/>
                <a:stretch>
                  <a:fillRect l="-353" r="-353" b="-46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247535"/>
              </p:ext>
            </p:extLst>
          </p:nvPr>
        </p:nvGraphicFramePr>
        <p:xfrm>
          <a:off x="371625" y="3550729"/>
          <a:ext cx="825500" cy="45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1625" y="3550729"/>
                        <a:ext cx="825500" cy="454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ous-titre 2"/>
          <p:cNvSpPr txBox="1">
            <a:spLocks/>
          </p:cNvSpPr>
          <p:nvPr/>
        </p:nvSpPr>
        <p:spPr>
          <a:xfrm>
            <a:off x="302221" y="4581128"/>
            <a:ext cx="864096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Ignorant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alors l’existence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électrons, ont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déﬁnit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électrique comme une circulation de charges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positives qui se déplacent dans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circuit de la borne positive « + »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borne négative «</a:t>
            </a:r>
            <a:r>
              <a:rPr lang="fr-FR" sz="1600" dirty="0" smtClean="0">
                <a:solidFill>
                  <a:schemeClr val="tx1"/>
                </a:solidFill>
              </a:rPr>
              <a:t>- </a:t>
            </a:r>
            <a:r>
              <a:rPr lang="fr-FR" sz="1600" dirty="0">
                <a:solidFill>
                  <a:schemeClr val="tx1"/>
                </a:solidFill>
              </a:rPr>
              <a:t>»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générateur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retenons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 du courant est identique au sens du déplacement des ions positifs (trous),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 du courant est opposé au sens du déplacement des électrons.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553600"/>
              </p:ext>
            </p:extLst>
          </p:nvPr>
        </p:nvGraphicFramePr>
        <p:xfrm>
          <a:off x="2555776" y="764704"/>
          <a:ext cx="144016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6" imgW="1231560" imgH="253800" progId="Equation.DSMT4">
                  <p:embed/>
                </p:oleObj>
              </mc:Choice>
              <mc:Fallback>
                <p:oleObj name="Equation" r:id="rId6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5776" y="764704"/>
                        <a:ext cx="144016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24744"/>
            <a:ext cx="43719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ous-titre 2"/>
          <p:cNvSpPr txBox="1">
            <a:spLocks/>
          </p:cNvSpPr>
          <p:nvPr/>
        </p:nvSpPr>
        <p:spPr>
          <a:xfrm>
            <a:off x="323528" y="2443336"/>
            <a:ext cx="8640960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Figure.1. Déplacement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charges négatives et sens du courant dans un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conducteur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496795"/>
              </p:ext>
            </p:extLst>
          </p:nvPr>
        </p:nvGraphicFramePr>
        <p:xfrm>
          <a:off x="6715397" y="3274442"/>
          <a:ext cx="160859" cy="29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9" imgW="114120" imgH="164880" progId="Equation.DSMT4">
                  <p:embed/>
                </p:oleObj>
              </mc:Choice>
              <mc:Fallback>
                <p:oleObj name="Equation" r:id="rId9" imgW="114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15397" y="3274442"/>
                        <a:ext cx="160859" cy="298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277174"/>
              </p:ext>
            </p:extLst>
          </p:nvPr>
        </p:nvGraphicFramePr>
        <p:xfrm>
          <a:off x="3708028" y="3501008"/>
          <a:ext cx="575940" cy="52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1" imgW="431640" imgH="393480" progId="Equation.DSMT4">
                  <p:embed/>
                </p:oleObj>
              </mc:Choice>
              <mc:Fallback>
                <p:oleObj name="Equation" r:id="rId11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08028" y="3501008"/>
                        <a:ext cx="575940" cy="525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07504" y="260648"/>
            <a:ext cx="8640960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 Potentiel électrique: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électricité, le générateur joue le rôle d’une pompe où l’eau est remplacée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des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charges électriques. La différence d’état électrique (équivalent de la pression)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appelée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différence de potentiel ou tension électrique.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pouvons aussi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comparer 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déplacement d’une charge électrique au déplacement d’une masse entre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niveau haut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un niveau plus bas, ce qui constitue la chute de la masse</a:t>
            </a:r>
            <a:r>
              <a:rPr lang="fr-FR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87524" y="3212976"/>
            <a:ext cx="864096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1.4. Loi d’Ohm: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on applique 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aux bornes d'une résistance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résulte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circulation d'un courant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lié aux deux grandeurs précédentes par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relation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U: Tension en Volt (V).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I: Intensité de courant en Ampère (A).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R: Résistance en Ohm (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256584" cy="10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-36512" y="2748837"/>
            <a:ext cx="9289032" cy="248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Figure.2. Représentation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d’un générateur (12 V) et d’un récepteur constitué, soit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d’une ampoule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électrique (a) et (b), soit d’une résistance (c).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52117"/>
              </p:ext>
            </p:extLst>
          </p:nvPr>
        </p:nvGraphicFramePr>
        <p:xfrm>
          <a:off x="4427984" y="3789039"/>
          <a:ext cx="1008112" cy="288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" imgW="520560" imgH="177480" progId="Equation.DSMT4">
                  <p:embed/>
                </p:oleObj>
              </mc:Choice>
              <mc:Fallback>
                <p:oleObj name="Equation" r:id="rId4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7984" y="3789039"/>
                        <a:ext cx="1008112" cy="288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993" y="4941168"/>
            <a:ext cx="4658271" cy="103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107504" y="6093296"/>
            <a:ext cx="9289032" cy="248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Figure.3. Représentation du sens de courant et tension dans un circuit électrique.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07504" y="260648"/>
            <a:ext cx="864096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 Puissance: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composant ayant une tension U à ses bornes et qui est traversé par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courant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dissipe une puissance P (en général par effet joule = échauffement)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telle 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la quantité d'énergie dissipée pendant l'unité de temps (joule/seconde),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exprimée en Watt (W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Dans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cas d'une résistance, si on applique la loi d'ohm on obtient :</a:t>
            </a:r>
          </a:p>
          <a:p>
            <a:endParaRPr lang="fr-F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97879" y="2276872"/>
            <a:ext cx="864096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1.4. Les résistances: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résistances sont les éléments les plus utilisés en électronique. Leur fonction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s'opposer au passage du courant, la loi d'ohm donne la relation entre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 résistance du circuit et le courant. L'unité de mesure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résistances est l'Ohm (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résistances  vendues dans le commerce sont marquées avec un code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couleur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permet de reconnaître leurs valeurs. Les systèmes les plus utilisés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système à 4 anneaux et le système   à 5 annaux.</a:t>
            </a: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28321"/>
              </p:ext>
            </p:extLst>
          </p:nvPr>
        </p:nvGraphicFramePr>
        <p:xfrm>
          <a:off x="5652120" y="836712"/>
          <a:ext cx="86409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3" imgW="520560" imgH="177480" progId="Equation.DSMT4">
                  <p:embed/>
                </p:oleObj>
              </mc:Choice>
              <mc:Fallback>
                <p:oleObj name="Equation" r:id="rId3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2120" y="836712"/>
                        <a:ext cx="864096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50673"/>
              </p:ext>
            </p:extLst>
          </p:nvPr>
        </p:nvGraphicFramePr>
        <p:xfrm>
          <a:off x="3707904" y="1700808"/>
          <a:ext cx="18002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5" imgW="1295280" imgH="419040" progId="Equation.DSMT4">
                  <p:embed/>
                </p:oleObj>
              </mc:Choice>
              <mc:Fallback>
                <p:oleObj name="Equation" r:id="rId5" imgW="1295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7904" y="1700808"/>
                        <a:ext cx="1800200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ous-titre 2"/>
          <p:cNvSpPr txBox="1">
            <a:spLocks/>
          </p:cNvSpPr>
          <p:nvPr/>
        </p:nvSpPr>
        <p:spPr>
          <a:xfrm>
            <a:off x="297879" y="4301480"/>
            <a:ext cx="8640960" cy="1431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1.4.1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Code de couleur à 4 bandes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se fait de gauche à droite à partir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l'extrémité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 sont groupés les anneaux. 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deux premiers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anneaux indiquent la valeur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chiffres significatifs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Le troisième anneau indique le nombre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zéros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Le quatrième anneau indique la tolérance : 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= 5%,   Argent = 10 %</a:t>
            </a:r>
          </a:p>
          <a:p>
            <a:r>
              <a:rPr lang="fr-FR" sz="1600" dirty="0"/>
              <a:t> 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126257" y="1844824"/>
            <a:ext cx="388843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Ainsi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résistance marquée :  V B R   Or a une valeur de : 56 00 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± 5% = 5.6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sz="1600" dirty="0" smtClean="0"/>
              <a:t> 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5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97879" y="2708920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1.4.2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Code de couleur à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bandes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trois premiers anneaux indiquent la valeur des chiffres significatifs.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quatrième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anneau indique le nombre de zéros. Le cinquième anneau indique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tolérance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Rouge = 2%, Or = 5%,   Argent = 10 %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85056" y="1300411"/>
            <a:ext cx="3550840" cy="2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 Code de couleur 4 anneaux.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25146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3677"/>
            <a:ext cx="1800200" cy="261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5917704" y="44624"/>
            <a:ext cx="2326704" cy="2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Table.1. Code de couleur.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03" y="3933056"/>
            <a:ext cx="25717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ous-titre 2"/>
          <p:cNvSpPr txBox="1">
            <a:spLocks/>
          </p:cNvSpPr>
          <p:nvPr/>
        </p:nvSpPr>
        <p:spPr>
          <a:xfrm>
            <a:off x="82030" y="5085184"/>
            <a:ext cx="3550840" cy="2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Figure.5. Code de couleur 5 anneaux.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3131840" y="4471218"/>
            <a:ext cx="5361234" cy="54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Ainsi une résistance marquée :   J Vi Ve  R   Or a une valeur de : 47500 O ± 5% 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109117" y="116632"/>
            <a:ext cx="8829721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 de résistances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résistances peuvent être associées soit en série soit en parallèle</a:t>
            </a:r>
          </a:p>
          <a:p>
            <a:pPr algn="l"/>
            <a:r>
              <a:rPr lang="fr-FR" sz="1600" dirty="0"/>
              <a:t> 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6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97879" y="2564904"/>
            <a:ext cx="864096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La masse : 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Quand on parle de tension, il s'agit d'une différence de potentiel entre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deux points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d'un circuit. Ainsi, dans la figure ci-dessous, on a :</a:t>
            </a: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2411413" y="2348880"/>
            <a:ext cx="3550840" cy="2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Figure.6. Association de résistances.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75211" y="4984252"/>
            <a:ext cx="8763627" cy="1873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électronique, on a l'habitude de considérer un point du circuit comme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référence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tension (tension zéro) qu'on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appelle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masse. Les tensions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 différent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point du circuit seront calculées par rapport à ce point. En général,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prend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masse la borne négative de l'alimentation. Ainsi sur la figure ci-dessous,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c'est le point D qui constitue la masse, on a donc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au point A:                                            Tension au point C: 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au point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450" y="803920"/>
            <a:ext cx="4561978" cy="161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225993"/>
              </p:ext>
            </p:extLst>
          </p:nvPr>
        </p:nvGraphicFramePr>
        <p:xfrm>
          <a:off x="395536" y="3645024"/>
          <a:ext cx="165618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4" imgW="774360" imgH="914400" progId="Equation.DSMT4">
                  <p:embed/>
                </p:oleObj>
              </mc:Choice>
              <mc:Fallback>
                <p:oleObj name="Equation" r:id="rId4" imgW="7743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3645024"/>
                        <a:ext cx="1656184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485352"/>
              </p:ext>
            </p:extLst>
          </p:nvPr>
        </p:nvGraphicFramePr>
        <p:xfrm>
          <a:off x="1979712" y="6093296"/>
          <a:ext cx="100811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6" imgW="774360" imgH="228600" progId="Equation.DSMT4">
                  <p:embed/>
                </p:oleObj>
              </mc:Choice>
              <mc:Fallback>
                <p:oleObj name="Equation" r:id="rId6" imgW="774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9712" y="6093296"/>
                        <a:ext cx="1008112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684984"/>
              </p:ext>
            </p:extLst>
          </p:nvPr>
        </p:nvGraphicFramePr>
        <p:xfrm>
          <a:off x="1979712" y="6381328"/>
          <a:ext cx="964332" cy="32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8" imgW="774360" imgH="228600" progId="Equation.DSMT4">
                  <p:embed/>
                </p:oleObj>
              </mc:Choice>
              <mc:Fallback>
                <p:oleObj name="Equation" r:id="rId8" imgW="774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79712" y="6381328"/>
                        <a:ext cx="964332" cy="32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777234"/>
              </p:ext>
            </p:extLst>
          </p:nvPr>
        </p:nvGraphicFramePr>
        <p:xfrm>
          <a:off x="5796136" y="6093296"/>
          <a:ext cx="100811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0" imgW="787320" imgH="228600" progId="Equation.DSMT4">
                  <p:embed/>
                </p:oleObj>
              </mc:Choice>
              <mc:Fallback>
                <p:oleObj name="Equation" r:id="rId10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96136" y="6093296"/>
                        <a:ext cx="1008112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977" y="3140968"/>
            <a:ext cx="30963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ous-titre 2"/>
          <p:cNvSpPr txBox="1">
            <a:spLocks/>
          </p:cNvSpPr>
          <p:nvPr/>
        </p:nvSpPr>
        <p:spPr>
          <a:xfrm>
            <a:off x="4644008" y="4509120"/>
            <a:ext cx="3550840" cy="489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Figure.6. Répartition des tensions dans un circuit électrique.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1102</Words>
  <Application>Microsoft Office PowerPoint</Application>
  <PresentationFormat>Affichage à l'écran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Thème Office</vt:lpstr>
      <vt:lpstr>Equation</vt:lpstr>
      <vt:lpstr>MathType 7.0 Equation</vt:lpstr>
      <vt:lpstr>Chapitre 1 Notions de base sur les circuits électriques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Lois</dc:title>
  <dc:creator>Ghrissi</dc:creator>
  <cp:lastModifiedBy>Ghrissi</cp:lastModifiedBy>
  <cp:revision>28</cp:revision>
  <dcterms:created xsi:type="dcterms:W3CDTF">2023-09-26T04:03:00Z</dcterms:created>
  <dcterms:modified xsi:type="dcterms:W3CDTF">2023-10-03T19:26:26Z</dcterms:modified>
</cp:coreProperties>
</file>