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1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4C4BE-4644-47BA-AABF-75D6538314BD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CC7F3-F557-4FB3-B14C-BC7D7192FC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57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D2A-2D4A-484F-9CB8-B889149AFF02}" type="datetime1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36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53F-DE55-43E0-B853-F5C56640D5E6}" type="datetime1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03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9929-0F52-4962-8E90-D054BBAC70D3}" type="datetime1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61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80F8-3E8B-4172-B008-6BF6C26F3C5C}" type="datetime1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73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4921-B0D0-4C44-B7B9-53A7DDFBB77A}" type="datetime1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22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DA9D-22B6-456F-8091-0A9AEB1BC66A}" type="datetime1">
              <a:rPr lang="fr-FR" smtClean="0"/>
              <a:t>10/10/2023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36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D6D1-FAF0-49CD-A0DE-E208D6B3D61F}" type="datetime1">
              <a:rPr lang="fr-FR" smtClean="0"/>
              <a:t>10/10/2023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89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7F4-ACED-4A1D-9792-070D199250A6}" type="datetime1">
              <a:rPr lang="fr-FR" smtClean="0"/>
              <a:t>10/10/2023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32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2B95-93A1-4921-B272-2CA88358902B}" type="datetime1">
              <a:rPr lang="fr-FR" smtClean="0"/>
              <a:t>10/10/2023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60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967B-DF8A-48D1-9D6C-9C907BC09B5A}" type="datetime1">
              <a:rPr lang="fr-FR" smtClean="0"/>
              <a:t>10/10/2023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58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EDA4-013F-4D14-BAD0-A406647E88FE}" type="datetime1">
              <a:rPr lang="fr-FR" smtClean="0"/>
              <a:t>10/10/2023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81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D493-A20B-4B90-A962-A2756C44E030}" type="datetime1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83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png"/><Relationship Id="rId4" Type="http://schemas.openxmlformats.org/officeDocument/2006/relationships/image" Target="../media/image15.wmf"/><Relationship Id="rId9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2.png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9.bin"/><Relationship Id="rId7" Type="http://schemas.openxmlformats.org/officeDocument/2006/relationships/image" Target="../media/image24.wmf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6.wmf"/><Relationship Id="rId5" Type="http://schemas.openxmlformats.org/officeDocument/2006/relationships/image" Target="../media/image27.png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23.wmf"/><Relationship Id="rId9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9.wmf"/><Relationship Id="rId9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5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Chapitre 2</a:t>
            </a:r>
            <a:br>
              <a:rPr lang="fr-F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Lois de Kirchhoff en courant continu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640960" cy="1656184"/>
          </a:xfrm>
        </p:spPr>
        <p:txBody>
          <a:bodyPr>
            <a:normAutofit/>
          </a:bodyPr>
          <a:lstStyle/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2.1. Introduction: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ce chapitre nous nous intéressons à étudier les lois de Kirchhoff en courant et en tension, en présentant ainsi des exemples des circuits électriques avec applications. Les lois de Kirchhoff sont: 1. Loi des nœuds pour les courants et loi des mailles pour les tensions.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Ces méthodes de Kirchhoff sert à calculer les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intensités des courants électriques qui circulent dans chaque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branche, et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différence de potentiel entre deux nœuds quelconques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20343" y="3068960"/>
            <a:ext cx="8640960" cy="1071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ASSOCIATIONS DE DIPÔLES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Deux dipôles sont en série s’ils sont parcourus par le même courant électrique (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même intensité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Ils sont en parallèle s’ils ont une même différence de potentiel à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leurs bornes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Ces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définitions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simples s’étendent à n dipôles ou éléments.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331565" y="4221088"/>
            <a:ext cx="8640960" cy="1071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2.2.1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Association de résistances en série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Considérons les deux dipôles 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(a), constitués par la mise en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série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deux résistances. Calculons maintenant la résistance équivalente </a:t>
            </a:r>
            <a:r>
              <a:rPr lang="fr-FR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que le dipôle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résultant soit équivalent aux deux précédents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6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1</a:t>
            </a:fld>
            <a:endParaRPr lang="fr-FR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085184"/>
            <a:ext cx="331236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ous-titre 2"/>
          <p:cNvSpPr txBox="1">
            <a:spLocks/>
          </p:cNvSpPr>
          <p:nvPr/>
        </p:nvSpPr>
        <p:spPr>
          <a:xfrm>
            <a:off x="320343" y="6165304"/>
            <a:ext cx="8640960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2.1. Association en série des deux résistances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6335" y="188640"/>
            <a:ext cx="8640960" cy="252028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fr-FR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le dipôle de la </a:t>
            </a:r>
            <a:r>
              <a:rPr lang="fr-FR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fr-FR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 </a:t>
            </a:r>
            <a:r>
              <a:rPr lang="fr-FR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(a), la somme des tensions le long de la branche est </a:t>
            </a:r>
            <a:r>
              <a:rPr lang="fr-FR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fr-FR" sz="6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D’où U</a:t>
            </a:r>
            <a:r>
              <a:rPr lang="fr-F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U</a:t>
            </a:r>
            <a:r>
              <a:rPr lang="fr-F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sont </a:t>
            </a:r>
            <a:r>
              <a:rPr lang="fr-FR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tensions aux bornes respectivement des résistances </a:t>
            </a:r>
            <a:r>
              <a:rPr lang="fr-FR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R</a:t>
            </a:r>
            <a:r>
              <a:rPr lang="fr-F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Or, puisque </a:t>
            </a:r>
            <a:r>
              <a:rPr lang="fr-FR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courant I est commun aux deux résistances, nous avons </a:t>
            </a:r>
            <a:r>
              <a:rPr lang="fr-FR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fr-FR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D’où:                   et                  </a:t>
            </a:r>
          </a:p>
          <a:p>
            <a:pPr algn="just"/>
            <a:r>
              <a:rPr lang="fr-FR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</a:p>
          <a:p>
            <a:pPr algn="just"/>
            <a:endParaRPr lang="fr-FR" sz="6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la loi d’Ohm donne: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02221" y="2798837"/>
            <a:ext cx="8640960" cy="9902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le dipôle 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2.1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(b). La résistance </a:t>
            </a:r>
            <a:r>
              <a:rPr lang="fr-FR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équivalente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aux résistances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série vaut donc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et en générale 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302221" y="3789040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Généralisation :</a:t>
            </a:r>
            <a:r>
              <a:rPr lang="fr-FR" sz="1600" b="1" i="1" dirty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résistance équivalente à n résistances branchées en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série est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égale à la somme des n résistances.</a:t>
            </a: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856723"/>
              </p:ext>
            </p:extLst>
          </p:nvPr>
        </p:nvGraphicFramePr>
        <p:xfrm>
          <a:off x="359041" y="548679"/>
          <a:ext cx="1188623" cy="360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6" name="Equation" r:id="rId3" imgW="761760" imgH="228600" progId="Equation.DSMT4">
                  <p:embed/>
                </p:oleObj>
              </mc:Choice>
              <mc:Fallback>
                <p:oleObj name="Equation" r:id="rId3" imgW="761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9041" y="548679"/>
                        <a:ext cx="1188623" cy="360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900892"/>
              </p:ext>
            </p:extLst>
          </p:nvPr>
        </p:nvGraphicFramePr>
        <p:xfrm>
          <a:off x="971600" y="1340768"/>
          <a:ext cx="864096" cy="294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7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600" y="1340768"/>
                        <a:ext cx="864096" cy="294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627802"/>
              </p:ext>
            </p:extLst>
          </p:nvPr>
        </p:nvGraphicFramePr>
        <p:xfrm>
          <a:off x="2051720" y="1340768"/>
          <a:ext cx="864096" cy="270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8" name="Equation" r:id="rId7" imgW="609480" imgH="228600" progId="Equation.DSMT4">
                  <p:embed/>
                </p:oleObj>
              </mc:Choice>
              <mc:Fallback>
                <p:oleObj name="Equation" r:id="rId7" imgW="609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51720" y="1340768"/>
                        <a:ext cx="864096" cy="270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072579"/>
              </p:ext>
            </p:extLst>
          </p:nvPr>
        </p:nvGraphicFramePr>
        <p:xfrm>
          <a:off x="755576" y="1628800"/>
          <a:ext cx="158417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" name="Equation" r:id="rId9" imgW="1130040" imgH="482400" progId="Equation.DSMT4">
                  <p:embed/>
                </p:oleObj>
              </mc:Choice>
              <mc:Fallback>
                <p:oleObj name="Equation" r:id="rId9" imgW="11300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5576" y="1628800"/>
                        <a:ext cx="1584176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565473"/>
              </p:ext>
            </p:extLst>
          </p:nvPr>
        </p:nvGraphicFramePr>
        <p:xfrm>
          <a:off x="2339752" y="2348880"/>
          <a:ext cx="843841" cy="334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" name="Equation" r:id="rId11" imgW="609480" imgH="241200" progId="Equation.DSMT4">
                  <p:embed/>
                </p:oleObj>
              </mc:Choice>
              <mc:Fallback>
                <p:oleObj name="Equation" r:id="rId11" imgW="609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339752" y="2348880"/>
                        <a:ext cx="843841" cy="334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844271"/>
              </p:ext>
            </p:extLst>
          </p:nvPr>
        </p:nvGraphicFramePr>
        <p:xfrm>
          <a:off x="409574" y="3403600"/>
          <a:ext cx="1138090" cy="313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1" name="Equation" r:id="rId13" imgW="812520" imgH="241200" progId="Equation.DSMT4">
                  <p:embed/>
                </p:oleObj>
              </mc:Choice>
              <mc:Fallback>
                <p:oleObj name="Equation" r:id="rId13" imgW="8125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9574" y="3403600"/>
                        <a:ext cx="1138090" cy="313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011010"/>
              </p:ext>
            </p:extLst>
          </p:nvPr>
        </p:nvGraphicFramePr>
        <p:xfrm>
          <a:off x="2915816" y="3356992"/>
          <a:ext cx="2510253" cy="338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" name="Equation" r:id="rId15" imgW="1790640" imgH="241200" progId="Equation.DSMT4">
                  <p:embed/>
                </p:oleObj>
              </mc:Choice>
              <mc:Fallback>
                <p:oleObj name="Equation" r:id="rId15" imgW="1790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15816" y="3356992"/>
                        <a:ext cx="2510253" cy="3382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ous-titre 2"/>
          <p:cNvSpPr txBox="1">
            <a:spLocks/>
          </p:cNvSpPr>
          <p:nvPr/>
        </p:nvSpPr>
        <p:spPr>
          <a:xfrm>
            <a:off x="349871" y="4437112"/>
            <a:ext cx="8640960" cy="1071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2.2.2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Association de résistances en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parallèle: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Considérons les deux dipôles de la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ﬁgure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suivante,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constitués par la mise en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parallèle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deux résistances. Calculons maintenant la résistance équivalente </a:t>
            </a:r>
            <a:r>
              <a:rPr lang="fr-FR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que le dipôle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résultant soit équivalent aux deux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résistances précédentes.</a:t>
            </a:r>
            <a:endParaRPr lang="fr-FR" sz="1600" dirty="0"/>
          </a:p>
        </p:txBody>
      </p:sp>
      <p:pic>
        <p:nvPicPr>
          <p:cNvPr id="2209" name="Picture 16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08848"/>
            <a:ext cx="344633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Sous-titre 2"/>
          <p:cNvSpPr txBox="1">
            <a:spLocks/>
          </p:cNvSpPr>
          <p:nvPr/>
        </p:nvSpPr>
        <p:spPr>
          <a:xfrm>
            <a:off x="3275856" y="5683696"/>
            <a:ext cx="4752528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2.2. Association en parallèle des deux résistances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8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107504" y="260648"/>
            <a:ext cx="864096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courant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se partage en deux courants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avec :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le courant 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51520" y="2492896"/>
            <a:ext cx="864096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le dipôle équivalent, nous avons : U =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résistance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équivalente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aux résistances R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R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parallèle est donc telle que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3</a:t>
            </a:fld>
            <a:endParaRPr lang="fr-FR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52236"/>
              </p:ext>
            </p:extLst>
          </p:nvPr>
        </p:nvGraphicFramePr>
        <p:xfrm>
          <a:off x="1253456" y="2019300"/>
          <a:ext cx="123031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3" name="Equation" r:id="rId3" imgW="634680" imgH="228600" progId="Equation.DSMT4">
                  <p:embed/>
                </p:oleObj>
              </mc:Choice>
              <mc:Fallback>
                <p:oleObj name="Equation" r:id="rId3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3456" y="2019300"/>
                        <a:ext cx="1230312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22870" y="4581128"/>
            <a:ext cx="901362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Remarque :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appelée conductance équivalente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sont respectivement les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conductances 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éléments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loi d’association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résistances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 des conductances en parallèle s’écrit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et en générale 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747576"/>
              </p:ext>
            </p:extLst>
          </p:nvPr>
        </p:nvGraphicFramePr>
        <p:xfrm>
          <a:off x="253666" y="620688"/>
          <a:ext cx="977628" cy="1291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4" name="Equation" r:id="rId5" imgW="583920" imgH="1143000" progId="Equation.DSMT4">
                  <p:embed/>
                </p:oleObj>
              </mc:Choice>
              <mc:Fallback>
                <p:oleObj name="Equation" r:id="rId5" imgW="58392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666" y="620688"/>
                        <a:ext cx="977628" cy="1291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899173"/>
              </p:ext>
            </p:extLst>
          </p:nvPr>
        </p:nvGraphicFramePr>
        <p:xfrm>
          <a:off x="323528" y="3068960"/>
          <a:ext cx="1584176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5" name="Equation" r:id="rId7" imgW="1054080" imgH="1371600" progId="Equation.DSMT4">
                  <p:embed/>
                </p:oleObj>
              </mc:Choice>
              <mc:Fallback>
                <p:oleObj name="Equation" r:id="rId7" imgW="105408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528" y="3068960"/>
                        <a:ext cx="1584176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835936"/>
              </p:ext>
            </p:extLst>
          </p:nvPr>
        </p:nvGraphicFramePr>
        <p:xfrm>
          <a:off x="107504" y="5229200"/>
          <a:ext cx="1300262" cy="30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6" name="Equation" r:id="rId9" imgW="1015920" imgH="241200" progId="Equation.DSMT4">
                  <p:embed/>
                </p:oleObj>
              </mc:Choice>
              <mc:Fallback>
                <p:oleObj name="Equation" r:id="rId9" imgW="1015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7504" y="5229200"/>
                        <a:ext cx="1300262" cy="308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595357"/>
              </p:ext>
            </p:extLst>
          </p:nvPr>
        </p:nvGraphicFramePr>
        <p:xfrm>
          <a:off x="2699792" y="5181647"/>
          <a:ext cx="2808312" cy="335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7" name="Equation" r:id="rId11" imgW="2019240" imgH="241200" progId="Equation.DSMT4">
                  <p:embed/>
                </p:oleObj>
              </mc:Choice>
              <mc:Fallback>
                <p:oleObj name="Equation" r:id="rId11" imgW="2019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99792" y="5181647"/>
                        <a:ext cx="2808312" cy="3355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ous-titre 2"/>
          <p:cNvSpPr txBox="1">
            <a:spLocks/>
          </p:cNvSpPr>
          <p:nvPr/>
        </p:nvSpPr>
        <p:spPr>
          <a:xfrm>
            <a:off x="142181" y="5655121"/>
            <a:ext cx="9013626" cy="65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Généralisation :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résistance équivalente à n résistances en parallèle est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résistance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 qui a une conductance G égale à la somme des conductances.</a:t>
            </a:r>
          </a:p>
        </p:txBody>
      </p:sp>
    </p:spTree>
    <p:extLst>
      <p:ext uri="{BB962C8B-B14F-4D97-AF65-F5344CB8AC3E}">
        <p14:creationId xmlns:p14="http://schemas.microsoft.com/office/powerpoint/2010/main" val="10026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107504" y="44624"/>
            <a:ext cx="8640960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2.3. Loi de Kirchhoff des nœuds 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L’intensité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 courant électrique étant la mesure du débit de charges, sur un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temps donné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le nombre de charges arrivant à un nœud est égal au nombre de charges qui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quitte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En d’autres termes, il n’y a ni accumulation de charges au nœud, ni « fuite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charges. La loi des nœuds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reflète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donc la conservation du nombre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charges. Ce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 se traduit par l’énoncé de la première loi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Kirchhof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fr-FR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somme algébrique des intensités des courants arrivant à un nœud est nulle. </a:t>
            </a:r>
            <a:r>
              <a:rPr lang="fr-FR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Ceci est </a:t>
            </a:r>
            <a:r>
              <a:rPr lang="fr-FR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vrai si nous prenons la convention selon laquelle tout courant entrant au nœud </a:t>
            </a:r>
            <a:r>
              <a:rPr lang="fr-FR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 positif </a:t>
            </a:r>
            <a:r>
              <a:rPr lang="fr-FR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 tout courant sortant est négatif ou bien la convention </a:t>
            </a:r>
            <a:r>
              <a:rPr lang="fr-FR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inverse</a:t>
            </a:r>
            <a:r>
              <a:rPr lang="fr-FR" sz="1600" dirty="0" smtClean="0">
                <a:solidFill>
                  <a:srgbClr val="0070C0"/>
                </a:solidFill>
              </a:rPr>
              <a:t>.</a:t>
            </a:r>
            <a:endParaRPr lang="fr-FR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356001"/>
              </p:ext>
            </p:extLst>
          </p:nvPr>
        </p:nvGraphicFramePr>
        <p:xfrm>
          <a:off x="2655888" y="3840163"/>
          <a:ext cx="28241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" name="Equation" r:id="rId3" imgW="2031840" imgH="253800" progId="Equation.DSMT4">
                  <p:embed/>
                </p:oleObj>
              </mc:Choice>
              <mc:Fallback>
                <p:oleObj name="Equation" r:id="rId3" imgW="2031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5888" y="3840163"/>
                        <a:ext cx="2824162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ous-titre 2"/>
          <p:cNvSpPr txBox="1">
            <a:spLocks/>
          </p:cNvSpPr>
          <p:nvPr/>
        </p:nvSpPr>
        <p:spPr>
          <a:xfrm>
            <a:off x="297879" y="4301480"/>
            <a:ext cx="8640960" cy="2151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pouvons formuler la loi des nœuds autrement : La somme des intensités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courants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 arrivent à un nœud est égale à la somme des intensités des courants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 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quittent.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le cas général, en utilisant la notation mathématique classique concernant «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somme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si nous supposons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branches accordées à un nœud, dont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correspondent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des courants entrants et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branches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correspondent à des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courants sortants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loi des nœuds s’écrit dans ce cas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Il s’agit d’une somme algébrique.</a:t>
            </a: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84" name="Picture 8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76872"/>
            <a:ext cx="255301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1691680" y="3356992"/>
            <a:ext cx="4752528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2.3. Loi des nœuds appliquée à un exemple de circuit électrique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92256"/>
              </p:ext>
            </p:extLst>
          </p:nvPr>
        </p:nvGraphicFramePr>
        <p:xfrm>
          <a:off x="2915816" y="4869160"/>
          <a:ext cx="2160239" cy="29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" name="Equation" r:id="rId6" imgW="1193760" imgH="228600" progId="Equation.DSMT4">
                  <p:embed/>
                </p:oleObj>
              </mc:Choice>
              <mc:Fallback>
                <p:oleObj name="Equation" r:id="rId6" imgW="1193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15816" y="4869160"/>
                        <a:ext cx="2160239" cy="298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571081"/>
              </p:ext>
            </p:extLst>
          </p:nvPr>
        </p:nvGraphicFramePr>
        <p:xfrm>
          <a:off x="395536" y="5877272"/>
          <a:ext cx="936104" cy="503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" name="Equation" r:id="rId8" imgW="583920" imgH="431640" progId="Equation.DSMT4">
                  <p:embed/>
                </p:oleObj>
              </mc:Choice>
              <mc:Fallback>
                <p:oleObj name="Equation" r:id="rId8" imgW="5839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5536" y="5877272"/>
                        <a:ext cx="936104" cy="503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6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2"/>
          <p:cNvSpPr txBox="1">
            <a:spLocks/>
          </p:cNvSpPr>
          <p:nvPr/>
        </p:nvSpPr>
        <p:spPr>
          <a:xfrm>
            <a:off x="251519" y="188640"/>
            <a:ext cx="8687319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pouvons aussi écrire la loi des nœuds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L’indice « e » est pour le courant entrant et l’indice « s » est pour le courant sortant.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5</a:t>
            </a:fld>
            <a:endParaRPr lang="fr-FR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82030" y="1412776"/>
            <a:ext cx="8640960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</a:rPr>
              <a:t>2.3. </a:t>
            </a:r>
            <a:r>
              <a:rPr lang="fr-FR" sz="1600" b="1" dirty="0">
                <a:solidFill>
                  <a:schemeClr val="tx1"/>
                </a:solidFill>
              </a:rPr>
              <a:t>Loi de </a:t>
            </a:r>
            <a:r>
              <a:rPr lang="fr-FR" sz="1600" b="1" dirty="0" err="1">
                <a:solidFill>
                  <a:schemeClr val="tx1"/>
                </a:solidFill>
              </a:rPr>
              <a:t>Kirchhof</a:t>
            </a:r>
            <a:r>
              <a:rPr lang="fr-FR" sz="1600" b="1" dirty="0">
                <a:solidFill>
                  <a:schemeClr val="tx1"/>
                </a:solidFill>
              </a:rPr>
              <a:t> des mailles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</a:rPr>
              <a:t>La deuxième loi de </a:t>
            </a:r>
            <a:r>
              <a:rPr lang="fr-FR" sz="1600" dirty="0" err="1">
                <a:solidFill>
                  <a:schemeClr val="tx1"/>
                </a:solidFill>
              </a:rPr>
              <a:t>Kirchhof</a:t>
            </a:r>
            <a:r>
              <a:rPr lang="fr-FR" sz="1600" dirty="0">
                <a:solidFill>
                  <a:schemeClr val="tx1"/>
                </a:solidFill>
              </a:rPr>
              <a:t> stipule : La somme algébrique des différences de </a:t>
            </a:r>
            <a:r>
              <a:rPr lang="fr-FR" sz="1600" dirty="0" smtClean="0">
                <a:solidFill>
                  <a:schemeClr val="tx1"/>
                </a:solidFill>
              </a:rPr>
              <a:t>potentiel </a:t>
            </a:r>
            <a:r>
              <a:rPr lang="fr-FR" sz="1600" dirty="0">
                <a:solidFill>
                  <a:schemeClr val="tx1"/>
                </a:solidFill>
              </a:rPr>
              <a:t>(ou tension) le long d’une maille comptabilisées dans un sens donné est </a:t>
            </a:r>
            <a:r>
              <a:rPr lang="fr-FR" sz="1600" dirty="0" smtClean="0">
                <a:solidFill>
                  <a:schemeClr val="tx1"/>
                </a:solidFill>
              </a:rPr>
              <a:t>nulle. Parmi </a:t>
            </a:r>
            <a:r>
              <a:rPr lang="fr-FR" sz="1600" dirty="0">
                <a:solidFill>
                  <a:schemeClr val="tx1"/>
                </a:solidFill>
              </a:rPr>
              <a:t>ces tensions, certaines sont produites par des sources, d’autres sont </a:t>
            </a:r>
            <a:r>
              <a:rPr lang="fr-FR" sz="1600" dirty="0" smtClean="0">
                <a:solidFill>
                  <a:schemeClr val="tx1"/>
                </a:solidFill>
              </a:rPr>
              <a:t>produites par </a:t>
            </a:r>
            <a:r>
              <a:rPr lang="fr-FR" sz="1600" dirty="0">
                <a:solidFill>
                  <a:schemeClr val="tx1"/>
                </a:solidFill>
              </a:rPr>
              <a:t>le passage d’un courant dans des dipôles passifs. Dans ce dernier cas, nous </a:t>
            </a:r>
            <a:r>
              <a:rPr lang="fr-FR" sz="1600" dirty="0" smtClean="0">
                <a:solidFill>
                  <a:schemeClr val="tx1"/>
                </a:solidFill>
              </a:rPr>
              <a:t>parlons </a:t>
            </a:r>
            <a:r>
              <a:rPr lang="fr-FR" sz="1600" dirty="0">
                <a:solidFill>
                  <a:schemeClr val="tx1"/>
                </a:solidFill>
              </a:rPr>
              <a:t>de chutes de tensions</a:t>
            </a:r>
            <a:r>
              <a:rPr lang="fr-FR" sz="16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nous prenons le cas de la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ﬁgure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2.4, nous pouvons utiliser par exemple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maille ABCDEA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Dans ce cas, nous écrivons :</a:t>
            </a:r>
          </a:p>
          <a:p>
            <a:pPr algn="just"/>
            <a:endParaRPr lang="fr-FR" sz="1600" dirty="0">
              <a:solidFill>
                <a:schemeClr val="tx1"/>
              </a:solidFill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3563888" y="4709542"/>
            <a:ext cx="4968552" cy="252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Figure.2.4. Loi des mailles appliquée à un exemple de circuit électrique.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79512" y="5085184"/>
            <a:ext cx="8759326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le cas général, si nous supposons une maille qui est un contour fermé,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constitué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branches,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si nous notons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fr-FR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1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différence de potentiel aux bornes de la branche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numéro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loi des mailles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s’écrit comme suit :</a:t>
            </a:r>
          </a:p>
          <a:p>
            <a:pPr algn="just"/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∆</a:t>
            </a:r>
            <a:r>
              <a:rPr lang="fr-FR" sz="1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1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une </a:t>
            </a:r>
            <a:r>
              <a:rPr lang="fr-FR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grandeur algébrique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290494"/>
              </p:ext>
            </p:extLst>
          </p:nvPr>
        </p:nvGraphicFramePr>
        <p:xfrm>
          <a:off x="251520" y="549274"/>
          <a:ext cx="1315590" cy="57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3" imgW="799920" imgH="431640" progId="Equation.DSMT4">
                  <p:embed/>
                </p:oleObj>
              </mc:Choice>
              <mc:Fallback>
                <p:oleObj name="Equation" r:id="rId3" imgW="7999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549274"/>
                        <a:ext cx="1315590" cy="57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12976"/>
            <a:ext cx="3024336" cy="1496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209237"/>
              </p:ext>
            </p:extLst>
          </p:nvPr>
        </p:nvGraphicFramePr>
        <p:xfrm>
          <a:off x="251520" y="5805264"/>
          <a:ext cx="1008112" cy="567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tion" r:id="rId6" imgW="736560" imgH="431640" progId="Equation.DSMT4">
                  <p:embed/>
                </p:oleObj>
              </mc:Choice>
              <mc:Fallback>
                <p:oleObj name="Equation" r:id="rId6" imgW="736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520" y="5805264"/>
                        <a:ext cx="1008112" cy="567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587814"/>
              </p:ext>
            </p:extLst>
          </p:nvPr>
        </p:nvGraphicFramePr>
        <p:xfrm>
          <a:off x="82030" y="3501008"/>
          <a:ext cx="3776334" cy="357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Equation" r:id="rId8" imgW="2412720" imgH="228600" progId="Equation.DSMT4">
                  <p:embed/>
                </p:oleObj>
              </mc:Choice>
              <mc:Fallback>
                <p:oleObj name="Equation" r:id="rId8" imgW="2412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030" y="3501008"/>
                        <a:ext cx="3776334" cy="3577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8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179512" y="188640"/>
            <a:ext cx="8640960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2.4. Association de deux générateurs de tension en série :</a:t>
            </a:r>
            <a:endParaRPr lang="fr-FR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Considérons les deux dipôles de la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ﬁgure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2.5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(a),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 présentent deux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générateurs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 montés en série.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Calculons maintenant le dipôle équivalent de la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ﬁgure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2.5(b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: (</a:t>
            </a:r>
            <a:r>
              <a:rPr lang="fr-FR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appliquant la deuxième loi 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Kirchhof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différence de potentielle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tension)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entre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deux points 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B est égale à la somme algébrique des tensions produites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chacune des sources. La résistance équivalente est égale à la somme des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résistances internes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générateurs de tension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et  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endParaRPr lang="fr-FR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3635896" y="2708920"/>
            <a:ext cx="4968552" cy="252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Figure.2.5. Association de deux générateurs de tension en série.</a:t>
            </a:r>
            <a:endParaRPr lang="fr-FR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251520" y="2996952"/>
            <a:ext cx="8759326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i="1" dirty="0" smtClean="0">
                <a:solidFill>
                  <a:schemeClr val="tx1"/>
                </a:solidFill>
              </a:rPr>
              <a:t>Remarque </a:t>
            </a:r>
            <a:r>
              <a:rPr lang="fr-FR" sz="1600" b="1" i="1" dirty="0">
                <a:solidFill>
                  <a:schemeClr val="tx1"/>
                </a:solidFill>
              </a:rPr>
              <a:t>: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mise en série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n générateurs de tension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résistance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interne </a:t>
            </a:r>
            <a:r>
              <a:rPr lang="fr-FR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Rk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force électromotrice </a:t>
            </a:r>
            <a:r>
              <a:rPr lang="fr-FR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équivalente à un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générateur 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équivalent (totale)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dont la résistance équivalente est la somme des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résistances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force électromotrice équivalente est la somme algébrique des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tensions générée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 chaque source.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949999"/>
              </p:ext>
            </p:extLst>
          </p:nvPr>
        </p:nvGraphicFramePr>
        <p:xfrm>
          <a:off x="179512" y="1875681"/>
          <a:ext cx="1131888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tion" r:id="rId3" imgW="723600" imgH="431640" progId="Equation.DSMT4">
                  <p:embed/>
                </p:oleObj>
              </mc:Choice>
              <mc:Fallback>
                <p:oleObj name="Equation" r:id="rId3" imgW="723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875681"/>
                        <a:ext cx="1131888" cy="67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72816"/>
            <a:ext cx="444872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899386"/>
              </p:ext>
            </p:extLst>
          </p:nvPr>
        </p:nvGraphicFramePr>
        <p:xfrm>
          <a:off x="1691680" y="1910941"/>
          <a:ext cx="1086570" cy="659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6" imgW="711000" imgH="431640" progId="Equation.DSMT4">
                  <p:embed/>
                </p:oleObj>
              </mc:Choice>
              <mc:Fallback>
                <p:oleObj name="Equation" r:id="rId6" imgW="711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91680" y="1910941"/>
                        <a:ext cx="1086570" cy="659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ous-titre 2"/>
          <p:cNvSpPr txBox="1">
            <a:spLocks/>
          </p:cNvSpPr>
          <p:nvPr/>
        </p:nvSpPr>
        <p:spPr>
          <a:xfrm>
            <a:off x="179512" y="4077072"/>
            <a:ext cx="8640960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2.5. Association de deux générateurs de tension en parallèle :</a:t>
            </a:r>
            <a:endParaRPr lang="fr-FR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Considérons les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deux générateurs de courant de la figure 2.6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montés en parallèle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)et(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Calculons maintenant 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dipôle équivalent 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2.6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(b). En appliquant la première loi 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Kirchhof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courant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court-circuit est égal à la somme algébrique des courants produits par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chacune des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sources. La conductance équivalente est égale à la somme des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conductances internes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différents générateurs de courant.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et   </a:t>
            </a:r>
          </a:p>
          <a:p>
            <a:pPr algn="just"/>
            <a:endParaRPr lang="fr-FR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19055"/>
              </p:ext>
            </p:extLst>
          </p:nvPr>
        </p:nvGraphicFramePr>
        <p:xfrm>
          <a:off x="251520" y="5774324"/>
          <a:ext cx="910506" cy="607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8" imgW="647640" imgH="431640" progId="Equation.DSMT4">
                  <p:embed/>
                </p:oleObj>
              </mc:Choice>
              <mc:Fallback>
                <p:oleObj name="Equation" r:id="rId8" imgW="6476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1520" y="5774324"/>
                        <a:ext cx="910506" cy="607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48483"/>
              </p:ext>
            </p:extLst>
          </p:nvPr>
        </p:nvGraphicFramePr>
        <p:xfrm>
          <a:off x="1547664" y="5805264"/>
          <a:ext cx="1060649" cy="632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Equation" r:id="rId10" imgW="723600" imgH="431640" progId="Equation.DSMT4">
                  <p:embed/>
                </p:oleObj>
              </mc:Choice>
              <mc:Fallback>
                <p:oleObj name="Equation" r:id="rId10" imgW="723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47664" y="5805264"/>
                        <a:ext cx="1060649" cy="632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ous-titre 2"/>
          <p:cNvSpPr txBox="1">
            <a:spLocks/>
          </p:cNvSpPr>
          <p:nvPr/>
        </p:nvSpPr>
        <p:spPr>
          <a:xfrm>
            <a:off x="5652120" y="5706838"/>
            <a:ext cx="3589483" cy="4644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Figure.2.6. Association de deux sources 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 courant en parallèle.</a:t>
            </a:r>
            <a:endParaRPr lang="fr-FR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517232"/>
            <a:ext cx="3672408" cy="131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6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44488" y="188640"/>
            <a:ext cx="875932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Généralisation :</a:t>
            </a:r>
            <a:r>
              <a:rPr lang="fr-FR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mise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parallèle de n générateurs de courant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résistances internes </a:t>
            </a:r>
            <a:r>
              <a:rPr lang="fr-FR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courants </a:t>
            </a:r>
            <a:r>
              <a:rPr lang="fr-FR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équivalente à un générateur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courant unique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dont la conductance équivalente est la somme des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conductances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courant équivalent est égal à la somme algébrique des courants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produits par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chaque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81161" y="1268760"/>
            <a:ext cx="9027343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2.6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Association de deux générateurs de tension en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parallèle :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Supposons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 les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deux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générateurs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tensions 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2.7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sont branchés en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parallèle.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courant total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débité par les deux sources dans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charge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étant nul,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forcément égaux en amplitude mais de signes opposés.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l’amplitude de ces deux courants n’est pas nulle, nous pouvons nous retrouver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avec une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situation de perte d’énergie (échauffement dans les résistances), ce qui peut,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certaines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conditions, provoquer une destruction du circuit.</a:t>
            </a: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041537"/>
              </p:ext>
            </p:extLst>
          </p:nvPr>
        </p:nvGraphicFramePr>
        <p:xfrm>
          <a:off x="83865" y="5733256"/>
          <a:ext cx="216217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3" imgW="1536480" imgH="228600" progId="Equation.DSMT4">
                  <p:embed/>
                </p:oleObj>
              </mc:Choice>
              <mc:Fallback>
                <p:oleObj name="Equation" r:id="rId3" imgW="1536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65" y="5733256"/>
                        <a:ext cx="2162175" cy="32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824264"/>
              </p:ext>
            </p:extLst>
          </p:nvPr>
        </p:nvGraphicFramePr>
        <p:xfrm>
          <a:off x="83865" y="6165304"/>
          <a:ext cx="2921001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5" imgW="1993680" imgH="241200" progId="Equation.DSMT4">
                  <p:embed/>
                </p:oleObj>
              </mc:Choice>
              <mc:Fallback>
                <p:oleObj name="Equation" r:id="rId5" imgW="1993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65" y="6165304"/>
                        <a:ext cx="2921001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963" y="3140968"/>
            <a:ext cx="411023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Sous-titre 2"/>
          <p:cNvSpPr txBox="1">
            <a:spLocks/>
          </p:cNvSpPr>
          <p:nvPr/>
        </p:nvSpPr>
        <p:spPr>
          <a:xfrm>
            <a:off x="2627784" y="4342084"/>
            <a:ext cx="3589483" cy="4644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Figure.2.7. Association de deux sources 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 courant en parallèle.</a:t>
            </a:r>
            <a:endParaRPr lang="fr-FR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83865" y="4806502"/>
            <a:ext cx="9027343" cy="782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pratique, exceptionnellement, nous n’associons en parallèle que des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générateurs identiques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d’amplitude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de résistance interne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Dans ce cas, nous pouvons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calculer 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différence de potentiel qui apparaît entre A et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19" name="Sous-titre 2"/>
          <p:cNvSpPr txBox="1">
            <a:spLocks/>
          </p:cNvSpPr>
          <p:nvPr/>
        </p:nvSpPr>
        <p:spPr>
          <a:xfrm>
            <a:off x="3131841" y="5445224"/>
            <a:ext cx="577197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Puisque les deux générateurs sont identiques, ils sont traversés par le même courant :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869239"/>
              </p:ext>
            </p:extLst>
          </p:nvPr>
        </p:nvGraphicFramePr>
        <p:xfrm>
          <a:off x="3203848" y="6021288"/>
          <a:ext cx="899219" cy="497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8" imgW="711000" imgH="393480" progId="Equation.DSMT4">
                  <p:embed/>
                </p:oleObj>
              </mc:Choice>
              <mc:Fallback>
                <p:oleObj name="Equation" r:id="rId8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03848" y="6021288"/>
                        <a:ext cx="899219" cy="497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77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Sous-titre 2"/>
          <p:cNvSpPr txBox="1">
            <a:spLocks/>
          </p:cNvSpPr>
          <p:nvPr/>
        </p:nvSpPr>
        <p:spPr>
          <a:xfrm>
            <a:off x="179512" y="476672"/>
            <a:ext cx="8712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Puisque les deux générateurs sont identiques, ils sont traversés par le même courant :</a:t>
            </a:r>
            <a:endParaRPr lang="fr-FR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017000"/>
              </p:ext>
            </p:extLst>
          </p:nvPr>
        </p:nvGraphicFramePr>
        <p:xfrm>
          <a:off x="179512" y="836712"/>
          <a:ext cx="1058366" cy="58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836712"/>
                        <a:ext cx="1058366" cy="585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003306"/>
              </p:ext>
            </p:extLst>
          </p:nvPr>
        </p:nvGraphicFramePr>
        <p:xfrm>
          <a:off x="107504" y="1412776"/>
          <a:ext cx="224850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5" imgW="1536480" imgH="393480" progId="Equation.DSMT4">
                  <p:embed/>
                </p:oleObj>
              </mc:Choice>
              <mc:Fallback>
                <p:oleObj name="Equation" r:id="rId5" imgW="1536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504" y="1412776"/>
                        <a:ext cx="2248508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ous-titre 2"/>
          <p:cNvSpPr txBox="1">
            <a:spLocks/>
          </p:cNvSpPr>
          <p:nvPr/>
        </p:nvSpPr>
        <p:spPr>
          <a:xfrm>
            <a:off x="107504" y="2060848"/>
            <a:ext cx="871296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déduisons donc le générateur équivalent 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2.7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(b) :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220756"/>
              </p:ext>
            </p:extLst>
          </p:nvPr>
        </p:nvGraphicFramePr>
        <p:xfrm>
          <a:off x="107504" y="2564904"/>
          <a:ext cx="936410" cy="423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7" imgW="533160" imgH="241200" progId="Equation.DSMT4">
                  <p:embed/>
                </p:oleObj>
              </mc:Choice>
              <mc:Fallback>
                <p:oleObj name="Equation" r:id="rId7" imgW="533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504" y="2564904"/>
                        <a:ext cx="936410" cy="423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692150"/>
              </p:ext>
            </p:extLst>
          </p:nvPr>
        </p:nvGraphicFramePr>
        <p:xfrm>
          <a:off x="107504" y="3039243"/>
          <a:ext cx="840277" cy="605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9" imgW="545760" imgH="393480" progId="Equation.DSMT4">
                  <p:embed/>
                </p:oleObj>
              </mc:Choice>
              <mc:Fallback>
                <p:oleObj name="Equation" r:id="rId9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7504" y="3039243"/>
                        <a:ext cx="840277" cy="605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32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1414</Words>
  <Application>Microsoft Office PowerPoint</Application>
  <PresentationFormat>Affichage à l'écran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Thème Office</vt:lpstr>
      <vt:lpstr>Equation</vt:lpstr>
      <vt:lpstr>Chapitre 2 Lois de Kirchhoff en courant continu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 Lois</dc:title>
  <dc:creator>Ghrissi</dc:creator>
  <cp:lastModifiedBy>Ghrissi</cp:lastModifiedBy>
  <cp:revision>78</cp:revision>
  <dcterms:created xsi:type="dcterms:W3CDTF">2023-09-26T04:03:00Z</dcterms:created>
  <dcterms:modified xsi:type="dcterms:W3CDTF">2023-10-10T12:10:03Z</dcterms:modified>
</cp:coreProperties>
</file>