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4C4BE-4644-47BA-AABF-75D6538314BD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C7F3-F557-4FB3-B14C-BC7D7192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7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D2A-2D4A-484F-9CB8-B889149AFF02}" type="datetime1">
              <a:rPr lang="fr-FR" smtClean="0"/>
              <a:t>17/10/2023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3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53F-DE55-43E0-B853-F5C56640D5E6}" type="datetime1">
              <a:rPr lang="fr-FR" smtClean="0"/>
              <a:t>17/10/2023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9929-0F52-4962-8E90-D054BBAC70D3}" type="datetime1">
              <a:rPr lang="fr-FR" smtClean="0"/>
              <a:t>17/10/2023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80F8-3E8B-4172-B008-6BF6C26F3C5C}" type="datetime1">
              <a:rPr lang="fr-FR" smtClean="0"/>
              <a:t>17/10/2023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4921-B0D0-4C44-B7B9-53A7DDFBB77A}" type="datetime1">
              <a:rPr lang="fr-FR" smtClean="0"/>
              <a:t>17/10/2023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22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DA9D-22B6-456F-8091-0A9AEB1BC66A}" type="datetime1">
              <a:rPr lang="fr-FR" smtClean="0"/>
              <a:t>17/10/2023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D1-FAF0-49CD-A0DE-E208D6B3D61F}" type="datetime1">
              <a:rPr lang="fr-FR" smtClean="0"/>
              <a:t>17/10/2023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7F4-ACED-4A1D-9792-070D199250A6}" type="datetime1">
              <a:rPr lang="fr-FR" smtClean="0"/>
              <a:t>17/10/2023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2B95-93A1-4921-B272-2CA88358902B}" type="datetime1">
              <a:rPr lang="fr-FR" smtClean="0"/>
              <a:t>17/10/2023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0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67B-DF8A-48D1-9D6C-9C907BC09B5A}" type="datetime1">
              <a:rPr lang="fr-FR" smtClean="0"/>
              <a:t>17/10/2023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EDA4-013F-4D14-BAD0-A406647E88FE}" type="datetime1">
              <a:rPr lang="fr-FR" smtClean="0"/>
              <a:t>17/10/2023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D493-A20B-4B90-A962-A2756C44E030}" type="datetime1">
              <a:rPr lang="fr-FR" smtClean="0"/>
              <a:t>17/10/2023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8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png"/><Relationship Id="rId3" Type="http://schemas.openxmlformats.org/officeDocument/2006/relationships/image" Target="../media/image28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6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Chapitre 3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Analyse des circuits électriques par les principaux théorèmes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640960" cy="1152128"/>
          </a:xfrm>
        </p:spPr>
        <p:txBody>
          <a:bodyPr>
            <a:normAutofit/>
          </a:bodyPr>
          <a:lstStyle/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3.1. Introduction: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allons présenter quelques théorèmes généraux permettant de réduire ou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simplifier 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calculs sur les circuits électriques en régime statique. Ces théorèmes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méthodes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d’étude ne sont valables que pour des réseaux linéaires.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04181" y="2780928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3.2 Pont diviseur de tension: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schéma électrique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d’un pont diviseur de tension est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illustré par la figure 3.1.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20343" y="5013176"/>
            <a:ext cx="86409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s’agit d’une application directe de la mise en série de deux résistances :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1</a:t>
            </a:fld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320343" y="4602807"/>
            <a:ext cx="8640960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3.1. Schéma électrique d’un exemple de diviseur de tension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123" y="3414886"/>
            <a:ext cx="3332013" cy="116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05587"/>
              </p:ext>
            </p:extLst>
          </p:nvPr>
        </p:nvGraphicFramePr>
        <p:xfrm>
          <a:off x="395288" y="5406727"/>
          <a:ext cx="143351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4" imgW="1130040" imgH="939600" progId="Equation.DSMT4">
                  <p:embed/>
                </p:oleObj>
              </mc:Choice>
              <mc:Fallback>
                <p:oleObj name="Equation" r:id="rId4" imgW="11300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288" y="5406727"/>
                        <a:ext cx="1433512" cy="119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17839" y="188641"/>
            <a:ext cx="8763627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Exercice </a:t>
            </a:r>
            <a:r>
              <a:rPr lang="fr-FR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avec correction: </a:t>
            </a: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fr-FR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 théorème de </a:t>
            </a:r>
            <a:r>
              <a:rPr lang="fr-FR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sur un </a:t>
            </a: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endParaRPr lang="fr-FR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montage </a:t>
            </a:r>
            <a:r>
              <a:rPr lang="fr-FR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 3.8 présente le circuit électrique de l’énoncé de l’exercice.</a:t>
            </a:r>
            <a:endParaRPr lang="fr-FR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190186" y="2924944"/>
            <a:ext cx="8763627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équivalente devient :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82174" y="4177053"/>
            <a:ext cx="8763627" cy="1700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Lorsque les deux sources sont passivées,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3.11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générateurs sont remplacés par des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court-circuits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 résistance vue entre B 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égale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 deux résistance 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 parallèle, d’où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0" y="1967998"/>
            <a:ext cx="3816424" cy="263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Figure.3.9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Circuit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électrique 3.7 en court-circuitant E</a:t>
            </a:r>
            <a:r>
              <a:rPr lang="fr-FR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45590"/>
            <a:ext cx="1580593" cy="107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36713"/>
            <a:ext cx="1512168" cy="1063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ous-titre 2"/>
          <p:cNvSpPr txBox="1">
            <a:spLocks/>
          </p:cNvSpPr>
          <p:nvPr/>
        </p:nvSpPr>
        <p:spPr>
          <a:xfrm>
            <a:off x="4177128" y="1976024"/>
            <a:ext cx="3816424" cy="263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Figure.3.10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Circuit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électrique 3.7 en court-circuitant E</a:t>
            </a:r>
            <a:r>
              <a:rPr lang="fr-FR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111106"/>
              </p:ext>
            </p:extLst>
          </p:nvPr>
        </p:nvGraphicFramePr>
        <p:xfrm>
          <a:off x="467544" y="2231956"/>
          <a:ext cx="1420867" cy="548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5" imgW="1117440" imgH="431640" progId="Equation.DSMT4">
                  <p:embed/>
                </p:oleObj>
              </mc:Choice>
              <mc:Fallback>
                <p:oleObj name="Equation" r:id="rId5" imgW="11174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2231956"/>
                        <a:ext cx="1420867" cy="548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8386"/>
              </p:ext>
            </p:extLst>
          </p:nvPr>
        </p:nvGraphicFramePr>
        <p:xfrm>
          <a:off x="4997450" y="2270124"/>
          <a:ext cx="1518766" cy="573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7" imgW="1143000" imgH="431640" progId="Equation.DSMT4">
                  <p:embed/>
                </p:oleObj>
              </mc:Choice>
              <mc:Fallback>
                <p:oleObj name="Equation" r:id="rId7" imgW="1143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97450" y="2270124"/>
                        <a:ext cx="1518766" cy="573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591596"/>
              </p:ext>
            </p:extLst>
          </p:nvPr>
        </p:nvGraphicFramePr>
        <p:xfrm>
          <a:off x="2398712" y="3259138"/>
          <a:ext cx="4851323" cy="601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9" imgW="3479760" imgH="431640" progId="Equation.DSMT4">
                  <p:embed/>
                </p:oleObj>
              </mc:Choice>
              <mc:Fallback>
                <p:oleObj name="Equation" r:id="rId9" imgW="3479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98712" y="3259138"/>
                        <a:ext cx="4851323" cy="601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040862"/>
              </p:ext>
            </p:extLst>
          </p:nvPr>
        </p:nvGraphicFramePr>
        <p:xfrm>
          <a:off x="156019" y="5027162"/>
          <a:ext cx="1974194" cy="578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11" imgW="1473120" imgH="431640" progId="Equation.DSMT4">
                  <p:embed/>
                </p:oleObj>
              </mc:Choice>
              <mc:Fallback>
                <p:oleObj name="Equation" r:id="rId11" imgW="1473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6019" y="5027162"/>
                        <a:ext cx="1974194" cy="578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310" y="4971467"/>
            <a:ext cx="177337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ous-titre 2"/>
          <p:cNvSpPr txBox="1">
            <a:spLocks/>
          </p:cNvSpPr>
          <p:nvPr/>
        </p:nvSpPr>
        <p:spPr>
          <a:xfrm>
            <a:off x="1571107" y="6140860"/>
            <a:ext cx="5437778" cy="263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Figure.3.11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Circuit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électrique 3.7 en court-circuitant les deux générateurs E</a:t>
            </a:r>
            <a:r>
              <a:rPr lang="fr-FR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17839" y="188641"/>
            <a:ext cx="8763627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calculer les éléments du générateur de Norton équivalent, nous utilisons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formules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passage d’un générateur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vers un générateur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Norton. Nous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obtenons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136835" y="1916832"/>
            <a:ext cx="8763627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utilisons le résultat de la première question pour déterminer la différence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potentiel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se trouve entre B et M. La résistance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est la résistance de charge du générateur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suffit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ce cas d’appliquer le diviseur de tension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083078"/>
              </p:ext>
            </p:extLst>
          </p:nvPr>
        </p:nvGraphicFramePr>
        <p:xfrm>
          <a:off x="190186" y="836826"/>
          <a:ext cx="1484312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1168200" imgH="253800" progId="Equation.DSMT4">
                  <p:embed/>
                </p:oleObj>
              </mc:Choice>
              <mc:Fallback>
                <p:oleObj name="Equation" r:id="rId3" imgW="1168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186" y="836826"/>
                        <a:ext cx="1484312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927076"/>
              </p:ext>
            </p:extLst>
          </p:nvPr>
        </p:nvGraphicFramePr>
        <p:xfrm>
          <a:off x="2050033" y="2852936"/>
          <a:ext cx="44799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3213000" imgH="469800" progId="Equation.DSMT4">
                  <p:embed/>
                </p:oleObj>
              </mc:Choice>
              <mc:Fallback>
                <p:oleObj name="Equation" r:id="rId5" imgW="3213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0033" y="2852936"/>
                        <a:ext cx="4479925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164067"/>
              </p:ext>
            </p:extLst>
          </p:nvPr>
        </p:nvGraphicFramePr>
        <p:xfrm>
          <a:off x="199503" y="1196752"/>
          <a:ext cx="1924225" cy="600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7" imgW="1384200" imgH="431640" progId="Equation.DSMT4">
                  <p:embed/>
                </p:oleObj>
              </mc:Choice>
              <mc:Fallback>
                <p:oleObj name="Equation" r:id="rId7" imgW="138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9503" y="1196752"/>
                        <a:ext cx="1924225" cy="600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3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6335" y="188640"/>
            <a:ext cx="8640960" cy="576064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aux bornes d’une résistance est égale au produit de sa valeur par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l’intensité du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qui la traverse. Par exemple la tension aux bornes de la résistance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vaut :</a:t>
            </a:r>
            <a:endParaRPr lang="fr-FR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51520" y="1412777"/>
            <a:ext cx="864096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ainsi obtenue est inférieure à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D’une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façon générale, la tension aux bornes d’une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 placée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un circuit série comportant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résistances, alimenté par une source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tension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est :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15" name="Obje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149441"/>
              </p:ext>
            </p:extLst>
          </p:nvPr>
        </p:nvGraphicFramePr>
        <p:xfrm>
          <a:off x="380009" y="670054"/>
          <a:ext cx="1383679" cy="670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" name="Equation" r:id="rId3" imgW="888840" imgH="431640" progId="Equation.DSMT4">
                  <p:embed/>
                </p:oleObj>
              </mc:Choice>
              <mc:Fallback>
                <p:oleObj name="Equation" r:id="rId3" imgW="888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009" y="670054"/>
                        <a:ext cx="1383679" cy="670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ous-titre 2"/>
          <p:cNvSpPr txBox="1">
            <a:spLocks/>
          </p:cNvSpPr>
          <p:nvPr/>
        </p:nvSpPr>
        <p:spPr>
          <a:xfrm>
            <a:off x="107504" y="2996952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3.3 Pont diviseur de courant 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schéma d’un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 pont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diviseur de courant est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montré par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3.2.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2195736" y="4653136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3.2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Schéma électrique d’un exemple de diviseur de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104334"/>
              </p:ext>
            </p:extLst>
          </p:nvPr>
        </p:nvGraphicFramePr>
        <p:xfrm>
          <a:off x="250825" y="2276872"/>
          <a:ext cx="2067610" cy="600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" name="Equation" r:id="rId5" imgW="1485720" imgH="431640" progId="Equation.DSMT4">
                  <p:embed/>
                </p:oleObj>
              </mc:Choice>
              <mc:Fallback>
                <p:oleObj name="Equation" r:id="rId5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0825" y="2276872"/>
                        <a:ext cx="2067610" cy="600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26" name="Picture 37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3016"/>
            <a:ext cx="36480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ous-titre 2"/>
          <p:cNvSpPr txBox="1">
            <a:spLocks/>
          </p:cNvSpPr>
          <p:nvPr/>
        </p:nvSpPr>
        <p:spPr>
          <a:xfrm>
            <a:off x="107504" y="50131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Appelons «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la différence de potentiel qui se trouve aux bornes des différents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éléments en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parallèle, nous obtenons :</a:t>
            </a: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39601"/>
              </p:ext>
            </p:extLst>
          </p:nvPr>
        </p:nvGraphicFramePr>
        <p:xfrm>
          <a:off x="199356" y="5589240"/>
          <a:ext cx="3220516" cy="553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" name="Equation" r:id="rId8" imgW="2514600" imgH="431640" progId="Equation.DSMT4">
                  <p:embed/>
                </p:oleObj>
              </mc:Choice>
              <mc:Fallback>
                <p:oleObj name="Equation" r:id="rId8" imgW="2514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9356" y="5589240"/>
                        <a:ext cx="3220516" cy="553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59949"/>
              </p:ext>
            </p:extLst>
          </p:nvPr>
        </p:nvGraphicFramePr>
        <p:xfrm>
          <a:off x="4860032" y="5373216"/>
          <a:ext cx="129614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" name="Equation" r:id="rId10" imgW="977760" imgH="1143000" progId="Equation.DSMT4">
                  <p:embed/>
                </p:oleObj>
              </mc:Choice>
              <mc:Fallback>
                <p:oleObj name="Equation" r:id="rId10" imgW="9777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60032" y="5373216"/>
                        <a:ext cx="1296144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ous-titre 2"/>
          <p:cNvSpPr txBox="1">
            <a:spLocks/>
          </p:cNvSpPr>
          <p:nvPr/>
        </p:nvSpPr>
        <p:spPr>
          <a:xfrm>
            <a:off x="3707904" y="5661248"/>
            <a:ext cx="7200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D’où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07504" y="260648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3.4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Théorème de superposition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découle directement des propriétés de linéarité. Ce théorème s’applique donc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 réseaux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comportent plusieurs générateurs.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2181" y="1196752"/>
            <a:ext cx="8640960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Soit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circuit électrique composé de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sources indépendantes de tension et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pouvons noter :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,S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...,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une grandeur à calculer,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exemple le courant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circulant dans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branche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Appelons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K1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,I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K2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...,</a:t>
            </a:r>
            <a:r>
              <a:rPr lang="fr-FR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valeurs de cette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grandeur crée individuellement dans cette branche par chaque source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agissant seule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Les autres sources étant passivées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3</a:t>
            </a:fld>
            <a:endParaRPr lang="fr-FR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35496" y="2708920"/>
            <a:ext cx="901362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Remarque 1</a:t>
            </a:r>
            <a:r>
              <a:rPr lang="fr-FR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source revient à la remplacer par sa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 interne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Autrement dit, ceci revient à court-circuiter les sources de tension 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ouvrir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sources de courant.</a:t>
            </a:r>
          </a:p>
        </p:txBody>
      </p:sp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814067"/>
              </p:ext>
            </p:extLst>
          </p:nvPr>
        </p:nvGraphicFramePr>
        <p:xfrm>
          <a:off x="179512" y="2319412"/>
          <a:ext cx="25082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3" imgW="1803240" imgH="228600" progId="Equation.DSMT4">
                  <p:embed/>
                </p:oleObj>
              </mc:Choice>
              <mc:Fallback>
                <p:oleObj name="Equation" r:id="rId3" imgW="1803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2319412"/>
                        <a:ext cx="250825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ous-titre 2"/>
          <p:cNvSpPr txBox="1">
            <a:spLocks/>
          </p:cNvSpPr>
          <p:nvPr/>
        </p:nvSpPr>
        <p:spPr>
          <a:xfrm>
            <a:off x="35496" y="3356992"/>
            <a:ext cx="901362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Remarque 2</a:t>
            </a:r>
            <a:r>
              <a:rPr lang="fr-FR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théorème de superposition ne s’applique pas aux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circuits contenant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sources liées ou dépendantes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(autrement dit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contrôlées) puisque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ces dernières ne sont pas, par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définition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des éléments linéaires.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35496" y="4293096"/>
            <a:ext cx="901362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Prenons par exemple le montage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3.3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suivant, dans lequel nous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calculons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BM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84" name="Picture 2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4689141"/>
            <a:ext cx="2664296" cy="133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1331640" y="6043736"/>
            <a:ext cx="5688632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3.3.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Schéma électrique d’un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 d’application de théorème de superposition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07504" y="44624"/>
            <a:ext cx="86409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tenant compte des deux sources, nous obtenons :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600243"/>
              </p:ext>
            </p:extLst>
          </p:nvPr>
        </p:nvGraphicFramePr>
        <p:xfrm>
          <a:off x="179512" y="409228"/>
          <a:ext cx="34067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Equation" r:id="rId3" imgW="2450880" imgH="431640" progId="Equation.DSMT4">
                  <p:embed/>
                </p:oleObj>
              </mc:Choice>
              <mc:Fallback>
                <p:oleObj name="Equation" r:id="rId3" imgW="2450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409228"/>
                        <a:ext cx="3406775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1836143" y="5495493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3.4. Equivalence </a:t>
            </a:r>
            <a:r>
              <a:rPr lang="fr-F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Norton d’un dipôle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07504" y="1124744"/>
            <a:ext cx="864096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3.5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Théorème de </a:t>
            </a:r>
            <a:r>
              <a:rPr lang="fr-FR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de Norton: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analyser le comportement d’un réseau électrique à plusieurs éléments pour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différentes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charges (calcul de la tension et du courant de sortie), il est préférable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recourir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un modèle simple sans la charge qui se met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soit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sous la forme d’une source réelle de tension : c’est le modèle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soit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sous la forme d’une source réelle de courant : c’est le modèle de Norton.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théorèmes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de Norton permettent de modéliser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comportement d’un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dipôle. Ces théorèmes montrent qu’indépendamment de la charge,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réseau quelconque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 entre deux de ces points peut toujours être représenté par 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 réelle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tension ou par une source réelle de courant.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97" name="Picture 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89040"/>
            <a:ext cx="47529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251520" y="4509120"/>
            <a:ext cx="878497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la tension obtenue à vide entre A et B. Cette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obtenue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 bornes de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calcule en appliquant le théorème du pont diviseur.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résistance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obtenue en passivant la source de tension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suffit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remplacer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source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un court-circuit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et    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5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79512" y="260648"/>
            <a:ext cx="8640960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</a:rPr>
              <a:t>3.5.a Théorème de </a:t>
            </a:r>
            <a:r>
              <a:rPr lang="fr-FR" sz="1600" b="1" dirty="0" err="1" smtClean="0">
                <a:solidFill>
                  <a:schemeClr val="tx1"/>
                </a:solidFill>
              </a:rPr>
              <a:t>Thévenin</a:t>
            </a:r>
            <a:endParaRPr lang="fr-FR" sz="1600" b="1" dirty="0">
              <a:solidFill>
                <a:schemeClr val="tx1"/>
              </a:solidFill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Considérons un circuit électrique linéaire placé entre deux points A et B.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Vis-à-vis des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points A et B (c’est-à-dire vu d’un élément placé entre A et B), le circuit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précédent peut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être remplacé par un générateur équivalent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force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électromotrice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résistance interne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•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valeur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égale à la tension mesurée entre A et B à vide,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c’est-à-dire lorsque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dipôle n’est pas connecté à d’autres éléments externes (charge déconnectée).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 interne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fr-FR" sz="1600" i="1" dirty="0" smtClean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correspond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la valeur de la résistance vue entre A 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lorsque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sources indépendantes sont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passivées. 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Prenons par exemple le montage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3.5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2158046" y="4110464"/>
            <a:ext cx="4968552" cy="252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Figure.3.5.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 d’application du théorème de </a:t>
            </a:r>
            <a:r>
              <a:rPr lang="fr-FR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29" name="Picture 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2757488"/>
            <a:ext cx="38671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879486"/>
              </p:ext>
            </p:extLst>
          </p:nvPr>
        </p:nvGraphicFramePr>
        <p:xfrm>
          <a:off x="683568" y="5805264"/>
          <a:ext cx="135544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4" imgW="1015920" imgH="431640" progId="Equation.DSMT4">
                  <p:embed/>
                </p:oleObj>
              </mc:Choice>
              <mc:Fallback>
                <p:oleObj name="Equation" r:id="rId4" imgW="1015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5805264"/>
                        <a:ext cx="135544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48790"/>
              </p:ext>
            </p:extLst>
          </p:nvPr>
        </p:nvGraphicFramePr>
        <p:xfrm>
          <a:off x="2627784" y="5794264"/>
          <a:ext cx="1191394" cy="587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6" imgW="876240" imgH="431640" progId="Equation.DSMT4">
                  <p:embed/>
                </p:oleObj>
              </mc:Choice>
              <mc:Fallback>
                <p:oleObj name="Equation" r:id="rId6" imgW="876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7784" y="5794264"/>
                        <a:ext cx="1191394" cy="587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ous-titre 2"/>
          <p:cNvSpPr txBox="1">
            <a:spLocks/>
          </p:cNvSpPr>
          <p:nvPr/>
        </p:nvSpPr>
        <p:spPr>
          <a:xfrm>
            <a:off x="109117" y="6485534"/>
            <a:ext cx="88297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générateur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équivalent est donné à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3.5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(b).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6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75211" y="188640"/>
            <a:ext cx="8640960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</a:rPr>
              <a:t>3.5.b </a:t>
            </a:r>
            <a:r>
              <a:rPr lang="fr-FR" sz="1600" b="1" dirty="0">
                <a:solidFill>
                  <a:schemeClr val="tx1"/>
                </a:solidFill>
              </a:rPr>
              <a:t>Théorème de </a:t>
            </a:r>
            <a:r>
              <a:rPr lang="fr-FR" sz="1600" b="1" dirty="0" smtClean="0">
                <a:solidFill>
                  <a:schemeClr val="tx1"/>
                </a:solidFill>
              </a:rPr>
              <a:t>Norton :</a:t>
            </a:r>
            <a:endParaRPr lang="fr-FR" sz="1600" b="1" dirty="0">
              <a:solidFill>
                <a:schemeClr val="tx1"/>
              </a:solidFill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Tout circuit électrique linéaire peut être remplacé par un dipôle équivalent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vis-à-vis des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points A et B, c’est-à-dire vu d’un élément placé entre A et B par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Norton équivalent de courant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résistance interne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valeur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 de courant équivalent est égale à l’intensité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mesurée entre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et B dans un court-circuit (charge court-circuitée).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 interne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correspond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la valeur de la résistance vue entre A 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lorsque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sources indépendantes sont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passivées.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2699792" y="5013176"/>
            <a:ext cx="4104456" cy="313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Figure.3.6 Exemple d’application de théorème de Norton.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79512" y="2420888"/>
            <a:ext cx="8763627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passage du modèle d’un générateur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à celui d’un générateur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Norton conduit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trouver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et  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047561"/>
              </p:ext>
            </p:extLst>
          </p:nvPr>
        </p:nvGraphicFramePr>
        <p:xfrm>
          <a:off x="251520" y="2708920"/>
          <a:ext cx="1348358" cy="323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6" name="Equation" r:id="rId3" imgW="596880" imgH="228600" progId="Equation.DSMT4">
                  <p:embed/>
                </p:oleObj>
              </mc:Choice>
              <mc:Fallback>
                <p:oleObj name="Equation" r:id="rId3" imgW="596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708920"/>
                        <a:ext cx="1348358" cy="3236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893108"/>
              </p:ext>
            </p:extLst>
          </p:nvPr>
        </p:nvGraphicFramePr>
        <p:xfrm>
          <a:off x="1906588" y="2744745"/>
          <a:ext cx="2017340" cy="32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" name="Equation" r:id="rId5" imgW="1422360" imgH="228600" progId="Equation.DSMT4">
                  <p:embed/>
                </p:oleObj>
              </mc:Choice>
              <mc:Fallback>
                <p:oleObj name="Equation" r:id="rId5" imgW="1422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6588" y="2744745"/>
                        <a:ext cx="2017340" cy="324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ous-titre 2"/>
          <p:cNvSpPr txBox="1">
            <a:spLocks/>
          </p:cNvSpPr>
          <p:nvPr/>
        </p:nvSpPr>
        <p:spPr>
          <a:xfrm>
            <a:off x="179512" y="3140968"/>
            <a:ext cx="8763627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Prenons par exemple le montage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3.6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:</a:t>
            </a:r>
          </a:p>
        </p:txBody>
      </p:sp>
      <p:pic>
        <p:nvPicPr>
          <p:cNvPr id="6467" name="Picture 3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00769"/>
            <a:ext cx="3505200" cy="140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Sous-titre 2"/>
          <p:cNvSpPr txBox="1">
            <a:spLocks/>
          </p:cNvSpPr>
          <p:nvPr/>
        </p:nvSpPr>
        <p:spPr>
          <a:xfrm>
            <a:off x="183988" y="5326668"/>
            <a:ext cx="8763627" cy="1270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obtenu en court-circuitant la résistance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résistance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obtenue en passivant la source de tension 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suffit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remplacer la source</a:t>
            </a:r>
            <a:r>
              <a:rPr lang="fr-FR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court-circuit. 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et  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22544"/>
              </p:ext>
            </p:extLst>
          </p:nvPr>
        </p:nvGraphicFramePr>
        <p:xfrm>
          <a:off x="251520" y="6021288"/>
          <a:ext cx="72805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8" name="Equation" r:id="rId8" imgW="520560" imgH="431640" progId="Equation.DSMT4">
                  <p:embed/>
                </p:oleObj>
              </mc:Choice>
              <mc:Fallback>
                <p:oleObj name="Equation" r:id="rId8" imgW="520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520" y="6021288"/>
                        <a:ext cx="728052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470998"/>
              </p:ext>
            </p:extLst>
          </p:nvPr>
        </p:nvGraphicFramePr>
        <p:xfrm>
          <a:off x="1494408" y="6021288"/>
          <a:ext cx="1133376" cy="583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9" name="Equation" r:id="rId10" imgW="838080" imgH="431640" progId="Equation.DSMT4">
                  <p:embed/>
                </p:oleObj>
              </mc:Choice>
              <mc:Fallback>
                <p:oleObj name="Equation" r:id="rId10" imgW="838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94408" y="6021288"/>
                        <a:ext cx="1133376" cy="583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75211" y="188640"/>
            <a:ext cx="86409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générateur de courant équivalent de Norton est donné à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figure 3.6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(b).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4416464" y="5376281"/>
            <a:ext cx="2963848" cy="527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Figure.3.7 Exemple d’application de principe de théorème de </a:t>
            </a:r>
            <a:r>
              <a:rPr lang="fr-FR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Millman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13877" y="577241"/>
            <a:ext cx="8763627" cy="3023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3.5.c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Dualité </a:t>
            </a:r>
            <a:r>
              <a:rPr lang="fr-FR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Norton: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schémas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de Norton sont des schémas équivalents, les deux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dipôles présentent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même tension à vide,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même courant de court-circuit,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même résistance interne.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Conformément au principe de dualité, pour trouver le schéma dual du schéma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nous effectuons les transformations suivantes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éléments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série ⇔ éléments en parallèle,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tension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volt ⇔ courant en ampère,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résistance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ohm ⇔ conductance en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siemen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52544" y="3501008"/>
            <a:ext cx="8763627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Prenons </a:t>
            </a:r>
            <a:r>
              <a:rPr lang="fr-FR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 exemple le montage de la </a:t>
            </a: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 3.6 </a:t>
            </a:r>
            <a:r>
              <a:rPr lang="fr-FR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(a) :</a:t>
            </a: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117839" y="3861048"/>
            <a:ext cx="8763627" cy="1270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3.6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Théorème de </a:t>
            </a:r>
            <a:r>
              <a:rPr lang="fr-FR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Millman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 théorème donne une généralisation du théorème de superposition. Cette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autre façon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d’écrire la loi des nœuds permet de calculer la différence de potentiel entre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et le nœud de référence des potentiels.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1078"/>
            <a:ext cx="30384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5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17839" y="188640"/>
            <a:ext cx="8763627" cy="3023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point M présente un nœud dans le circuit de la figure 3.7 et choisi comme un point de référence    (VM = 0 (V)). Soit n branches connectées aux nœud N. Chaque branche est constitue d’un dipôle vue entre le nœud N et le point de référence (potentiel 0 volts), ce qui permet de remplacer la branche réelle par son modèle équivalent de </a:t>
            </a:r>
            <a:r>
              <a:rPr lang="fr-FR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117839" y="1328520"/>
            <a:ext cx="8763627" cy="123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nous effectuons un court-circuit entre le nœud N et le nœud de référence,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court-circuit (courant de Norton) est égal à la somme des courants fourni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chaque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source.</a:t>
            </a: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117839" y="2623690"/>
            <a:ext cx="8763627" cy="588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Lorsque nous passivons les sources de tension, toutes les résistances se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trouvent en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parallèle ; la conductance équivalente est égale à la somme des conductances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chaque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source.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012858"/>
              </p:ext>
            </p:extLst>
          </p:nvPr>
        </p:nvGraphicFramePr>
        <p:xfrm>
          <a:off x="251519" y="1890947"/>
          <a:ext cx="3902571" cy="63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3" imgW="2730240" imgH="444240" progId="Equation.DSMT4">
                  <p:embed/>
                </p:oleObj>
              </mc:Choice>
              <mc:Fallback>
                <p:oleObj name="Equation" r:id="rId3" imgW="2730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19" y="1890947"/>
                        <a:ext cx="3902571" cy="635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ous-titre 2"/>
          <p:cNvSpPr txBox="1">
            <a:spLocks/>
          </p:cNvSpPr>
          <p:nvPr/>
        </p:nvSpPr>
        <p:spPr>
          <a:xfrm>
            <a:off x="107504" y="3284984"/>
            <a:ext cx="8763627" cy="588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théorème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Millman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stipule que la tension mesurée au nœud N est donc égale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 produit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résistance équivalente par la valeur de la source de courant, soit :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12960"/>
              </p:ext>
            </p:extLst>
          </p:nvPr>
        </p:nvGraphicFramePr>
        <p:xfrm>
          <a:off x="1907704" y="3945469"/>
          <a:ext cx="4464496" cy="2435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5" imgW="3047760" imgH="1917360" progId="Equation.DSMT4">
                  <p:embed/>
                </p:oleObj>
              </mc:Choice>
              <mc:Fallback>
                <p:oleObj name="Equation" r:id="rId5" imgW="304776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3945469"/>
                        <a:ext cx="4464496" cy="2435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8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117839" y="188641"/>
            <a:ext cx="8763627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Exercice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avec correction: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théorème de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sur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montage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3.8 présente le circuit électrique de l’énoncé de l’exercice.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117839" y="2623690"/>
            <a:ext cx="8763627" cy="1525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Déterminer pour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3.8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éléments du générateur équivalent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 des points B et M. En déduire les éléments du générateur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équivalent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Norton.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En déduire la différence de potentiel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UBM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cas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3.8.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 numérique :</a:t>
            </a:r>
          </a:p>
          <a:p>
            <a:pPr algn="just"/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 k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6k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V et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82174" y="4177053"/>
            <a:ext cx="8763627" cy="1700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vide nous pouvons par exemple appliquer le théorème de superposition. Dans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 cas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lorsque la source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court-circuitée (passivée), puisque la sortie est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ouverte, aucun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ne peut circuler dans la résistance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schéma du montage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devient celui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3.9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la source de tension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onne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sortie 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différence 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potentiel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BM1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même, lorsque la source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court-circuitée, le schéma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montage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devient celui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3.10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donne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sortie une différence de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potentiel </a:t>
            </a:r>
            <a:r>
              <a:rPr lang="fr-F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BM2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863294"/>
            <a:ext cx="2592288" cy="126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ous-titre 2"/>
          <p:cNvSpPr txBox="1">
            <a:spLocks/>
          </p:cNvSpPr>
          <p:nvPr/>
        </p:nvSpPr>
        <p:spPr>
          <a:xfrm>
            <a:off x="827584" y="2070714"/>
            <a:ext cx="7272808" cy="263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Figure.3.8 Circuit électrique de l’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énoncé de l’exercice 1: application du théorème de </a:t>
            </a:r>
            <a:r>
              <a:rPr lang="fr-FR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Thévenin</a:t>
            </a:r>
            <a:r>
              <a:rPr lang="fr-FR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1708</Words>
  <Application>Microsoft Office PowerPoint</Application>
  <PresentationFormat>Affichage à l'écran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Thème Office</vt:lpstr>
      <vt:lpstr>Equation</vt:lpstr>
      <vt:lpstr>MathType 7.0 Equation</vt:lpstr>
      <vt:lpstr>Chapitre 3 Analyse des circuits électriques par les principaux théorèmes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Lois</dc:title>
  <dc:creator>Ghrissi</dc:creator>
  <cp:lastModifiedBy>Ghrissi</cp:lastModifiedBy>
  <cp:revision>105</cp:revision>
  <dcterms:created xsi:type="dcterms:W3CDTF">2023-09-26T04:03:00Z</dcterms:created>
  <dcterms:modified xsi:type="dcterms:W3CDTF">2023-10-17T21:27:31Z</dcterms:modified>
</cp:coreProperties>
</file>