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648"/>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 Id="rId9"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C4C4BE-4644-47BA-AABF-75D6538314BD}" type="datetimeFigureOut">
              <a:rPr lang="fr-FR" smtClean="0"/>
              <a:t>28/10/2023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CC7F3-F557-4FB3-B14C-BC7D7192FCC0}" type="slidenum">
              <a:rPr lang="fr-FR" smtClean="0"/>
              <a:t>‹N°›</a:t>
            </a:fld>
            <a:endParaRPr lang="fr-FR"/>
          </a:p>
        </p:txBody>
      </p:sp>
    </p:spTree>
    <p:extLst>
      <p:ext uri="{BB962C8B-B14F-4D97-AF65-F5344CB8AC3E}">
        <p14:creationId xmlns:p14="http://schemas.microsoft.com/office/powerpoint/2010/main" val="3122574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D447D2A-2D4A-484F-9CB8-B889149AFF02}" type="datetime1">
              <a:rPr lang="fr-FR" smtClean="0"/>
              <a:t>28/10/2023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270236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F9F353F-DE55-43E0-B853-F5C56640D5E6}" type="datetime1">
              <a:rPr lang="fr-FR" smtClean="0"/>
              <a:t>28/10/2023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82503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EC9929-0F52-4962-8E90-D054BBAC70D3}" type="datetime1">
              <a:rPr lang="fr-FR" smtClean="0"/>
              <a:t>28/10/2023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3987619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7C80F8-3E8B-4172-B008-6BF6C26F3C5C}" type="datetime1">
              <a:rPr lang="fr-FR" smtClean="0"/>
              <a:t>28/10/2023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3780735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3AC4921-B0D0-4C44-B7B9-53A7DDFBB77A}" type="datetime1">
              <a:rPr lang="fr-FR" smtClean="0"/>
              <a:t>28/10/2023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2558228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62FDA9D-22B6-456F-8091-0A9AEB1BC66A}" type="datetime1">
              <a:rPr lang="fr-FR" smtClean="0"/>
              <a:t>28/10/2023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207036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C08D6D1-FAF0-49CD-A0DE-E208D6B3D61F}" type="datetime1">
              <a:rPr lang="fr-FR" smtClean="0"/>
              <a:t>28/10/2023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347989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D9587F4-ACED-4A1D-9792-070D199250A6}" type="datetime1">
              <a:rPr lang="fr-FR" smtClean="0"/>
              <a:t>28/10/2023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4231322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2382B95-93A1-4921-B272-2CA88358902B}" type="datetime1">
              <a:rPr lang="fr-FR" smtClean="0"/>
              <a:t>28/10/2023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1762600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A70967B-DF8A-48D1-9D6C-9C907BC09B5A}" type="datetime1">
              <a:rPr lang="fr-FR" smtClean="0"/>
              <a:t>28/10/2023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353858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5FEEDA4-013F-4D14-BAD0-A406647E88FE}" type="datetime1">
              <a:rPr lang="fr-FR" smtClean="0"/>
              <a:t>28/10/2023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560B82-B494-4D48-8BD9-39C2110DB1D7}" type="slidenum">
              <a:rPr lang="fr-FR" smtClean="0"/>
              <a:t>‹N°›</a:t>
            </a:fld>
            <a:endParaRPr lang="fr-FR"/>
          </a:p>
        </p:txBody>
      </p:sp>
    </p:spTree>
    <p:extLst>
      <p:ext uri="{BB962C8B-B14F-4D97-AF65-F5344CB8AC3E}">
        <p14:creationId xmlns:p14="http://schemas.microsoft.com/office/powerpoint/2010/main" val="22778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1D493-A20B-4B90-A962-A2756C44E030}" type="datetime1">
              <a:rPr lang="fr-FR" smtClean="0"/>
              <a:t>28/10/2023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60B82-B494-4D48-8BD9-39C2110DB1D7}" type="slidenum">
              <a:rPr lang="fr-FR" smtClean="0"/>
              <a:t>‹N°›</a:t>
            </a:fld>
            <a:endParaRPr lang="fr-FR"/>
          </a:p>
        </p:txBody>
      </p:sp>
    </p:spTree>
    <p:extLst>
      <p:ext uri="{BB962C8B-B14F-4D97-AF65-F5344CB8AC3E}">
        <p14:creationId xmlns:p14="http://schemas.microsoft.com/office/powerpoint/2010/main" val="2479833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10.bin"/><Relationship Id="rId18" Type="http://schemas.openxmlformats.org/officeDocument/2006/relationships/image" Target="../media/image15.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2.wmf"/><Relationship Id="rId17" Type="http://schemas.openxmlformats.org/officeDocument/2006/relationships/oleObject" Target="../embeddings/oleObject12.bin"/><Relationship Id="rId2" Type="http://schemas.openxmlformats.org/officeDocument/2006/relationships/slideLayout" Target="../slideLayouts/slideLayout1.xml"/><Relationship Id="rId16" Type="http://schemas.openxmlformats.org/officeDocument/2006/relationships/image" Target="../media/image14.wmf"/><Relationship Id="rId20" Type="http://schemas.openxmlformats.org/officeDocument/2006/relationships/image" Target="../media/image16.wmf"/><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oleObject" Target="../embeddings/oleObject11.bin"/><Relationship Id="rId10" Type="http://schemas.openxmlformats.org/officeDocument/2006/relationships/image" Target="../media/image11.wmf"/><Relationship Id="rId19" Type="http://schemas.openxmlformats.org/officeDocument/2006/relationships/oleObject" Target="../embeddings/oleObject13.bin"/><Relationship Id="rId4" Type="http://schemas.openxmlformats.org/officeDocument/2006/relationships/image" Target="../media/image8.wmf"/><Relationship Id="rId9" Type="http://schemas.openxmlformats.org/officeDocument/2006/relationships/oleObject" Target="../embeddings/oleObject8.bin"/><Relationship Id="rId14" Type="http://schemas.openxmlformats.org/officeDocument/2006/relationships/image" Target="../media/image13.wmf"/></Relationships>
</file>

<file path=ppt/slides/_rels/slide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9.wmf"/><Relationship Id="rId11" Type="http://schemas.openxmlformats.org/officeDocument/2006/relationships/image" Target="../media/image22.png"/><Relationship Id="rId5" Type="http://schemas.openxmlformats.org/officeDocument/2006/relationships/oleObject" Target="../embeddings/oleObject15.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7.bin"/></Relationships>
</file>

<file path=ppt/slides/_rels/slide7.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24.wmf"/><Relationship Id="rId5" Type="http://schemas.openxmlformats.org/officeDocument/2006/relationships/oleObject" Target="../embeddings/oleObject19.bin"/><Relationship Id="rId4" Type="http://schemas.openxmlformats.org/officeDocument/2006/relationships/image" Target="../media/image23.wmf"/></Relationships>
</file>

<file path=ppt/slides/_rels/slide8.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7.wmf"/><Relationship Id="rId5" Type="http://schemas.openxmlformats.org/officeDocument/2006/relationships/oleObject" Target="../embeddings/oleObject22.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4.bin"/></Relationships>
</file>

<file path=ppt/slides/_rels/slide9.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31.wmf"/><Relationship Id="rId5" Type="http://schemas.openxmlformats.org/officeDocument/2006/relationships/oleObject" Target="../embeddings/oleObject26.bin"/><Relationship Id="rId4" Type="http://schemas.openxmlformats.org/officeDocument/2006/relationships/image" Target="../media/image3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16632"/>
            <a:ext cx="7772400" cy="1296144"/>
          </a:xfrm>
        </p:spPr>
        <p:txBody>
          <a:bodyPr>
            <a:normAutofit fontScale="90000"/>
          </a:bodyPr>
          <a:lstStyle/>
          <a:p>
            <a:r>
              <a:rPr lang="fr-FR" sz="4000" dirty="0" smtClean="0">
                <a:latin typeface="Times New Roman" pitchFamily="18" charset="0"/>
                <a:cs typeface="Times New Roman" pitchFamily="18" charset="0"/>
              </a:rPr>
              <a:t>Suite Chapitre 3</a:t>
            </a:r>
            <a:br>
              <a:rPr lang="fr-FR" sz="4000" dirty="0" smtClean="0">
                <a:latin typeface="Times New Roman" pitchFamily="18" charset="0"/>
                <a:cs typeface="Times New Roman" pitchFamily="18" charset="0"/>
              </a:rPr>
            </a:br>
            <a:r>
              <a:rPr lang="fr-FR" sz="4000" dirty="0" smtClean="0">
                <a:latin typeface="Times New Roman" pitchFamily="18" charset="0"/>
                <a:cs typeface="Times New Roman" pitchFamily="18" charset="0"/>
              </a:rPr>
              <a:t>Analyse des circuits électriques par les principaux théorèmes</a:t>
            </a:r>
            <a:endParaRPr lang="fr-FR" sz="4000" dirty="0">
              <a:latin typeface="Times New Roman" pitchFamily="18" charset="0"/>
              <a:cs typeface="Times New Roman" pitchFamily="18" charset="0"/>
            </a:endParaRPr>
          </a:p>
        </p:txBody>
      </p:sp>
      <p:sp>
        <p:nvSpPr>
          <p:cNvPr id="3" name="Sous-titre 2"/>
          <p:cNvSpPr>
            <a:spLocks noGrp="1"/>
          </p:cNvSpPr>
          <p:nvPr>
            <p:ph type="subTitle" idx="1"/>
          </p:nvPr>
        </p:nvSpPr>
        <p:spPr>
          <a:xfrm>
            <a:off x="107504" y="1556792"/>
            <a:ext cx="8640960" cy="1152128"/>
          </a:xfrm>
        </p:spPr>
        <p:txBody>
          <a:bodyPr>
            <a:normAutofit fontScale="25000" lnSpcReduction="20000"/>
          </a:bodyPr>
          <a:lstStyle/>
          <a:p>
            <a:pPr algn="just"/>
            <a:r>
              <a:rPr lang="fr-FR" sz="6400" b="1" dirty="0" smtClean="0">
                <a:solidFill>
                  <a:schemeClr val="tx1"/>
                </a:solidFill>
                <a:latin typeface="Times New Roman" pitchFamily="18" charset="0"/>
                <a:cs typeface="Times New Roman" pitchFamily="18" charset="0"/>
              </a:rPr>
              <a:t>3.6 </a:t>
            </a:r>
            <a:r>
              <a:rPr lang="fr-FR" sz="6400" b="1" dirty="0">
                <a:solidFill>
                  <a:schemeClr val="tx1"/>
                </a:solidFill>
                <a:latin typeface="Times New Roman" pitchFamily="18" charset="0"/>
                <a:cs typeface="Times New Roman" pitchFamily="18" charset="0"/>
              </a:rPr>
              <a:t>Théorème de substitution</a:t>
            </a:r>
          </a:p>
          <a:p>
            <a:pPr algn="just"/>
            <a:r>
              <a:rPr lang="fr-FR" sz="6400" dirty="0">
                <a:solidFill>
                  <a:schemeClr val="tx1"/>
                </a:solidFill>
                <a:latin typeface="Times New Roman" pitchFamily="18" charset="0"/>
                <a:cs typeface="Times New Roman" pitchFamily="18" charset="0"/>
              </a:rPr>
              <a:t>Lorsque nous connaissons la différence de potentiel </a:t>
            </a:r>
            <a:r>
              <a:rPr lang="fr-FR" sz="6400" i="1" dirty="0" smtClean="0">
                <a:solidFill>
                  <a:schemeClr val="tx1"/>
                </a:solidFill>
                <a:latin typeface="Times New Roman" pitchFamily="18" charset="0"/>
                <a:cs typeface="Times New Roman" pitchFamily="18" charset="0"/>
              </a:rPr>
              <a:t>U</a:t>
            </a:r>
            <a:r>
              <a:rPr lang="fr-FR" sz="4000" i="1" dirty="0" smtClean="0">
                <a:solidFill>
                  <a:schemeClr val="tx1"/>
                </a:solidFill>
                <a:latin typeface="Times New Roman" pitchFamily="18" charset="0"/>
                <a:cs typeface="Times New Roman" pitchFamily="18" charset="0"/>
              </a:rPr>
              <a:t>AB</a:t>
            </a:r>
            <a:r>
              <a:rPr lang="fr-FR" sz="6400" i="1" dirty="0" smtClean="0">
                <a:solidFill>
                  <a:schemeClr val="tx1"/>
                </a:solidFill>
                <a:latin typeface="Times New Roman" pitchFamily="18" charset="0"/>
                <a:cs typeface="Times New Roman" pitchFamily="18" charset="0"/>
              </a:rPr>
              <a:t> </a:t>
            </a:r>
            <a:r>
              <a:rPr lang="fr-FR" sz="6400" dirty="0" smtClean="0">
                <a:solidFill>
                  <a:schemeClr val="tx1"/>
                </a:solidFill>
                <a:latin typeface="Times New Roman" pitchFamily="18" charset="0"/>
                <a:cs typeface="Times New Roman" pitchFamily="18" charset="0"/>
              </a:rPr>
              <a:t>qui </a:t>
            </a:r>
            <a:r>
              <a:rPr lang="fr-FR" sz="6400" dirty="0">
                <a:solidFill>
                  <a:schemeClr val="tx1"/>
                </a:solidFill>
                <a:latin typeface="Times New Roman" pitchFamily="18" charset="0"/>
                <a:cs typeface="Times New Roman" pitchFamily="18" charset="0"/>
              </a:rPr>
              <a:t>existe entre deux </a:t>
            </a:r>
            <a:r>
              <a:rPr lang="fr-FR" sz="6400" dirty="0" smtClean="0">
                <a:solidFill>
                  <a:schemeClr val="tx1"/>
                </a:solidFill>
                <a:latin typeface="Times New Roman" pitchFamily="18" charset="0"/>
                <a:cs typeface="Times New Roman" pitchFamily="18" charset="0"/>
              </a:rPr>
              <a:t>points quelconques </a:t>
            </a:r>
            <a:r>
              <a:rPr lang="fr-FR" sz="6400" dirty="0">
                <a:solidFill>
                  <a:schemeClr val="tx1"/>
                </a:solidFill>
                <a:latin typeface="Times New Roman" pitchFamily="18" charset="0"/>
                <a:cs typeface="Times New Roman" pitchFamily="18" charset="0"/>
              </a:rPr>
              <a:t>d’un réseau électrique, nous ne changeons rien à l’état électrique </a:t>
            </a:r>
            <a:r>
              <a:rPr lang="fr-FR" sz="6400" dirty="0" smtClean="0">
                <a:solidFill>
                  <a:schemeClr val="tx1"/>
                </a:solidFill>
                <a:latin typeface="Times New Roman" pitchFamily="18" charset="0"/>
                <a:cs typeface="Times New Roman" pitchFamily="18" charset="0"/>
              </a:rPr>
              <a:t>du reste </a:t>
            </a:r>
            <a:r>
              <a:rPr lang="fr-FR" sz="6400" dirty="0">
                <a:solidFill>
                  <a:schemeClr val="tx1"/>
                </a:solidFill>
                <a:latin typeface="Times New Roman" pitchFamily="18" charset="0"/>
                <a:cs typeface="Times New Roman" pitchFamily="18" charset="0"/>
              </a:rPr>
              <a:t>du réseau si nous remplaçons cette chute de tension et la partie du réseau qui </a:t>
            </a:r>
            <a:r>
              <a:rPr lang="fr-FR" sz="6400" dirty="0" smtClean="0">
                <a:solidFill>
                  <a:schemeClr val="tx1"/>
                </a:solidFill>
                <a:latin typeface="Times New Roman" pitchFamily="18" charset="0"/>
                <a:cs typeface="Times New Roman" pitchFamily="18" charset="0"/>
              </a:rPr>
              <a:t>lui donne </a:t>
            </a:r>
            <a:r>
              <a:rPr lang="fr-FR" sz="6400" dirty="0">
                <a:solidFill>
                  <a:schemeClr val="tx1"/>
                </a:solidFill>
                <a:latin typeface="Times New Roman" pitchFamily="18" charset="0"/>
                <a:cs typeface="Times New Roman" pitchFamily="18" charset="0"/>
              </a:rPr>
              <a:t>naissance par une source de tension idéale qui délivre une tension égale à </a:t>
            </a:r>
            <a:r>
              <a:rPr lang="fr-FR" sz="6400" i="1" dirty="0" smtClean="0">
                <a:solidFill>
                  <a:schemeClr val="tx1"/>
                </a:solidFill>
                <a:latin typeface="Times New Roman" pitchFamily="18" charset="0"/>
                <a:cs typeface="Times New Roman" pitchFamily="18" charset="0"/>
              </a:rPr>
              <a:t>U</a:t>
            </a:r>
            <a:r>
              <a:rPr lang="fr-FR" sz="4000" i="1" dirty="0" smtClean="0">
                <a:solidFill>
                  <a:schemeClr val="tx1"/>
                </a:solidFill>
                <a:latin typeface="Times New Roman" pitchFamily="18" charset="0"/>
                <a:cs typeface="Times New Roman" pitchFamily="18" charset="0"/>
              </a:rPr>
              <a:t>AB</a:t>
            </a:r>
            <a:r>
              <a:rPr lang="fr-FR" sz="6400" dirty="0" smtClean="0">
                <a:solidFill>
                  <a:schemeClr val="tx1"/>
                </a:solidFill>
                <a:latin typeface="Times New Roman" pitchFamily="18" charset="0"/>
                <a:cs typeface="Times New Roman" pitchFamily="18" charset="0"/>
              </a:rPr>
              <a:t>.</a:t>
            </a:r>
            <a:endParaRPr lang="fr-FR" sz="6400" dirty="0">
              <a:solidFill>
                <a:schemeClr val="tx1"/>
              </a:solidFill>
              <a:latin typeface="Times New Roman" pitchFamily="18" charset="0"/>
              <a:cs typeface="Times New Roman" pitchFamily="18" charset="0"/>
            </a:endParaRPr>
          </a:p>
        </p:txBody>
      </p:sp>
      <p:sp>
        <p:nvSpPr>
          <p:cNvPr id="6" name="Sous-titre 2"/>
          <p:cNvSpPr txBox="1">
            <a:spLocks/>
          </p:cNvSpPr>
          <p:nvPr/>
        </p:nvSpPr>
        <p:spPr>
          <a:xfrm>
            <a:off x="107504" y="2708920"/>
            <a:ext cx="8640960" cy="10801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a:solidFill>
                  <a:schemeClr val="tx1"/>
                </a:solidFill>
                <a:latin typeface="Times New Roman" pitchFamily="18" charset="0"/>
                <a:cs typeface="Times New Roman" pitchFamily="18" charset="0"/>
              </a:rPr>
              <a:t>De même, lorsque nous connaissons le courant </a:t>
            </a:r>
            <a:r>
              <a:rPr lang="fr-FR" sz="1600" i="1" dirty="0" smtClean="0">
                <a:solidFill>
                  <a:schemeClr val="tx1"/>
                </a:solidFill>
                <a:latin typeface="Times New Roman" pitchFamily="18" charset="0"/>
                <a:cs typeface="Times New Roman" pitchFamily="18" charset="0"/>
              </a:rPr>
              <a:t>I</a:t>
            </a:r>
            <a:r>
              <a:rPr lang="fr-FR" sz="1000" i="1" dirty="0" smtClean="0">
                <a:solidFill>
                  <a:schemeClr val="tx1"/>
                </a:solidFill>
                <a:latin typeface="Times New Roman" pitchFamily="18" charset="0"/>
                <a:cs typeface="Times New Roman" pitchFamily="18" charset="0"/>
              </a:rPr>
              <a:t>AB</a:t>
            </a:r>
            <a:r>
              <a:rPr lang="fr-FR" sz="1600" i="1" dirty="0" smtClean="0">
                <a:solidFill>
                  <a:schemeClr val="tx1"/>
                </a:solidFill>
                <a:latin typeface="Times New Roman" pitchFamily="18" charset="0"/>
                <a:cs typeface="Times New Roman" pitchFamily="18" charset="0"/>
              </a:rPr>
              <a:t> </a:t>
            </a:r>
            <a:r>
              <a:rPr lang="fr-FR" sz="1600" dirty="0" smtClean="0">
                <a:solidFill>
                  <a:schemeClr val="tx1"/>
                </a:solidFill>
                <a:latin typeface="Times New Roman" pitchFamily="18" charset="0"/>
                <a:cs typeface="Times New Roman" pitchFamily="18" charset="0"/>
              </a:rPr>
              <a:t>qui </a:t>
            </a:r>
            <a:r>
              <a:rPr lang="fr-FR" sz="1600" dirty="0">
                <a:solidFill>
                  <a:schemeClr val="tx1"/>
                </a:solidFill>
                <a:latin typeface="Times New Roman" pitchFamily="18" charset="0"/>
                <a:cs typeface="Times New Roman" pitchFamily="18" charset="0"/>
              </a:rPr>
              <a:t>circule dans une branche </a:t>
            </a:r>
            <a:r>
              <a:rPr lang="fr-FR" sz="1600" dirty="0" smtClean="0">
                <a:solidFill>
                  <a:schemeClr val="tx1"/>
                </a:solidFill>
                <a:latin typeface="Times New Roman" pitchFamily="18" charset="0"/>
                <a:cs typeface="Times New Roman" pitchFamily="18" charset="0"/>
              </a:rPr>
              <a:t>quelconque notée </a:t>
            </a:r>
            <a:r>
              <a:rPr lang="fr-FR" sz="1600" dirty="0">
                <a:solidFill>
                  <a:schemeClr val="tx1"/>
                </a:solidFill>
                <a:latin typeface="Times New Roman" pitchFamily="18" charset="0"/>
                <a:cs typeface="Times New Roman" pitchFamily="18" charset="0"/>
              </a:rPr>
              <a:t>AB d’un réseau électrique, nous ne changeons rien à l’état </a:t>
            </a:r>
            <a:r>
              <a:rPr lang="fr-FR" sz="1600" dirty="0" smtClean="0">
                <a:solidFill>
                  <a:schemeClr val="tx1"/>
                </a:solidFill>
                <a:latin typeface="Times New Roman" pitchFamily="18" charset="0"/>
                <a:cs typeface="Times New Roman" pitchFamily="18" charset="0"/>
              </a:rPr>
              <a:t>électrique du </a:t>
            </a:r>
            <a:r>
              <a:rPr lang="fr-FR" sz="1600" dirty="0">
                <a:solidFill>
                  <a:schemeClr val="tx1"/>
                </a:solidFill>
                <a:latin typeface="Times New Roman" pitchFamily="18" charset="0"/>
                <a:cs typeface="Times New Roman" pitchFamily="18" charset="0"/>
              </a:rPr>
              <a:t>reste du réseau, si nous remplaçons cette branche par une source idéale de </a:t>
            </a:r>
            <a:r>
              <a:rPr lang="fr-FR" sz="1600" dirty="0" smtClean="0">
                <a:solidFill>
                  <a:schemeClr val="tx1"/>
                </a:solidFill>
                <a:latin typeface="Times New Roman" pitchFamily="18" charset="0"/>
                <a:cs typeface="Times New Roman" pitchFamily="18" charset="0"/>
              </a:rPr>
              <a:t>courant qui </a:t>
            </a:r>
            <a:r>
              <a:rPr lang="fr-FR" sz="1600" dirty="0">
                <a:solidFill>
                  <a:schemeClr val="tx1"/>
                </a:solidFill>
                <a:latin typeface="Times New Roman" pitchFamily="18" charset="0"/>
                <a:cs typeface="Times New Roman" pitchFamily="18" charset="0"/>
              </a:rPr>
              <a:t>délivre un courant </a:t>
            </a:r>
            <a:r>
              <a:rPr lang="fr-FR" sz="1600" i="1" dirty="0" smtClean="0">
                <a:solidFill>
                  <a:schemeClr val="tx1"/>
                </a:solidFill>
                <a:latin typeface="Times New Roman" pitchFamily="18" charset="0"/>
                <a:cs typeface="Times New Roman" pitchFamily="18" charset="0"/>
              </a:rPr>
              <a:t>I</a:t>
            </a:r>
            <a:r>
              <a:rPr lang="fr-FR" sz="1000" i="1" dirty="0" smtClean="0">
                <a:solidFill>
                  <a:schemeClr val="tx1"/>
                </a:solidFill>
                <a:latin typeface="Times New Roman" pitchFamily="18" charset="0"/>
                <a:cs typeface="Times New Roman" pitchFamily="18" charset="0"/>
              </a:rPr>
              <a:t>AB</a:t>
            </a:r>
            <a:r>
              <a:rPr lang="fr-FR" sz="1600" dirty="0" smtClean="0">
                <a:solidFill>
                  <a:schemeClr val="tx1"/>
                </a:solidFill>
                <a:latin typeface="Times New Roman" pitchFamily="18" charset="0"/>
                <a:cs typeface="Times New Roman" pitchFamily="18" charset="0"/>
              </a:rPr>
              <a:t>.</a:t>
            </a:r>
          </a:p>
          <a:p>
            <a:pPr algn="just"/>
            <a:r>
              <a:rPr lang="fr-FR" sz="1600" dirty="0">
                <a:solidFill>
                  <a:schemeClr val="tx1"/>
                </a:solidFill>
                <a:latin typeface="Times New Roman" pitchFamily="18" charset="0"/>
                <a:cs typeface="Times New Roman" pitchFamily="18" charset="0"/>
              </a:rPr>
              <a:t>La </a:t>
            </a:r>
            <a:r>
              <a:rPr lang="fr-FR" sz="1600" dirty="0" smtClean="0">
                <a:solidFill>
                  <a:schemeClr val="tx1"/>
                </a:solidFill>
                <a:latin typeface="Times New Roman" pitchFamily="18" charset="0"/>
                <a:cs typeface="Times New Roman" pitchFamily="18" charset="0"/>
              </a:rPr>
              <a:t>figure </a:t>
            </a:r>
            <a:r>
              <a:rPr lang="fr-FR" sz="1600" dirty="0">
                <a:solidFill>
                  <a:schemeClr val="tx1"/>
                </a:solidFill>
                <a:latin typeface="Times New Roman" pitchFamily="18" charset="0"/>
                <a:cs typeface="Times New Roman" pitchFamily="18" charset="0"/>
              </a:rPr>
              <a:t>2.17 illustre ce théorème en utilisant soit un diviseur de tension, soit </a:t>
            </a:r>
            <a:r>
              <a:rPr lang="fr-FR" sz="1600" dirty="0" smtClean="0">
                <a:solidFill>
                  <a:schemeClr val="tx1"/>
                </a:solidFill>
                <a:latin typeface="Times New Roman" pitchFamily="18" charset="0"/>
                <a:cs typeface="Times New Roman" pitchFamily="18" charset="0"/>
              </a:rPr>
              <a:t>un diviseur </a:t>
            </a:r>
            <a:r>
              <a:rPr lang="fr-FR" sz="1600" dirty="0">
                <a:solidFill>
                  <a:schemeClr val="tx1"/>
                </a:solidFill>
                <a:latin typeface="Times New Roman" pitchFamily="18" charset="0"/>
                <a:cs typeface="Times New Roman" pitchFamily="18" charset="0"/>
              </a:rPr>
              <a:t>de courant.</a:t>
            </a:r>
          </a:p>
        </p:txBody>
      </p:sp>
      <p:sp>
        <p:nvSpPr>
          <p:cNvPr id="8" name="Espace réservé du numéro de diapositive 7"/>
          <p:cNvSpPr>
            <a:spLocks noGrp="1"/>
          </p:cNvSpPr>
          <p:nvPr>
            <p:ph type="sldNum" sz="quarter" idx="12"/>
          </p:nvPr>
        </p:nvSpPr>
        <p:spPr/>
        <p:txBody>
          <a:bodyPr/>
          <a:lstStyle/>
          <a:p>
            <a:fld id="{4A560B82-B494-4D48-8BD9-39C2110DB1D7}" type="slidenum">
              <a:rPr lang="fr-FR" smtClean="0"/>
              <a:t>1</a:t>
            </a:fld>
            <a:endParaRPr lang="fr-FR"/>
          </a:p>
        </p:txBody>
      </p:sp>
      <p:sp>
        <p:nvSpPr>
          <p:cNvPr id="10" name="Sous-titre 2"/>
          <p:cNvSpPr txBox="1">
            <a:spLocks/>
          </p:cNvSpPr>
          <p:nvPr/>
        </p:nvSpPr>
        <p:spPr>
          <a:xfrm>
            <a:off x="107504" y="6021288"/>
            <a:ext cx="8856984" cy="26558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sz="1200" dirty="0" smtClean="0">
                <a:solidFill>
                  <a:schemeClr val="tx1"/>
                </a:solidFill>
                <a:latin typeface="Times New Roman" pitchFamily="18" charset="0"/>
                <a:cs typeface="Times New Roman" pitchFamily="18" charset="0"/>
              </a:rPr>
              <a:t>Figure 3.12. </a:t>
            </a:r>
            <a:r>
              <a:rPr lang="fr-FR" sz="1200" dirty="0">
                <a:solidFill>
                  <a:schemeClr val="tx1"/>
                </a:solidFill>
                <a:latin typeface="Times New Roman" pitchFamily="18" charset="0"/>
                <a:cs typeface="Times New Roman" pitchFamily="18" charset="0"/>
              </a:rPr>
              <a:t>Exemples d’application du théorème de substitution en utilisant le pont diviseur </a:t>
            </a:r>
            <a:r>
              <a:rPr lang="fr-FR" sz="1200" dirty="0" smtClean="0">
                <a:solidFill>
                  <a:schemeClr val="tx1"/>
                </a:solidFill>
                <a:latin typeface="Times New Roman" pitchFamily="18" charset="0"/>
                <a:cs typeface="Times New Roman" pitchFamily="18" charset="0"/>
              </a:rPr>
              <a:t>de tension </a:t>
            </a:r>
            <a:r>
              <a:rPr lang="fr-FR" sz="1200" dirty="0">
                <a:solidFill>
                  <a:schemeClr val="tx1"/>
                </a:solidFill>
                <a:latin typeface="Times New Roman" pitchFamily="18" charset="0"/>
                <a:cs typeface="Times New Roman" pitchFamily="18" charset="0"/>
              </a:rPr>
              <a:t>et le pont diviseur de courant.</a:t>
            </a:r>
          </a:p>
        </p:txBody>
      </p:sp>
      <p:pic>
        <p:nvPicPr>
          <p:cNvPr id="8254" name="Picture 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933056"/>
            <a:ext cx="3657600"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6817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35496" y="116632"/>
            <a:ext cx="8856984" cy="165618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b="1" dirty="0" smtClean="0">
                <a:solidFill>
                  <a:schemeClr val="tx1"/>
                </a:solidFill>
                <a:latin typeface="Times New Roman" pitchFamily="18" charset="0"/>
                <a:cs typeface="Times New Roman" pitchFamily="18" charset="0"/>
              </a:rPr>
              <a:t>3.7 </a:t>
            </a:r>
            <a:r>
              <a:rPr lang="fr-FR" sz="1600" b="1" dirty="0">
                <a:solidFill>
                  <a:schemeClr val="tx1"/>
                </a:solidFill>
                <a:latin typeface="Times New Roman" pitchFamily="18" charset="0"/>
                <a:cs typeface="Times New Roman" pitchFamily="18" charset="0"/>
              </a:rPr>
              <a:t>Théorème de </a:t>
            </a:r>
            <a:r>
              <a:rPr lang="fr-FR" sz="1600" b="1" dirty="0" smtClean="0">
                <a:solidFill>
                  <a:schemeClr val="tx1"/>
                </a:solidFill>
                <a:latin typeface="Times New Roman" pitchFamily="18" charset="0"/>
                <a:cs typeface="Times New Roman" pitchFamily="18" charset="0"/>
              </a:rPr>
              <a:t>réciprocité:</a:t>
            </a:r>
            <a:endParaRPr lang="fr-FR" sz="1600" b="1" dirty="0">
              <a:solidFill>
                <a:schemeClr val="tx1"/>
              </a:solidFill>
              <a:latin typeface="Times New Roman" pitchFamily="18" charset="0"/>
              <a:cs typeface="Times New Roman" pitchFamily="18" charset="0"/>
            </a:endParaRPr>
          </a:p>
          <a:p>
            <a:pPr algn="just"/>
            <a:r>
              <a:rPr lang="fr-FR" sz="1600" dirty="0">
                <a:solidFill>
                  <a:schemeClr val="tx1"/>
                </a:solidFill>
                <a:latin typeface="Times New Roman" pitchFamily="18" charset="0"/>
                <a:cs typeface="Times New Roman" pitchFamily="18" charset="0"/>
              </a:rPr>
              <a:t>Soient deux branches </a:t>
            </a:r>
            <a:r>
              <a:rPr lang="fr-FR" sz="1600" i="1" dirty="0">
                <a:solidFill>
                  <a:schemeClr val="tx1"/>
                </a:solidFill>
                <a:latin typeface="Times New Roman" pitchFamily="18" charset="0"/>
                <a:cs typeface="Times New Roman" pitchFamily="18" charset="0"/>
              </a:rPr>
              <a:t>i</a:t>
            </a:r>
            <a:r>
              <a:rPr lang="fr-FR" sz="1600" dirty="0">
                <a:solidFill>
                  <a:schemeClr val="tx1"/>
                </a:solidFill>
                <a:latin typeface="Times New Roman" pitchFamily="18" charset="0"/>
                <a:cs typeface="Times New Roman" pitchFamily="18" charset="0"/>
              </a:rPr>
              <a:t> et </a:t>
            </a:r>
            <a:r>
              <a:rPr lang="fr-FR" sz="1600" i="1" dirty="0">
                <a:solidFill>
                  <a:schemeClr val="tx1"/>
                </a:solidFill>
                <a:latin typeface="Times New Roman" pitchFamily="18" charset="0"/>
                <a:cs typeface="Times New Roman" pitchFamily="18" charset="0"/>
              </a:rPr>
              <a:t>j</a:t>
            </a:r>
            <a:r>
              <a:rPr lang="fr-FR" sz="1600" dirty="0">
                <a:solidFill>
                  <a:schemeClr val="tx1"/>
                </a:solidFill>
                <a:latin typeface="Times New Roman" pitchFamily="18" charset="0"/>
                <a:cs typeface="Times New Roman" pitchFamily="18" charset="0"/>
              </a:rPr>
              <a:t> d’un réseau passif. Si le fait de placer une source </a:t>
            </a:r>
            <a:r>
              <a:rPr lang="fr-FR" sz="1600" dirty="0" smtClean="0">
                <a:solidFill>
                  <a:schemeClr val="tx1"/>
                </a:solidFill>
                <a:latin typeface="Times New Roman" pitchFamily="18" charset="0"/>
                <a:cs typeface="Times New Roman" pitchFamily="18" charset="0"/>
              </a:rPr>
              <a:t>idéale de </a:t>
            </a:r>
            <a:r>
              <a:rPr lang="fr-FR" sz="1600" dirty="0">
                <a:solidFill>
                  <a:schemeClr val="tx1"/>
                </a:solidFill>
                <a:latin typeface="Times New Roman" pitchFamily="18" charset="0"/>
                <a:cs typeface="Times New Roman" pitchFamily="18" charset="0"/>
              </a:rPr>
              <a:t>tension </a:t>
            </a:r>
            <a:r>
              <a:rPr lang="fr-FR" sz="1600" i="1" dirty="0">
                <a:solidFill>
                  <a:schemeClr val="tx1"/>
                </a:solidFill>
                <a:latin typeface="Times New Roman" pitchFamily="18" charset="0"/>
                <a:cs typeface="Times New Roman" pitchFamily="18" charset="0"/>
              </a:rPr>
              <a:t>E</a:t>
            </a:r>
            <a:r>
              <a:rPr lang="fr-FR" sz="1600" dirty="0">
                <a:solidFill>
                  <a:schemeClr val="tx1"/>
                </a:solidFill>
                <a:latin typeface="Times New Roman" pitchFamily="18" charset="0"/>
                <a:cs typeface="Times New Roman" pitchFamily="18" charset="0"/>
              </a:rPr>
              <a:t> dans la branche </a:t>
            </a:r>
            <a:r>
              <a:rPr lang="fr-FR" sz="1600" i="1" dirty="0">
                <a:solidFill>
                  <a:schemeClr val="tx1"/>
                </a:solidFill>
                <a:latin typeface="Times New Roman" pitchFamily="18" charset="0"/>
                <a:cs typeface="Times New Roman" pitchFamily="18" charset="0"/>
              </a:rPr>
              <a:t>i</a:t>
            </a:r>
            <a:r>
              <a:rPr lang="fr-FR" sz="1600" dirty="0">
                <a:solidFill>
                  <a:schemeClr val="tx1"/>
                </a:solidFill>
                <a:latin typeface="Times New Roman" pitchFamily="18" charset="0"/>
                <a:cs typeface="Times New Roman" pitchFamily="18" charset="0"/>
              </a:rPr>
              <a:t> produit un courant </a:t>
            </a:r>
            <a:r>
              <a:rPr lang="fr-FR" sz="1600" i="1" dirty="0" smtClean="0">
                <a:solidFill>
                  <a:schemeClr val="tx1"/>
                </a:solidFill>
                <a:latin typeface="Times New Roman" pitchFamily="18" charset="0"/>
                <a:cs typeface="Times New Roman" pitchFamily="18" charset="0"/>
              </a:rPr>
              <a:t>Ij</a:t>
            </a:r>
            <a:r>
              <a:rPr lang="fr-FR" sz="1600" dirty="0" smtClean="0">
                <a:solidFill>
                  <a:schemeClr val="tx1"/>
                </a:solidFill>
                <a:latin typeface="Times New Roman" pitchFamily="18" charset="0"/>
                <a:cs typeface="Times New Roman" pitchFamily="18" charset="0"/>
              </a:rPr>
              <a:t> dans </a:t>
            </a:r>
            <a:r>
              <a:rPr lang="fr-FR" sz="1600" dirty="0">
                <a:solidFill>
                  <a:schemeClr val="tx1"/>
                </a:solidFill>
                <a:latin typeface="Times New Roman" pitchFamily="18" charset="0"/>
                <a:cs typeface="Times New Roman" pitchFamily="18" charset="0"/>
              </a:rPr>
              <a:t>la branche </a:t>
            </a:r>
            <a:r>
              <a:rPr lang="fr-FR" sz="1600" i="1" dirty="0">
                <a:solidFill>
                  <a:schemeClr val="tx1"/>
                </a:solidFill>
                <a:latin typeface="Times New Roman" pitchFamily="18" charset="0"/>
                <a:cs typeface="Times New Roman" pitchFamily="18" charset="0"/>
              </a:rPr>
              <a:t>j</a:t>
            </a:r>
            <a:r>
              <a:rPr lang="fr-FR" sz="1600" dirty="0">
                <a:solidFill>
                  <a:schemeClr val="tx1"/>
                </a:solidFill>
                <a:latin typeface="Times New Roman" pitchFamily="18" charset="0"/>
                <a:cs typeface="Times New Roman" pitchFamily="18" charset="0"/>
              </a:rPr>
              <a:t>, alors la </a:t>
            </a:r>
            <a:r>
              <a:rPr lang="fr-FR" sz="1600" dirty="0" smtClean="0">
                <a:solidFill>
                  <a:schemeClr val="tx1"/>
                </a:solidFill>
                <a:latin typeface="Times New Roman" pitchFamily="18" charset="0"/>
                <a:cs typeface="Times New Roman" pitchFamily="18" charset="0"/>
              </a:rPr>
              <a:t>même source </a:t>
            </a:r>
            <a:r>
              <a:rPr lang="fr-FR" sz="1600" dirty="0">
                <a:solidFill>
                  <a:schemeClr val="tx1"/>
                </a:solidFill>
                <a:latin typeface="Times New Roman" pitchFamily="18" charset="0"/>
                <a:cs typeface="Times New Roman" pitchFamily="18" charset="0"/>
              </a:rPr>
              <a:t>de tension </a:t>
            </a:r>
            <a:r>
              <a:rPr lang="fr-FR" sz="1600" i="1" dirty="0">
                <a:solidFill>
                  <a:schemeClr val="tx1"/>
                </a:solidFill>
                <a:latin typeface="Times New Roman" pitchFamily="18" charset="0"/>
                <a:cs typeface="Times New Roman" pitchFamily="18" charset="0"/>
              </a:rPr>
              <a:t>E</a:t>
            </a:r>
            <a:r>
              <a:rPr lang="fr-FR" sz="1600" dirty="0">
                <a:solidFill>
                  <a:schemeClr val="tx1"/>
                </a:solidFill>
                <a:latin typeface="Times New Roman" pitchFamily="18" charset="0"/>
                <a:cs typeface="Times New Roman" pitchFamily="18" charset="0"/>
              </a:rPr>
              <a:t> placée dans la branche </a:t>
            </a:r>
            <a:r>
              <a:rPr lang="fr-FR" sz="1600" i="1" dirty="0">
                <a:solidFill>
                  <a:schemeClr val="tx1"/>
                </a:solidFill>
                <a:latin typeface="Times New Roman" pitchFamily="18" charset="0"/>
                <a:cs typeface="Times New Roman" pitchFamily="18" charset="0"/>
              </a:rPr>
              <a:t>j</a:t>
            </a:r>
            <a:r>
              <a:rPr lang="fr-FR" sz="1600" dirty="0">
                <a:solidFill>
                  <a:schemeClr val="tx1"/>
                </a:solidFill>
                <a:latin typeface="Times New Roman" pitchFamily="18" charset="0"/>
                <a:cs typeface="Times New Roman" pitchFamily="18" charset="0"/>
              </a:rPr>
              <a:t> produira un courant </a:t>
            </a:r>
            <a:r>
              <a:rPr lang="fr-FR" sz="1600" i="1" dirty="0" smtClean="0">
                <a:solidFill>
                  <a:schemeClr val="tx1"/>
                </a:solidFill>
                <a:latin typeface="Times New Roman" pitchFamily="18" charset="0"/>
                <a:cs typeface="Times New Roman" pitchFamily="18" charset="0"/>
              </a:rPr>
              <a:t>Ii</a:t>
            </a:r>
            <a:r>
              <a:rPr lang="fr-FR" sz="1600" dirty="0" smtClean="0">
                <a:solidFill>
                  <a:schemeClr val="tx1"/>
                </a:solidFill>
                <a:latin typeface="Times New Roman" pitchFamily="18" charset="0"/>
                <a:cs typeface="Times New Roman" pitchFamily="18" charset="0"/>
              </a:rPr>
              <a:t> </a:t>
            </a:r>
            <a:r>
              <a:rPr lang="fr-FR" sz="1600" dirty="0">
                <a:solidFill>
                  <a:schemeClr val="tx1"/>
                </a:solidFill>
                <a:latin typeface="Times New Roman" pitchFamily="18" charset="0"/>
                <a:cs typeface="Times New Roman" pitchFamily="18" charset="0"/>
              </a:rPr>
              <a:t>dans la </a:t>
            </a:r>
            <a:r>
              <a:rPr lang="fr-FR" sz="1600" dirty="0" smtClean="0">
                <a:solidFill>
                  <a:schemeClr val="tx1"/>
                </a:solidFill>
                <a:latin typeface="Times New Roman" pitchFamily="18" charset="0"/>
                <a:cs typeface="Times New Roman" pitchFamily="18" charset="0"/>
              </a:rPr>
              <a:t>branche i égal </a:t>
            </a:r>
            <a:r>
              <a:rPr lang="fr-FR" sz="1600" dirty="0">
                <a:solidFill>
                  <a:schemeClr val="tx1"/>
                </a:solidFill>
                <a:latin typeface="Times New Roman" pitchFamily="18" charset="0"/>
                <a:cs typeface="Times New Roman" pitchFamily="18" charset="0"/>
              </a:rPr>
              <a:t>à </a:t>
            </a:r>
            <a:r>
              <a:rPr lang="fr-FR" sz="1600" i="1" dirty="0" smtClean="0">
                <a:solidFill>
                  <a:schemeClr val="tx1"/>
                </a:solidFill>
                <a:latin typeface="Times New Roman" pitchFamily="18" charset="0"/>
                <a:cs typeface="Times New Roman" pitchFamily="18" charset="0"/>
              </a:rPr>
              <a:t>Ij</a:t>
            </a:r>
            <a:r>
              <a:rPr lang="fr-FR" sz="1600" dirty="0" smtClean="0">
                <a:solidFill>
                  <a:schemeClr val="tx1"/>
                </a:solidFill>
                <a:latin typeface="Times New Roman" pitchFamily="18" charset="0"/>
                <a:cs typeface="Times New Roman" pitchFamily="18" charset="0"/>
              </a:rPr>
              <a:t>: </a:t>
            </a:r>
            <a:r>
              <a:rPr lang="fr-FR" sz="1600" i="1" dirty="0" smtClean="0">
                <a:solidFill>
                  <a:schemeClr val="tx1"/>
                </a:solidFill>
                <a:latin typeface="Times New Roman" pitchFamily="18" charset="0"/>
                <a:cs typeface="Times New Roman" pitchFamily="18" charset="0"/>
              </a:rPr>
              <a:t>Ii= Ij</a:t>
            </a:r>
            <a:r>
              <a:rPr lang="fr-FR" sz="1600" dirty="0" smtClean="0">
                <a:solidFill>
                  <a:schemeClr val="tx1"/>
                </a:solidFill>
                <a:latin typeface="Times New Roman" pitchFamily="18" charset="0"/>
                <a:cs typeface="Times New Roman" pitchFamily="18" charset="0"/>
              </a:rPr>
              <a:t>.</a:t>
            </a:r>
          </a:p>
          <a:p>
            <a:pPr algn="just"/>
            <a:r>
              <a:rPr lang="fr-FR" sz="1600" dirty="0">
                <a:solidFill>
                  <a:schemeClr val="tx1"/>
                </a:solidFill>
                <a:latin typeface="Times New Roman" pitchFamily="18" charset="0"/>
                <a:cs typeface="Times New Roman" pitchFamily="18" charset="0"/>
              </a:rPr>
              <a:t>Le principe de ce théorème est présenté à la </a:t>
            </a:r>
            <a:r>
              <a:rPr lang="fr-FR" sz="1600" dirty="0" smtClean="0">
                <a:solidFill>
                  <a:schemeClr val="tx1"/>
                </a:solidFill>
                <a:latin typeface="Times New Roman" pitchFamily="18" charset="0"/>
                <a:cs typeface="Times New Roman" pitchFamily="18" charset="0"/>
              </a:rPr>
              <a:t>figure 3.13 </a:t>
            </a:r>
            <a:r>
              <a:rPr lang="fr-FR" sz="1600" dirty="0">
                <a:solidFill>
                  <a:schemeClr val="tx1"/>
                </a:solidFill>
                <a:latin typeface="Times New Roman" pitchFamily="18" charset="0"/>
                <a:cs typeface="Times New Roman" pitchFamily="18" charset="0"/>
              </a:rPr>
              <a:t>Le réseau passif peut </a:t>
            </a:r>
            <a:r>
              <a:rPr lang="fr-FR" sz="1600" dirty="0" smtClean="0">
                <a:solidFill>
                  <a:schemeClr val="tx1"/>
                </a:solidFill>
                <a:latin typeface="Times New Roman" pitchFamily="18" charset="0"/>
                <a:cs typeface="Times New Roman" pitchFamily="18" charset="0"/>
              </a:rPr>
              <a:t>être inconnu </a:t>
            </a:r>
            <a:r>
              <a:rPr lang="fr-FR" sz="1600" dirty="0">
                <a:solidFill>
                  <a:schemeClr val="tx1"/>
                </a:solidFill>
                <a:latin typeface="Times New Roman" pitchFamily="18" charset="0"/>
                <a:cs typeface="Times New Roman" pitchFamily="18" charset="0"/>
              </a:rPr>
              <a:t>et représenté par une « boîte noire ».</a:t>
            </a:r>
          </a:p>
        </p:txBody>
      </p:sp>
      <p:sp>
        <p:nvSpPr>
          <p:cNvPr id="12" name="Espace réservé du numéro de diapositive 11"/>
          <p:cNvSpPr>
            <a:spLocks noGrp="1"/>
          </p:cNvSpPr>
          <p:nvPr>
            <p:ph type="sldNum" sz="quarter" idx="12"/>
          </p:nvPr>
        </p:nvSpPr>
        <p:spPr/>
        <p:txBody>
          <a:bodyPr/>
          <a:lstStyle/>
          <a:p>
            <a:fld id="{4A560B82-B494-4D48-8BD9-39C2110DB1D7}" type="slidenum">
              <a:rPr lang="fr-FR" smtClean="0"/>
              <a:t>2</a:t>
            </a:fld>
            <a:endParaRPr lang="fr-FR"/>
          </a:p>
        </p:txBody>
      </p:sp>
      <p:sp>
        <p:nvSpPr>
          <p:cNvPr id="17" name="Sous-titre 2"/>
          <p:cNvSpPr txBox="1">
            <a:spLocks/>
          </p:cNvSpPr>
          <p:nvPr/>
        </p:nvSpPr>
        <p:spPr>
          <a:xfrm>
            <a:off x="107504" y="2996952"/>
            <a:ext cx="8640960" cy="64807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b="1" i="1" dirty="0">
                <a:solidFill>
                  <a:schemeClr val="tx1"/>
                </a:solidFill>
                <a:latin typeface="Times New Roman" pitchFamily="18" charset="0"/>
                <a:cs typeface="Times New Roman" pitchFamily="18" charset="0"/>
              </a:rPr>
              <a:t>Remarque : </a:t>
            </a:r>
            <a:r>
              <a:rPr lang="fr-FR" sz="1600" dirty="0">
                <a:solidFill>
                  <a:schemeClr val="tx1"/>
                </a:solidFill>
                <a:latin typeface="Times New Roman" pitchFamily="18" charset="0"/>
                <a:cs typeface="Times New Roman" pitchFamily="18" charset="0"/>
              </a:rPr>
              <a:t>Ce théorème ne s’applique qu’aux réseaux linéaires passifs, </a:t>
            </a:r>
            <a:r>
              <a:rPr lang="fr-FR" sz="1600" dirty="0" smtClean="0">
                <a:solidFill>
                  <a:schemeClr val="tx1"/>
                </a:solidFill>
                <a:latin typeface="Times New Roman" pitchFamily="18" charset="0"/>
                <a:cs typeface="Times New Roman" pitchFamily="18" charset="0"/>
              </a:rPr>
              <a:t>qui ne </a:t>
            </a:r>
            <a:r>
              <a:rPr lang="fr-FR" sz="1600" dirty="0">
                <a:solidFill>
                  <a:schemeClr val="tx1"/>
                </a:solidFill>
                <a:latin typeface="Times New Roman" pitchFamily="18" charset="0"/>
                <a:cs typeface="Times New Roman" pitchFamily="18" charset="0"/>
              </a:rPr>
              <a:t>contiennent aucun élément actif (transistor, </a:t>
            </a:r>
            <a:r>
              <a:rPr lang="fr-FR" sz="1600" dirty="0" smtClean="0">
                <a:solidFill>
                  <a:schemeClr val="tx1"/>
                </a:solidFill>
                <a:latin typeface="Times New Roman" pitchFamily="18" charset="0"/>
                <a:cs typeface="Times New Roman" pitchFamily="18" charset="0"/>
              </a:rPr>
              <a:t>amplificateur </a:t>
            </a:r>
            <a:r>
              <a:rPr lang="fr-FR" sz="1600" dirty="0">
                <a:solidFill>
                  <a:schemeClr val="tx1"/>
                </a:solidFill>
                <a:latin typeface="Times New Roman" pitchFamily="18" charset="0"/>
                <a:cs typeface="Times New Roman" pitchFamily="18" charset="0"/>
              </a:rPr>
              <a:t>opérationnel...).</a:t>
            </a:r>
          </a:p>
        </p:txBody>
      </p:sp>
      <p:sp>
        <p:nvSpPr>
          <p:cNvPr id="19" name="Sous-titre 2"/>
          <p:cNvSpPr txBox="1">
            <a:spLocks/>
          </p:cNvSpPr>
          <p:nvPr/>
        </p:nvSpPr>
        <p:spPr>
          <a:xfrm>
            <a:off x="2195736" y="2664654"/>
            <a:ext cx="4752528" cy="26558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sz="1200" dirty="0" smtClean="0">
                <a:solidFill>
                  <a:schemeClr val="tx1"/>
                </a:solidFill>
                <a:latin typeface="Times New Roman" pitchFamily="18" charset="0"/>
                <a:cs typeface="Times New Roman" pitchFamily="18" charset="0"/>
              </a:rPr>
              <a:t>Figure 3.13 </a:t>
            </a:r>
            <a:r>
              <a:rPr lang="fr-FR" sz="1200" dirty="0">
                <a:solidFill>
                  <a:schemeClr val="tx1"/>
                </a:solidFill>
                <a:latin typeface="Times New Roman" pitchFamily="18" charset="0"/>
                <a:cs typeface="Times New Roman" pitchFamily="18" charset="0"/>
              </a:rPr>
              <a:t>Illustration du théorème de réciprocité.</a:t>
            </a:r>
          </a:p>
        </p:txBody>
      </p:sp>
      <p:sp>
        <p:nvSpPr>
          <p:cNvPr id="18" name="Sous-titre 2"/>
          <p:cNvSpPr txBox="1">
            <a:spLocks/>
          </p:cNvSpPr>
          <p:nvPr/>
        </p:nvSpPr>
        <p:spPr>
          <a:xfrm>
            <a:off x="35496" y="3645024"/>
            <a:ext cx="9108504" cy="90959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b="1" dirty="0" smtClean="0">
                <a:solidFill>
                  <a:schemeClr val="tx1"/>
                </a:solidFill>
              </a:rPr>
              <a:t>3.8 </a:t>
            </a:r>
            <a:r>
              <a:rPr lang="fr-FR" sz="1600" b="1" dirty="0">
                <a:solidFill>
                  <a:schemeClr val="tx1"/>
                </a:solidFill>
              </a:rPr>
              <a:t>Théorème de </a:t>
            </a:r>
            <a:r>
              <a:rPr lang="fr-FR" sz="1600" b="1" dirty="0" err="1" smtClean="0">
                <a:solidFill>
                  <a:schemeClr val="tx1"/>
                </a:solidFill>
              </a:rPr>
              <a:t>Kennelly</a:t>
            </a:r>
            <a:r>
              <a:rPr lang="fr-FR" sz="1600" b="1" dirty="0" smtClean="0">
                <a:solidFill>
                  <a:schemeClr val="tx1"/>
                </a:solidFill>
              </a:rPr>
              <a:t>:</a:t>
            </a:r>
            <a:endParaRPr lang="fr-FR" sz="1600" b="1" dirty="0">
              <a:solidFill>
                <a:schemeClr val="tx1"/>
              </a:solidFill>
            </a:endParaRPr>
          </a:p>
          <a:p>
            <a:pPr algn="just"/>
            <a:r>
              <a:rPr lang="fr-FR" sz="1600" dirty="0">
                <a:solidFill>
                  <a:schemeClr val="tx1"/>
                </a:solidFill>
                <a:latin typeface="Times New Roman" pitchFamily="18" charset="0"/>
                <a:cs typeface="Times New Roman" pitchFamily="18" charset="0"/>
              </a:rPr>
              <a:t>Ce théorème permet de transformer le schéma d’un réseau en « </a:t>
            </a:r>
            <a:r>
              <a:rPr lang="el-GR" sz="1600" dirty="0" smtClean="0">
                <a:solidFill>
                  <a:schemeClr val="tx1"/>
                </a:solidFill>
                <a:latin typeface="Times New Roman" pitchFamily="18" charset="0"/>
                <a:cs typeface="Times New Roman" pitchFamily="18" charset="0"/>
              </a:rPr>
              <a:t>π</a:t>
            </a:r>
            <a:r>
              <a:rPr lang="fr-FR" sz="1600" dirty="0" smtClean="0">
                <a:solidFill>
                  <a:schemeClr val="tx1"/>
                </a:solidFill>
                <a:latin typeface="Times New Roman" pitchFamily="18" charset="0"/>
                <a:cs typeface="Times New Roman" pitchFamily="18" charset="0"/>
              </a:rPr>
              <a:t> » en un schéma en </a:t>
            </a:r>
            <a:r>
              <a:rPr lang="fr-FR" sz="1600" dirty="0">
                <a:solidFill>
                  <a:schemeClr val="tx1"/>
                </a:solidFill>
                <a:latin typeface="Times New Roman" pitchFamily="18" charset="0"/>
                <a:cs typeface="Times New Roman" pitchFamily="18" charset="0"/>
              </a:rPr>
              <a:t>« T » qui est souvent beaucoup plus facile à étudier. Cette transformation </a:t>
            </a:r>
            <a:r>
              <a:rPr lang="fr-FR" sz="1600" dirty="0" smtClean="0">
                <a:solidFill>
                  <a:schemeClr val="tx1"/>
                </a:solidFill>
                <a:latin typeface="Times New Roman" pitchFamily="18" charset="0"/>
                <a:cs typeface="Times New Roman" pitchFamily="18" charset="0"/>
              </a:rPr>
              <a:t>est souvent </a:t>
            </a:r>
            <a:r>
              <a:rPr lang="fr-FR" sz="1600" dirty="0">
                <a:solidFill>
                  <a:schemeClr val="tx1"/>
                </a:solidFill>
                <a:latin typeface="Times New Roman" pitchFamily="18" charset="0"/>
                <a:cs typeface="Times New Roman" pitchFamily="18" charset="0"/>
              </a:rPr>
              <a:t>appelée aussi transformation triangle-étoile.</a:t>
            </a:r>
          </a:p>
        </p:txBody>
      </p:sp>
      <p:sp>
        <p:nvSpPr>
          <p:cNvPr id="21" name="Sous-titre 2"/>
          <p:cNvSpPr txBox="1">
            <a:spLocks/>
          </p:cNvSpPr>
          <p:nvPr/>
        </p:nvSpPr>
        <p:spPr>
          <a:xfrm>
            <a:off x="35496" y="6108656"/>
            <a:ext cx="8640960" cy="63271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a:solidFill>
                  <a:schemeClr val="tx1"/>
                </a:solidFill>
                <a:latin typeface="Times New Roman" pitchFamily="18" charset="0"/>
                <a:cs typeface="Times New Roman" pitchFamily="18" charset="0"/>
              </a:rPr>
              <a:t>Considérons trois nœuds d’un réseau électrique notés A, B et C. S’ils sont reliés </a:t>
            </a:r>
            <a:r>
              <a:rPr lang="fr-FR" sz="1600" dirty="0" smtClean="0">
                <a:solidFill>
                  <a:schemeClr val="tx1"/>
                </a:solidFill>
                <a:latin typeface="Times New Roman" pitchFamily="18" charset="0"/>
                <a:cs typeface="Times New Roman" pitchFamily="18" charset="0"/>
              </a:rPr>
              <a:t>deux à </a:t>
            </a:r>
            <a:r>
              <a:rPr lang="fr-FR" sz="1600" dirty="0">
                <a:solidFill>
                  <a:schemeClr val="tx1"/>
                </a:solidFill>
                <a:latin typeface="Times New Roman" pitchFamily="18" charset="0"/>
                <a:cs typeface="Times New Roman" pitchFamily="18" charset="0"/>
              </a:rPr>
              <a:t>deux par des éléments formant une seule branche, il s’agit d’un montage </a:t>
            </a:r>
            <a:r>
              <a:rPr lang="fr-FR" sz="1600" dirty="0" smtClean="0">
                <a:solidFill>
                  <a:schemeClr val="tx1"/>
                </a:solidFill>
                <a:latin typeface="Times New Roman" pitchFamily="18" charset="0"/>
                <a:cs typeface="Times New Roman" pitchFamily="18" charset="0"/>
              </a:rPr>
              <a:t>triangle (ou </a:t>
            </a:r>
            <a:r>
              <a:rPr lang="fr-FR" sz="1600" dirty="0">
                <a:solidFill>
                  <a:schemeClr val="tx1"/>
                </a:solidFill>
                <a:latin typeface="Times New Roman" pitchFamily="18" charset="0"/>
                <a:cs typeface="Times New Roman" pitchFamily="18" charset="0"/>
              </a:rPr>
              <a:t>en </a:t>
            </a:r>
            <a:r>
              <a:rPr lang="el-GR" sz="1600" dirty="0" smtClean="0">
                <a:solidFill>
                  <a:schemeClr val="tx1"/>
                </a:solidFill>
                <a:latin typeface="Times New Roman" pitchFamily="18" charset="0"/>
                <a:cs typeface="Times New Roman" pitchFamily="18" charset="0"/>
              </a:rPr>
              <a:t>π</a:t>
            </a:r>
            <a:r>
              <a:rPr lang="fr-FR" sz="1600" dirty="0" smtClean="0">
                <a:solidFill>
                  <a:schemeClr val="tx1"/>
                </a:solidFill>
                <a:latin typeface="Times New Roman" pitchFamily="18" charset="0"/>
                <a:cs typeface="Times New Roman" pitchFamily="18" charset="0"/>
              </a:rPr>
              <a:t>) </a:t>
            </a:r>
            <a:r>
              <a:rPr lang="fr-FR" sz="1600" dirty="0">
                <a:solidFill>
                  <a:schemeClr val="tx1"/>
                </a:solidFill>
                <a:latin typeface="Times New Roman" pitchFamily="18" charset="0"/>
                <a:cs typeface="Times New Roman" pitchFamily="18" charset="0"/>
              </a:rPr>
              <a:t>donné à la </a:t>
            </a:r>
            <a:r>
              <a:rPr lang="fr-FR" sz="1600" dirty="0" smtClean="0">
                <a:solidFill>
                  <a:schemeClr val="tx1"/>
                </a:solidFill>
                <a:latin typeface="Times New Roman" pitchFamily="18" charset="0"/>
                <a:cs typeface="Times New Roman" pitchFamily="18" charset="0"/>
              </a:rPr>
              <a:t>figure 3.14 </a:t>
            </a:r>
            <a:r>
              <a:rPr lang="fr-FR" sz="1600" dirty="0">
                <a:solidFill>
                  <a:schemeClr val="tx1"/>
                </a:solidFill>
                <a:latin typeface="Times New Roman" pitchFamily="18" charset="0"/>
                <a:cs typeface="Times New Roman" pitchFamily="18" charset="0"/>
              </a:rPr>
              <a:t>(a).</a:t>
            </a:r>
          </a:p>
        </p:txBody>
      </p:sp>
      <p:pic>
        <p:nvPicPr>
          <p:cNvPr id="2663" name="Picture 6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4814" y="1772816"/>
            <a:ext cx="4257426" cy="86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70" name="Picture 6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4581128"/>
            <a:ext cx="3816423"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Sous-titre 2"/>
          <p:cNvSpPr txBox="1">
            <a:spLocks/>
          </p:cNvSpPr>
          <p:nvPr/>
        </p:nvSpPr>
        <p:spPr>
          <a:xfrm>
            <a:off x="2348136" y="5809853"/>
            <a:ext cx="4752528" cy="26558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sz="1200" dirty="0" smtClean="0">
                <a:solidFill>
                  <a:schemeClr val="tx1"/>
                </a:solidFill>
                <a:latin typeface="Times New Roman" pitchFamily="18" charset="0"/>
                <a:cs typeface="Times New Roman" pitchFamily="18" charset="0"/>
              </a:rPr>
              <a:t>Figure 3.14 </a:t>
            </a:r>
            <a:r>
              <a:rPr lang="fr-FR" sz="1200" dirty="0">
                <a:solidFill>
                  <a:schemeClr val="tx1"/>
                </a:solidFill>
                <a:latin typeface="Times New Roman" pitchFamily="18" charset="0"/>
                <a:cs typeface="Times New Roman" pitchFamily="18" charset="0"/>
              </a:rPr>
              <a:t>Transformation triangle-étoile et vice versa</a:t>
            </a:r>
            <a:r>
              <a:rPr lang="fr-FR" sz="1200" dirty="0" smtClean="0">
                <a:solidFill>
                  <a:schemeClr val="tx1"/>
                </a:solidFill>
                <a:latin typeface="Times New Roman" pitchFamily="18" charset="0"/>
                <a:cs typeface="Times New Roman" pitchFamily="18" charset="0"/>
              </a:rPr>
              <a:t>.</a:t>
            </a:r>
            <a:endParaRPr lang="fr-FR" sz="1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25871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2"/>
          <p:cNvSpPr txBox="1">
            <a:spLocks/>
          </p:cNvSpPr>
          <p:nvPr/>
        </p:nvSpPr>
        <p:spPr>
          <a:xfrm>
            <a:off x="179512" y="1268760"/>
            <a:ext cx="8856984" cy="212423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a:solidFill>
                  <a:schemeClr val="tx1"/>
                </a:solidFill>
                <a:latin typeface="Times New Roman" pitchFamily="18" charset="0"/>
                <a:cs typeface="Times New Roman" pitchFamily="18" charset="0"/>
              </a:rPr>
              <a:t>Plusieurs méthodes peuvent être appliquées pour trouver les équivalences entre </a:t>
            </a:r>
            <a:r>
              <a:rPr lang="fr-FR" sz="1600" dirty="0" smtClean="0">
                <a:solidFill>
                  <a:schemeClr val="tx1"/>
                </a:solidFill>
                <a:latin typeface="Times New Roman" pitchFamily="18" charset="0"/>
                <a:cs typeface="Times New Roman" pitchFamily="18" charset="0"/>
              </a:rPr>
              <a:t>la structure </a:t>
            </a:r>
            <a:r>
              <a:rPr lang="fr-FR" sz="1600" dirty="0">
                <a:solidFill>
                  <a:schemeClr val="tx1"/>
                </a:solidFill>
                <a:latin typeface="Times New Roman" pitchFamily="18" charset="0"/>
                <a:cs typeface="Times New Roman" pitchFamily="18" charset="0"/>
              </a:rPr>
              <a:t>étoile et la structure triangle. L’une de ces méthodes consiste à </a:t>
            </a:r>
            <a:r>
              <a:rPr lang="fr-FR" sz="1600" dirty="0" smtClean="0">
                <a:solidFill>
                  <a:schemeClr val="tx1"/>
                </a:solidFill>
                <a:latin typeface="Times New Roman" pitchFamily="18" charset="0"/>
                <a:cs typeface="Times New Roman" pitchFamily="18" charset="0"/>
              </a:rPr>
              <a:t>calculer pour </a:t>
            </a:r>
            <a:r>
              <a:rPr lang="fr-FR" sz="1600" dirty="0">
                <a:solidFill>
                  <a:schemeClr val="tx1"/>
                </a:solidFill>
                <a:latin typeface="Times New Roman" pitchFamily="18" charset="0"/>
                <a:cs typeface="Times New Roman" pitchFamily="18" charset="0"/>
              </a:rPr>
              <a:t>chaque structure les résistances vues entre les points </a:t>
            </a:r>
            <a:r>
              <a:rPr lang="fr-FR" sz="1600" dirty="0" smtClean="0">
                <a:solidFill>
                  <a:schemeClr val="tx1"/>
                </a:solidFill>
                <a:latin typeface="Times New Roman" pitchFamily="18" charset="0"/>
                <a:cs typeface="Times New Roman" pitchFamily="18" charset="0"/>
              </a:rPr>
              <a:t>A - B</a:t>
            </a:r>
            <a:r>
              <a:rPr lang="fr-FR" sz="1600" i="1" dirty="0">
                <a:solidFill>
                  <a:schemeClr val="tx1"/>
                </a:solidFill>
                <a:latin typeface="Times New Roman" pitchFamily="18" charset="0"/>
                <a:cs typeface="Times New Roman" pitchFamily="18" charset="0"/>
              </a:rPr>
              <a:t>, </a:t>
            </a:r>
            <a:r>
              <a:rPr lang="fr-FR" sz="1600" dirty="0">
                <a:solidFill>
                  <a:schemeClr val="tx1"/>
                </a:solidFill>
                <a:latin typeface="Times New Roman" pitchFamily="18" charset="0"/>
                <a:cs typeface="Times New Roman" pitchFamily="18" charset="0"/>
              </a:rPr>
              <a:t>A </a:t>
            </a:r>
            <a:r>
              <a:rPr lang="fr-FR" sz="1600" dirty="0" smtClean="0">
                <a:solidFill>
                  <a:schemeClr val="tx1"/>
                </a:solidFill>
                <a:latin typeface="Times New Roman" pitchFamily="18" charset="0"/>
                <a:cs typeface="Times New Roman" pitchFamily="18" charset="0"/>
              </a:rPr>
              <a:t>- C et B - </a:t>
            </a:r>
            <a:r>
              <a:rPr lang="fr-FR" sz="1600" i="1" dirty="0">
                <a:solidFill>
                  <a:schemeClr val="tx1"/>
                </a:solidFill>
                <a:latin typeface="Times New Roman" pitchFamily="18" charset="0"/>
                <a:cs typeface="Times New Roman" pitchFamily="18" charset="0"/>
              </a:rPr>
              <a:t>C.</a:t>
            </a:r>
          </a:p>
          <a:p>
            <a:pPr algn="just"/>
            <a:r>
              <a:rPr lang="fr-FR" sz="1600" dirty="0">
                <a:solidFill>
                  <a:schemeClr val="tx1"/>
                </a:solidFill>
                <a:latin typeface="Times New Roman" pitchFamily="18" charset="0"/>
                <a:cs typeface="Times New Roman" pitchFamily="18" charset="0"/>
              </a:rPr>
              <a:t>Si nous court-circuitons les points B et C, la résistance vue entre A et B est :</a:t>
            </a:r>
          </a:p>
          <a:p>
            <a:pPr algn="just"/>
            <a:r>
              <a:rPr lang="fr-FR" sz="1600" dirty="0" smtClean="0">
                <a:solidFill>
                  <a:schemeClr val="tx1"/>
                </a:solidFill>
                <a:latin typeface="Times New Roman" pitchFamily="18" charset="0"/>
                <a:cs typeface="Times New Roman" pitchFamily="18" charset="0"/>
              </a:rPr>
              <a:t>• dans </a:t>
            </a:r>
            <a:r>
              <a:rPr lang="fr-FR" sz="1600" dirty="0">
                <a:solidFill>
                  <a:schemeClr val="tx1"/>
                </a:solidFill>
                <a:latin typeface="Times New Roman" pitchFamily="18" charset="0"/>
                <a:cs typeface="Times New Roman" pitchFamily="18" charset="0"/>
              </a:rPr>
              <a:t>le montage triangle : </a:t>
            </a:r>
            <a:r>
              <a:rPr lang="fr-FR" sz="1600" i="1" dirty="0" smtClean="0">
                <a:solidFill>
                  <a:schemeClr val="tx1"/>
                </a:solidFill>
                <a:latin typeface="Times New Roman" pitchFamily="18" charset="0"/>
                <a:cs typeface="Times New Roman" pitchFamily="18" charset="0"/>
              </a:rPr>
              <a:t>R</a:t>
            </a:r>
            <a:r>
              <a:rPr lang="fr-FR" sz="1000" i="1" dirty="0" smtClean="0">
                <a:solidFill>
                  <a:schemeClr val="tx1"/>
                </a:solidFill>
                <a:latin typeface="Times New Roman" pitchFamily="18" charset="0"/>
                <a:cs typeface="Times New Roman" pitchFamily="18" charset="0"/>
              </a:rPr>
              <a:t>AC</a:t>
            </a:r>
            <a:r>
              <a:rPr lang="fr-FR" sz="1600" i="1" dirty="0" smtClean="0">
                <a:solidFill>
                  <a:schemeClr val="tx1"/>
                </a:solidFill>
                <a:latin typeface="Times New Roman" pitchFamily="18" charset="0"/>
                <a:cs typeface="Times New Roman" pitchFamily="18" charset="0"/>
              </a:rPr>
              <a:t> </a:t>
            </a:r>
            <a:r>
              <a:rPr lang="fr-FR" sz="1600" dirty="0" smtClean="0">
                <a:solidFill>
                  <a:schemeClr val="tx1"/>
                </a:solidFill>
                <a:latin typeface="Times New Roman" pitchFamily="18" charset="0"/>
                <a:cs typeface="Times New Roman" pitchFamily="18" charset="0"/>
              </a:rPr>
              <a:t>en parallèle à </a:t>
            </a:r>
            <a:r>
              <a:rPr lang="fr-FR" sz="1600" i="1" dirty="0" smtClean="0">
                <a:solidFill>
                  <a:schemeClr val="tx1"/>
                </a:solidFill>
                <a:latin typeface="Times New Roman" pitchFamily="18" charset="0"/>
                <a:cs typeface="Times New Roman" pitchFamily="18" charset="0"/>
              </a:rPr>
              <a:t>R</a:t>
            </a:r>
            <a:r>
              <a:rPr lang="fr-FR" sz="1000" i="1" dirty="0" smtClean="0">
                <a:solidFill>
                  <a:schemeClr val="tx1"/>
                </a:solidFill>
                <a:latin typeface="Times New Roman" pitchFamily="18" charset="0"/>
                <a:cs typeface="Times New Roman" pitchFamily="18" charset="0"/>
              </a:rPr>
              <a:t>AB</a:t>
            </a:r>
            <a:r>
              <a:rPr lang="fr-FR" sz="1600" i="1" dirty="0" smtClean="0">
                <a:solidFill>
                  <a:schemeClr val="tx1"/>
                </a:solidFill>
                <a:latin typeface="Times New Roman" pitchFamily="18" charset="0"/>
                <a:cs typeface="Times New Roman" pitchFamily="18" charset="0"/>
              </a:rPr>
              <a:t>.</a:t>
            </a:r>
            <a:endParaRPr lang="fr-FR" sz="1600" i="1" dirty="0">
              <a:solidFill>
                <a:schemeClr val="tx1"/>
              </a:solidFill>
              <a:latin typeface="Times New Roman" pitchFamily="18" charset="0"/>
              <a:cs typeface="Times New Roman" pitchFamily="18" charset="0"/>
            </a:endParaRPr>
          </a:p>
          <a:p>
            <a:pPr algn="just"/>
            <a:r>
              <a:rPr lang="fr-FR" sz="1600" dirty="0" smtClean="0">
                <a:solidFill>
                  <a:schemeClr val="tx1"/>
                </a:solidFill>
                <a:latin typeface="Times New Roman" pitchFamily="18" charset="0"/>
                <a:cs typeface="Times New Roman" pitchFamily="18" charset="0"/>
              </a:rPr>
              <a:t>• dans </a:t>
            </a:r>
            <a:r>
              <a:rPr lang="fr-FR" sz="1600" dirty="0">
                <a:solidFill>
                  <a:schemeClr val="tx1"/>
                </a:solidFill>
                <a:latin typeface="Times New Roman" pitchFamily="18" charset="0"/>
                <a:cs typeface="Times New Roman" pitchFamily="18" charset="0"/>
              </a:rPr>
              <a:t>le montage étoile : </a:t>
            </a:r>
            <a:r>
              <a:rPr lang="fr-FR" sz="1600" i="1" dirty="0" smtClean="0">
                <a:solidFill>
                  <a:schemeClr val="tx1"/>
                </a:solidFill>
                <a:latin typeface="Times New Roman" pitchFamily="18" charset="0"/>
                <a:cs typeface="Times New Roman" pitchFamily="18" charset="0"/>
              </a:rPr>
              <a:t>R</a:t>
            </a:r>
            <a:r>
              <a:rPr lang="fr-FR" sz="1000" i="1" dirty="0" smtClean="0">
                <a:solidFill>
                  <a:schemeClr val="tx1"/>
                </a:solidFill>
                <a:latin typeface="Times New Roman" pitchFamily="18" charset="0"/>
                <a:cs typeface="Times New Roman" pitchFamily="18" charset="0"/>
              </a:rPr>
              <a:t>A</a:t>
            </a:r>
            <a:r>
              <a:rPr lang="fr-FR" sz="1600" i="1" dirty="0" smtClean="0">
                <a:solidFill>
                  <a:schemeClr val="tx1"/>
                </a:solidFill>
                <a:latin typeface="Times New Roman" pitchFamily="18" charset="0"/>
                <a:cs typeface="Times New Roman" pitchFamily="18" charset="0"/>
              </a:rPr>
              <a:t> </a:t>
            </a:r>
            <a:r>
              <a:rPr lang="fr-FR" sz="1600" dirty="0" smtClean="0">
                <a:solidFill>
                  <a:schemeClr val="tx1"/>
                </a:solidFill>
                <a:latin typeface="Times New Roman" pitchFamily="18" charset="0"/>
                <a:cs typeface="Times New Roman" pitchFamily="18" charset="0"/>
              </a:rPr>
              <a:t>en </a:t>
            </a:r>
            <a:r>
              <a:rPr lang="fr-FR" sz="1600" dirty="0">
                <a:solidFill>
                  <a:schemeClr val="tx1"/>
                </a:solidFill>
                <a:latin typeface="Times New Roman" pitchFamily="18" charset="0"/>
                <a:cs typeface="Times New Roman" pitchFamily="18" charset="0"/>
              </a:rPr>
              <a:t>série avec l’ensemble </a:t>
            </a:r>
            <a:r>
              <a:rPr lang="fr-FR" sz="1600" i="1" dirty="0" smtClean="0">
                <a:solidFill>
                  <a:schemeClr val="tx1"/>
                </a:solidFill>
                <a:latin typeface="Times New Roman" pitchFamily="18" charset="0"/>
                <a:cs typeface="Times New Roman" pitchFamily="18" charset="0"/>
              </a:rPr>
              <a:t>R</a:t>
            </a:r>
            <a:r>
              <a:rPr lang="fr-FR" sz="1000" i="1" dirty="0" smtClean="0">
                <a:solidFill>
                  <a:schemeClr val="tx1"/>
                </a:solidFill>
                <a:latin typeface="Times New Roman" pitchFamily="18" charset="0"/>
                <a:cs typeface="Times New Roman" pitchFamily="18" charset="0"/>
              </a:rPr>
              <a:t>B</a:t>
            </a:r>
            <a:r>
              <a:rPr lang="fr-FR" sz="1600" i="1" dirty="0" smtClean="0">
                <a:solidFill>
                  <a:schemeClr val="tx1"/>
                </a:solidFill>
                <a:latin typeface="Times New Roman" pitchFamily="18" charset="0"/>
                <a:cs typeface="Times New Roman" pitchFamily="18" charset="0"/>
              </a:rPr>
              <a:t> </a:t>
            </a:r>
            <a:r>
              <a:rPr lang="fr-FR" sz="1600" dirty="0" smtClean="0">
                <a:solidFill>
                  <a:schemeClr val="tx1"/>
                </a:solidFill>
                <a:latin typeface="Times New Roman" pitchFamily="18" charset="0"/>
                <a:cs typeface="Times New Roman" pitchFamily="18" charset="0"/>
              </a:rPr>
              <a:t>et </a:t>
            </a:r>
            <a:r>
              <a:rPr lang="fr-FR" sz="1600" i="1" dirty="0" smtClean="0">
                <a:solidFill>
                  <a:schemeClr val="tx1"/>
                </a:solidFill>
                <a:latin typeface="Times New Roman" pitchFamily="18" charset="0"/>
                <a:cs typeface="Times New Roman" pitchFamily="18" charset="0"/>
              </a:rPr>
              <a:t>R</a:t>
            </a:r>
            <a:r>
              <a:rPr lang="fr-FR" sz="1000" i="1" dirty="0" smtClean="0">
                <a:solidFill>
                  <a:schemeClr val="tx1"/>
                </a:solidFill>
                <a:latin typeface="Times New Roman" pitchFamily="18" charset="0"/>
                <a:cs typeface="Times New Roman" pitchFamily="18" charset="0"/>
              </a:rPr>
              <a:t>C</a:t>
            </a:r>
            <a:r>
              <a:rPr lang="fr-FR" sz="1600" i="1" dirty="0" smtClean="0">
                <a:solidFill>
                  <a:schemeClr val="tx1"/>
                </a:solidFill>
                <a:latin typeface="Times New Roman" pitchFamily="18" charset="0"/>
                <a:cs typeface="Times New Roman" pitchFamily="18" charset="0"/>
              </a:rPr>
              <a:t>.</a:t>
            </a:r>
          </a:p>
          <a:p>
            <a:pPr algn="just"/>
            <a:r>
              <a:rPr lang="fr-FR" sz="1600" dirty="0">
                <a:solidFill>
                  <a:schemeClr val="tx1"/>
                </a:solidFill>
                <a:latin typeface="Times New Roman" pitchFamily="18" charset="0"/>
                <a:cs typeface="Times New Roman" pitchFamily="18" charset="0"/>
              </a:rPr>
              <a:t>L’équivalence entre les deux montages s’écrit :</a:t>
            </a:r>
          </a:p>
          <a:p>
            <a:pPr algn="just"/>
            <a:endParaRPr lang="fr-FR" sz="1600" dirty="0">
              <a:solidFill>
                <a:schemeClr val="tx1"/>
              </a:solidFill>
              <a:latin typeface="Times New Roman" pitchFamily="18" charset="0"/>
              <a:cs typeface="Times New Roman" pitchFamily="18" charset="0"/>
            </a:endParaRPr>
          </a:p>
        </p:txBody>
      </p:sp>
      <p:sp>
        <p:nvSpPr>
          <p:cNvPr id="8" name="Espace réservé du numéro de diapositive 7"/>
          <p:cNvSpPr>
            <a:spLocks noGrp="1"/>
          </p:cNvSpPr>
          <p:nvPr>
            <p:ph type="sldNum" sz="quarter" idx="12"/>
          </p:nvPr>
        </p:nvSpPr>
        <p:spPr/>
        <p:txBody>
          <a:bodyPr/>
          <a:lstStyle/>
          <a:p>
            <a:fld id="{4A560B82-B494-4D48-8BD9-39C2110DB1D7}" type="slidenum">
              <a:rPr lang="fr-FR" smtClean="0"/>
              <a:t>3</a:t>
            </a:fld>
            <a:endParaRPr lang="fr-FR"/>
          </a:p>
        </p:txBody>
      </p:sp>
      <p:sp>
        <p:nvSpPr>
          <p:cNvPr id="16" name="Sous-titre 2"/>
          <p:cNvSpPr txBox="1">
            <a:spLocks/>
          </p:cNvSpPr>
          <p:nvPr/>
        </p:nvSpPr>
        <p:spPr>
          <a:xfrm>
            <a:off x="0" y="3721944"/>
            <a:ext cx="9013626"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En court-circuitant les bornes B et C, nous obtenons :</a:t>
            </a:r>
          </a:p>
        </p:txBody>
      </p:sp>
      <p:sp>
        <p:nvSpPr>
          <p:cNvPr id="11" name="Sous-titre 2"/>
          <p:cNvSpPr txBox="1">
            <a:spLocks/>
          </p:cNvSpPr>
          <p:nvPr/>
        </p:nvSpPr>
        <p:spPr>
          <a:xfrm>
            <a:off x="142181" y="116632"/>
            <a:ext cx="8424936" cy="10801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a:solidFill>
                  <a:schemeClr val="tx1"/>
                </a:solidFill>
                <a:latin typeface="Times New Roman" pitchFamily="18" charset="0"/>
                <a:cs typeface="Times New Roman" pitchFamily="18" charset="0"/>
              </a:rPr>
              <a:t>Par contre si les trois branches auxquelles appartiennent les trois nœuds sont </a:t>
            </a:r>
            <a:r>
              <a:rPr lang="fr-FR" sz="1600" dirty="0" smtClean="0">
                <a:solidFill>
                  <a:schemeClr val="tx1"/>
                </a:solidFill>
                <a:latin typeface="Times New Roman" pitchFamily="18" charset="0"/>
                <a:cs typeface="Times New Roman" pitchFamily="18" charset="0"/>
              </a:rPr>
              <a:t>reliées à </a:t>
            </a:r>
            <a:r>
              <a:rPr lang="fr-FR" sz="1600" dirty="0">
                <a:solidFill>
                  <a:schemeClr val="tx1"/>
                </a:solidFill>
                <a:latin typeface="Times New Roman" pitchFamily="18" charset="0"/>
                <a:cs typeface="Times New Roman" pitchFamily="18" charset="0"/>
              </a:rPr>
              <a:t>un nœud commun, le montage a une structure d’étoile comme indiqué à </a:t>
            </a:r>
            <a:r>
              <a:rPr lang="fr-FR" sz="1600" dirty="0" smtClean="0">
                <a:solidFill>
                  <a:schemeClr val="tx1"/>
                </a:solidFill>
                <a:latin typeface="Times New Roman" pitchFamily="18" charset="0"/>
                <a:cs typeface="Times New Roman" pitchFamily="18" charset="0"/>
              </a:rPr>
              <a:t>la figure 3.14 </a:t>
            </a:r>
            <a:r>
              <a:rPr lang="fr-FR" sz="1600" dirty="0">
                <a:solidFill>
                  <a:schemeClr val="tx1"/>
                </a:solidFill>
                <a:latin typeface="Times New Roman" pitchFamily="18" charset="0"/>
                <a:cs typeface="Times New Roman" pitchFamily="18" charset="0"/>
              </a:rPr>
              <a:t>(b</a:t>
            </a:r>
            <a:r>
              <a:rPr lang="fr-FR" sz="1600" dirty="0" smtClean="0">
                <a:solidFill>
                  <a:schemeClr val="tx1"/>
                </a:solidFill>
                <a:latin typeface="Times New Roman" pitchFamily="18" charset="0"/>
                <a:cs typeface="Times New Roman" pitchFamily="18" charset="0"/>
              </a:rPr>
              <a:t>). </a:t>
            </a:r>
            <a:r>
              <a:rPr lang="fr-FR" sz="1600" dirty="0">
                <a:solidFill>
                  <a:schemeClr val="tx1"/>
                </a:solidFill>
                <a:latin typeface="Times New Roman" pitchFamily="18" charset="0"/>
                <a:cs typeface="Times New Roman" pitchFamily="18" charset="0"/>
              </a:rPr>
              <a:t>Pour que ces deux structures soient équivalentes, elles doivent présenter la même réponse lorsqu’elles sont alimentées dans les mêmes conditions ; autrement dit elles doivent présenter la même résistance.</a:t>
            </a:r>
          </a:p>
          <a:p>
            <a:pPr algn="just"/>
            <a:endParaRPr lang="fr-FR" sz="1600" dirty="0">
              <a:solidFill>
                <a:schemeClr val="tx1"/>
              </a:solidFill>
              <a:latin typeface="Times New Roman" pitchFamily="18" charset="0"/>
              <a:cs typeface="Times New Roman" pitchFamily="18" charset="0"/>
            </a:endParaRPr>
          </a:p>
        </p:txBody>
      </p:sp>
      <p:graphicFrame>
        <p:nvGraphicFramePr>
          <p:cNvPr id="2" name="Objet 1"/>
          <p:cNvGraphicFramePr>
            <a:graphicFrameLocks noChangeAspect="1"/>
          </p:cNvGraphicFramePr>
          <p:nvPr>
            <p:extLst>
              <p:ext uri="{D42A27DB-BD31-4B8C-83A1-F6EECF244321}">
                <p14:modId xmlns:p14="http://schemas.microsoft.com/office/powerpoint/2010/main" val="2025692679"/>
              </p:ext>
            </p:extLst>
          </p:nvPr>
        </p:nvGraphicFramePr>
        <p:xfrm>
          <a:off x="179512" y="3284984"/>
          <a:ext cx="2779512" cy="424353"/>
        </p:xfrm>
        <a:graphic>
          <a:graphicData uri="http://schemas.openxmlformats.org/presentationml/2006/ole">
            <mc:AlternateContent xmlns:mc="http://schemas.openxmlformats.org/markup-compatibility/2006">
              <mc:Choice xmlns:v="urn:schemas-microsoft-com:vml" Requires="v">
                <p:oleObj spid="_x0000_s14550" name="Equation" r:id="rId3" imgW="1663560" imgH="253800" progId="Equation.DSMT4">
                  <p:embed/>
                </p:oleObj>
              </mc:Choice>
              <mc:Fallback>
                <p:oleObj name="Equation" r:id="rId3" imgW="1663560" imgH="253800" progId="Equation.DSMT4">
                  <p:embed/>
                  <p:pic>
                    <p:nvPicPr>
                      <p:cNvPr id="0" name=""/>
                      <p:cNvPicPr/>
                      <p:nvPr/>
                    </p:nvPicPr>
                    <p:blipFill>
                      <a:blip r:embed="rId4"/>
                      <a:stretch>
                        <a:fillRect/>
                      </a:stretch>
                    </p:blipFill>
                    <p:spPr>
                      <a:xfrm>
                        <a:off x="179512" y="3284984"/>
                        <a:ext cx="2779512" cy="424353"/>
                      </a:xfrm>
                      <a:prstGeom prst="rect">
                        <a:avLst/>
                      </a:prstGeom>
                    </p:spPr>
                  </p:pic>
                </p:oleObj>
              </mc:Fallback>
            </mc:AlternateContent>
          </a:graphicData>
        </a:graphic>
      </p:graphicFrame>
      <p:graphicFrame>
        <p:nvGraphicFramePr>
          <p:cNvPr id="3" name="Objet 2"/>
          <p:cNvGraphicFramePr>
            <a:graphicFrameLocks noChangeAspect="1"/>
          </p:cNvGraphicFramePr>
          <p:nvPr>
            <p:extLst>
              <p:ext uri="{D42A27DB-BD31-4B8C-83A1-F6EECF244321}">
                <p14:modId xmlns:p14="http://schemas.microsoft.com/office/powerpoint/2010/main" val="1208706127"/>
              </p:ext>
            </p:extLst>
          </p:nvPr>
        </p:nvGraphicFramePr>
        <p:xfrm>
          <a:off x="4641671" y="3645024"/>
          <a:ext cx="2810649" cy="579164"/>
        </p:xfrm>
        <a:graphic>
          <a:graphicData uri="http://schemas.openxmlformats.org/presentationml/2006/ole">
            <mc:AlternateContent xmlns:mc="http://schemas.openxmlformats.org/markup-compatibility/2006">
              <mc:Choice xmlns:v="urn:schemas-microsoft-com:vml" Requires="v">
                <p:oleObj spid="_x0000_s14551" name="Equation" r:id="rId5" imgW="2095200" imgH="431640" progId="Equation.DSMT4">
                  <p:embed/>
                </p:oleObj>
              </mc:Choice>
              <mc:Fallback>
                <p:oleObj name="Equation" r:id="rId5" imgW="2095200" imgH="431640" progId="Equation.DSMT4">
                  <p:embed/>
                  <p:pic>
                    <p:nvPicPr>
                      <p:cNvPr id="0" name=""/>
                      <p:cNvPicPr/>
                      <p:nvPr/>
                    </p:nvPicPr>
                    <p:blipFill>
                      <a:blip r:embed="rId6"/>
                      <a:stretch>
                        <a:fillRect/>
                      </a:stretch>
                    </p:blipFill>
                    <p:spPr>
                      <a:xfrm>
                        <a:off x="4641671" y="3645024"/>
                        <a:ext cx="2810649" cy="579164"/>
                      </a:xfrm>
                      <a:prstGeom prst="rect">
                        <a:avLst/>
                      </a:prstGeom>
                    </p:spPr>
                  </p:pic>
                </p:oleObj>
              </mc:Fallback>
            </mc:AlternateContent>
          </a:graphicData>
        </a:graphic>
      </p:graphicFrame>
      <p:sp>
        <p:nvSpPr>
          <p:cNvPr id="12" name="Sous-titre 2"/>
          <p:cNvSpPr txBox="1">
            <a:spLocks/>
          </p:cNvSpPr>
          <p:nvPr/>
        </p:nvSpPr>
        <p:spPr>
          <a:xfrm>
            <a:off x="35496" y="4365104"/>
            <a:ext cx="9013626"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En court-circuitant les bornes A et C, nous obtenons :</a:t>
            </a:r>
          </a:p>
        </p:txBody>
      </p:sp>
      <p:graphicFrame>
        <p:nvGraphicFramePr>
          <p:cNvPr id="4" name="Objet 3"/>
          <p:cNvGraphicFramePr>
            <a:graphicFrameLocks noChangeAspect="1"/>
          </p:cNvGraphicFramePr>
          <p:nvPr>
            <p:extLst>
              <p:ext uri="{D42A27DB-BD31-4B8C-83A1-F6EECF244321}">
                <p14:modId xmlns:p14="http://schemas.microsoft.com/office/powerpoint/2010/main" val="879751884"/>
              </p:ext>
            </p:extLst>
          </p:nvPr>
        </p:nvGraphicFramePr>
        <p:xfrm>
          <a:off x="4644008" y="4293096"/>
          <a:ext cx="2664296" cy="549007"/>
        </p:xfrm>
        <a:graphic>
          <a:graphicData uri="http://schemas.openxmlformats.org/presentationml/2006/ole">
            <mc:AlternateContent xmlns:mc="http://schemas.openxmlformats.org/markup-compatibility/2006">
              <mc:Choice xmlns:v="urn:schemas-microsoft-com:vml" Requires="v">
                <p:oleObj spid="_x0000_s14552" name="Equation" r:id="rId7" imgW="2095200" imgH="431640" progId="Equation.DSMT4">
                  <p:embed/>
                </p:oleObj>
              </mc:Choice>
              <mc:Fallback>
                <p:oleObj name="Equation" r:id="rId7" imgW="2095200" imgH="431640" progId="Equation.DSMT4">
                  <p:embed/>
                  <p:pic>
                    <p:nvPicPr>
                      <p:cNvPr id="0" name=""/>
                      <p:cNvPicPr/>
                      <p:nvPr/>
                    </p:nvPicPr>
                    <p:blipFill>
                      <a:blip r:embed="rId8"/>
                      <a:stretch>
                        <a:fillRect/>
                      </a:stretch>
                    </p:blipFill>
                    <p:spPr>
                      <a:xfrm>
                        <a:off x="4644008" y="4293096"/>
                        <a:ext cx="2664296" cy="549007"/>
                      </a:xfrm>
                      <a:prstGeom prst="rect">
                        <a:avLst/>
                      </a:prstGeom>
                    </p:spPr>
                  </p:pic>
                </p:oleObj>
              </mc:Fallback>
            </mc:AlternateContent>
          </a:graphicData>
        </a:graphic>
      </p:graphicFrame>
      <p:sp>
        <p:nvSpPr>
          <p:cNvPr id="14" name="Sous-titre 2"/>
          <p:cNvSpPr txBox="1">
            <a:spLocks/>
          </p:cNvSpPr>
          <p:nvPr/>
        </p:nvSpPr>
        <p:spPr>
          <a:xfrm>
            <a:off x="22870" y="5013176"/>
            <a:ext cx="9013626"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En court-circuitant les bornes A et B, nous obtenons :</a:t>
            </a:r>
          </a:p>
        </p:txBody>
      </p:sp>
      <p:graphicFrame>
        <p:nvGraphicFramePr>
          <p:cNvPr id="5" name="Objet 4"/>
          <p:cNvGraphicFramePr>
            <a:graphicFrameLocks noChangeAspect="1"/>
          </p:cNvGraphicFramePr>
          <p:nvPr>
            <p:extLst>
              <p:ext uri="{D42A27DB-BD31-4B8C-83A1-F6EECF244321}">
                <p14:modId xmlns:p14="http://schemas.microsoft.com/office/powerpoint/2010/main" val="3848135783"/>
              </p:ext>
            </p:extLst>
          </p:nvPr>
        </p:nvGraphicFramePr>
        <p:xfrm>
          <a:off x="4644008" y="4941167"/>
          <a:ext cx="2736304" cy="538997"/>
        </p:xfrm>
        <a:graphic>
          <a:graphicData uri="http://schemas.openxmlformats.org/presentationml/2006/ole">
            <mc:AlternateContent xmlns:mc="http://schemas.openxmlformats.org/markup-compatibility/2006">
              <mc:Choice xmlns:v="urn:schemas-microsoft-com:vml" Requires="v">
                <p:oleObj spid="_x0000_s14553" name="Equation" r:id="rId9" imgW="2108160" imgH="431640" progId="Equation.DSMT4">
                  <p:embed/>
                </p:oleObj>
              </mc:Choice>
              <mc:Fallback>
                <p:oleObj name="Equation" r:id="rId9" imgW="2108160" imgH="431640" progId="Equation.DSMT4">
                  <p:embed/>
                  <p:pic>
                    <p:nvPicPr>
                      <p:cNvPr id="0" name=""/>
                      <p:cNvPicPr/>
                      <p:nvPr/>
                    </p:nvPicPr>
                    <p:blipFill>
                      <a:blip r:embed="rId10"/>
                      <a:stretch>
                        <a:fillRect/>
                      </a:stretch>
                    </p:blipFill>
                    <p:spPr>
                      <a:xfrm>
                        <a:off x="4644008" y="4941167"/>
                        <a:ext cx="2736304" cy="538997"/>
                      </a:xfrm>
                      <a:prstGeom prst="rect">
                        <a:avLst/>
                      </a:prstGeom>
                    </p:spPr>
                  </p:pic>
                </p:oleObj>
              </mc:Fallback>
            </mc:AlternateContent>
          </a:graphicData>
        </a:graphic>
      </p:graphicFrame>
    </p:spTree>
    <p:extLst>
      <p:ext uri="{BB962C8B-B14F-4D97-AF65-F5344CB8AC3E}">
        <p14:creationId xmlns:p14="http://schemas.microsoft.com/office/powerpoint/2010/main" val="1002628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107504" y="44624"/>
            <a:ext cx="8784976" cy="3600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a:solidFill>
                  <a:schemeClr val="tx1"/>
                </a:solidFill>
                <a:latin typeface="Times New Roman" pitchFamily="18" charset="0"/>
                <a:cs typeface="Times New Roman" pitchFamily="18" charset="0"/>
              </a:rPr>
              <a:t>En combinant les trois relations précédentes et en revenant aux résistances, </a:t>
            </a:r>
            <a:r>
              <a:rPr lang="fr-FR" sz="1600" dirty="0" smtClean="0">
                <a:solidFill>
                  <a:schemeClr val="tx1"/>
                </a:solidFill>
                <a:latin typeface="Times New Roman" pitchFamily="18" charset="0"/>
                <a:cs typeface="Times New Roman" pitchFamily="18" charset="0"/>
              </a:rPr>
              <a:t>nous obtenons </a:t>
            </a:r>
            <a:r>
              <a:rPr lang="fr-FR" sz="1600" dirty="0">
                <a:solidFill>
                  <a:schemeClr val="tx1"/>
                </a:solidFill>
                <a:latin typeface="Times New Roman" pitchFamily="18" charset="0"/>
                <a:cs typeface="Times New Roman" pitchFamily="18" charset="0"/>
              </a:rPr>
              <a:t>:</a:t>
            </a:r>
          </a:p>
        </p:txBody>
      </p:sp>
      <p:sp>
        <p:nvSpPr>
          <p:cNvPr id="8" name="Espace réservé du numéro de diapositive 7"/>
          <p:cNvSpPr>
            <a:spLocks noGrp="1"/>
          </p:cNvSpPr>
          <p:nvPr>
            <p:ph type="sldNum" sz="quarter" idx="12"/>
          </p:nvPr>
        </p:nvSpPr>
        <p:spPr/>
        <p:txBody>
          <a:bodyPr/>
          <a:lstStyle/>
          <a:p>
            <a:fld id="{4A560B82-B494-4D48-8BD9-39C2110DB1D7}" type="slidenum">
              <a:rPr lang="fr-FR" smtClean="0"/>
              <a:t>4</a:t>
            </a:fld>
            <a:endParaRPr lang="fr-FR"/>
          </a:p>
        </p:txBody>
      </p:sp>
      <p:graphicFrame>
        <p:nvGraphicFramePr>
          <p:cNvPr id="7" name="Objet 6"/>
          <p:cNvGraphicFramePr>
            <a:graphicFrameLocks noChangeAspect="1"/>
          </p:cNvGraphicFramePr>
          <p:nvPr>
            <p:extLst>
              <p:ext uri="{D42A27DB-BD31-4B8C-83A1-F6EECF244321}">
                <p14:modId xmlns:p14="http://schemas.microsoft.com/office/powerpoint/2010/main" val="3712975700"/>
              </p:ext>
            </p:extLst>
          </p:nvPr>
        </p:nvGraphicFramePr>
        <p:xfrm>
          <a:off x="179512" y="404664"/>
          <a:ext cx="2382837" cy="593725"/>
        </p:xfrm>
        <a:graphic>
          <a:graphicData uri="http://schemas.openxmlformats.org/presentationml/2006/ole">
            <mc:AlternateContent xmlns:mc="http://schemas.openxmlformats.org/markup-compatibility/2006">
              <mc:Choice xmlns:v="urn:schemas-microsoft-com:vml" Requires="v">
                <p:oleObj spid="_x0000_s4807" name="Equation" r:id="rId3" imgW="1714320" imgH="431640" progId="Equation.DSMT4">
                  <p:embed/>
                </p:oleObj>
              </mc:Choice>
              <mc:Fallback>
                <p:oleObj name="Equation" r:id="rId3" imgW="1714320" imgH="431640" progId="Equation.DSMT4">
                  <p:embed/>
                  <p:pic>
                    <p:nvPicPr>
                      <p:cNvPr id="0" name=""/>
                      <p:cNvPicPr/>
                      <p:nvPr/>
                    </p:nvPicPr>
                    <p:blipFill>
                      <a:blip r:embed="rId4"/>
                      <a:stretch>
                        <a:fillRect/>
                      </a:stretch>
                    </p:blipFill>
                    <p:spPr>
                      <a:xfrm>
                        <a:off x="179512" y="404664"/>
                        <a:ext cx="2382837" cy="593725"/>
                      </a:xfrm>
                      <a:prstGeom prst="rect">
                        <a:avLst/>
                      </a:prstGeom>
                    </p:spPr>
                  </p:pic>
                </p:oleObj>
              </mc:Fallback>
            </mc:AlternateContent>
          </a:graphicData>
        </a:graphic>
      </p:graphicFrame>
      <p:sp>
        <p:nvSpPr>
          <p:cNvPr id="10" name="Sous-titre 2"/>
          <p:cNvSpPr txBox="1">
            <a:spLocks/>
          </p:cNvSpPr>
          <p:nvPr/>
        </p:nvSpPr>
        <p:spPr>
          <a:xfrm>
            <a:off x="88220" y="2348880"/>
            <a:ext cx="8640960" cy="5760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a:solidFill>
                  <a:schemeClr val="tx1"/>
                </a:solidFill>
                <a:latin typeface="Times New Roman" pitchFamily="18" charset="0"/>
                <a:cs typeface="Times New Roman" pitchFamily="18" charset="0"/>
              </a:rPr>
              <a:t>Si maintenant, nous exprimons la résistance vue de deux bornes BC, AC ou AB </a:t>
            </a:r>
            <a:r>
              <a:rPr lang="fr-FR" sz="1600" dirty="0" smtClean="0">
                <a:solidFill>
                  <a:schemeClr val="tx1"/>
                </a:solidFill>
                <a:latin typeface="Times New Roman" pitchFamily="18" charset="0"/>
                <a:cs typeface="Times New Roman" pitchFamily="18" charset="0"/>
              </a:rPr>
              <a:t>avec, à </a:t>
            </a:r>
            <a:r>
              <a:rPr lang="fr-FR" sz="1600" dirty="0">
                <a:solidFill>
                  <a:schemeClr val="tx1"/>
                </a:solidFill>
                <a:latin typeface="Times New Roman" pitchFamily="18" charset="0"/>
                <a:cs typeface="Times New Roman" pitchFamily="18" charset="0"/>
              </a:rPr>
              <a:t>chaque fois, la troisième borne en circuit ouvert, nous obtenons :</a:t>
            </a:r>
            <a:endParaRPr lang="fr-FR" sz="1600" dirty="0" smtClean="0">
              <a:solidFill>
                <a:schemeClr val="tx1"/>
              </a:solidFill>
              <a:latin typeface="Times New Roman" pitchFamily="18" charset="0"/>
              <a:cs typeface="Times New Roman" pitchFamily="18" charset="0"/>
            </a:endParaRPr>
          </a:p>
        </p:txBody>
      </p:sp>
      <p:graphicFrame>
        <p:nvGraphicFramePr>
          <p:cNvPr id="2" name="Objet 1"/>
          <p:cNvGraphicFramePr>
            <a:graphicFrameLocks noChangeAspect="1"/>
          </p:cNvGraphicFramePr>
          <p:nvPr>
            <p:extLst>
              <p:ext uri="{D42A27DB-BD31-4B8C-83A1-F6EECF244321}">
                <p14:modId xmlns:p14="http://schemas.microsoft.com/office/powerpoint/2010/main" val="3194346782"/>
              </p:ext>
            </p:extLst>
          </p:nvPr>
        </p:nvGraphicFramePr>
        <p:xfrm>
          <a:off x="179512" y="1059857"/>
          <a:ext cx="2259038" cy="568943"/>
        </p:xfrm>
        <a:graphic>
          <a:graphicData uri="http://schemas.openxmlformats.org/presentationml/2006/ole">
            <mc:AlternateContent xmlns:mc="http://schemas.openxmlformats.org/markup-compatibility/2006">
              <mc:Choice xmlns:v="urn:schemas-microsoft-com:vml" Requires="v">
                <p:oleObj spid="_x0000_s4808" name="Equation" r:id="rId5" imgW="1714320" imgH="431640" progId="Equation.DSMT4">
                  <p:embed/>
                </p:oleObj>
              </mc:Choice>
              <mc:Fallback>
                <p:oleObj name="Equation" r:id="rId5" imgW="1714320" imgH="431640" progId="Equation.DSMT4">
                  <p:embed/>
                  <p:pic>
                    <p:nvPicPr>
                      <p:cNvPr id="0" name=""/>
                      <p:cNvPicPr/>
                      <p:nvPr/>
                    </p:nvPicPr>
                    <p:blipFill>
                      <a:blip r:embed="rId6"/>
                      <a:stretch>
                        <a:fillRect/>
                      </a:stretch>
                    </p:blipFill>
                    <p:spPr>
                      <a:xfrm>
                        <a:off x="179512" y="1059857"/>
                        <a:ext cx="2259038" cy="568943"/>
                      </a:xfrm>
                      <a:prstGeom prst="rect">
                        <a:avLst/>
                      </a:prstGeom>
                    </p:spPr>
                  </p:pic>
                </p:oleObj>
              </mc:Fallback>
            </mc:AlternateContent>
          </a:graphicData>
        </a:graphic>
      </p:graphicFrame>
      <p:graphicFrame>
        <p:nvGraphicFramePr>
          <p:cNvPr id="3" name="Objet 2"/>
          <p:cNvGraphicFramePr>
            <a:graphicFrameLocks noChangeAspect="1"/>
          </p:cNvGraphicFramePr>
          <p:nvPr>
            <p:extLst>
              <p:ext uri="{D42A27DB-BD31-4B8C-83A1-F6EECF244321}">
                <p14:modId xmlns:p14="http://schemas.microsoft.com/office/powerpoint/2010/main" val="2271995130"/>
              </p:ext>
            </p:extLst>
          </p:nvPr>
        </p:nvGraphicFramePr>
        <p:xfrm>
          <a:off x="224731" y="1772816"/>
          <a:ext cx="2115021" cy="532672"/>
        </p:xfrm>
        <a:graphic>
          <a:graphicData uri="http://schemas.openxmlformats.org/presentationml/2006/ole">
            <mc:AlternateContent xmlns:mc="http://schemas.openxmlformats.org/markup-compatibility/2006">
              <mc:Choice xmlns:v="urn:schemas-microsoft-com:vml" Requires="v">
                <p:oleObj spid="_x0000_s4809" name="Equation" r:id="rId7" imgW="1714320" imgH="431640" progId="Equation.DSMT4">
                  <p:embed/>
                </p:oleObj>
              </mc:Choice>
              <mc:Fallback>
                <p:oleObj name="Equation" r:id="rId7" imgW="1714320" imgH="431640" progId="Equation.DSMT4">
                  <p:embed/>
                  <p:pic>
                    <p:nvPicPr>
                      <p:cNvPr id="0" name=""/>
                      <p:cNvPicPr/>
                      <p:nvPr/>
                    </p:nvPicPr>
                    <p:blipFill>
                      <a:blip r:embed="rId8"/>
                      <a:stretch>
                        <a:fillRect/>
                      </a:stretch>
                    </p:blipFill>
                    <p:spPr>
                      <a:xfrm>
                        <a:off x="224731" y="1772816"/>
                        <a:ext cx="2115021" cy="532672"/>
                      </a:xfrm>
                      <a:prstGeom prst="rect">
                        <a:avLst/>
                      </a:prstGeom>
                    </p:spPr>
                  </p:pic>
                </p:oleObj>
              </mc:Fallback>
            </mc:AlternateContent>
          </a:graphicData>
        </a:graphic>
      </p:graphicFrame>
      <p:sp>
        <p:nvSpPr>
          <p:cNvPr id="11" name="Sous-titre 2"/>
          <p:cNvSpPr txBox="1">
            <a:spLocks/>
          </p:cNvSpPr>
          <p:nvPr/>
        </p:nvSpPr>
        <p:spPr>
          <a:xfrm>
            <a:off x="107504" y="2924944"/>
            <a:ext cx="8640960"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buFont typeface="Arial" pitchFamily="34" charset="0"/>
              <a:buChar char="•"/>
            </a:pPr>
            <a:r>
              <a:rPr lang="fr-FR" sz="1600" dirty="0" smtClean="0">
                <a:solidFill>
                  <a:schemeClr val="tx1"/>
                </a:solidFill>
                <a:latin typeface="Times New Roman" pitchFamily="18" charset="0"/>
                <a:cs typeface="Times New Roman" pitchFamily="18" charset="0"/>
              </a:rPr>
              <a:t>Entre B et C :  </a:t>
            </a:r>
          </a:p>
        </p:txBody>
      </p:sp>
      <p:graphicFrame>
        <p:nvGraphicFramePr>
          <p:cNvPr id="5" name="Objet 4"/>
          <p:cNvGraphicFramePr>
            <a:graphicFrameLocks noChangeAspect="1"/>
          </p:cNvGraphicFramePr>
          <p:nvPr>
            <p:extLst>
              <p:ext uri="{D42A27DB-BD31-4B8C-83A1-F6EECF244321}">
                <p14:modId xmlns:p14="http://schemas.microsoft.com/office/powerpoint/2010/main" val="530161490"/>
              </p:ext>
            </p:extLst>
          </p:nvPr>
        </p:nvGraphicFramePr>
        <p:xfrm>
          <a:off x="2020888" y="2924175"/>
          <a:ext cx="2338387" cy="344488"/>
        </p:xfrm>
        <a:graphic>
          <a:graphicData uri="http://schemas.openxmlformats.org/presentationml/2006/ole">
            <mc:AlternateContent xmlns:mc="http://schemas.openxmlformats.org/markup-compatibility/2006">
              <mc:Choice xmlns:v="urn:schemas-microsoft-com:vml" Requires="v">
                <p:oleObj spid="_x0000_s4810" name="Equation" r:id="rId9" imgW="1726920" imgH="253800" progId="Equation.DSMT4">
                  <p:embed/>
                </p:oleObj>
              </mc:Choice>
              <mc:Fallback>
                <p:oleObj name="Equation" r:id="rId9" imgW="1726920" imgH="253800" progId="Equation.DSMT4">
                  <p:embed/>
                  <p:pic>
                    <p:nvPicPr>
                      <p:cNvPr id="0" name=""/>
                      <p:cNvPicPr/>
                      <p:nvPr/>
                    </p:nvPicPr>
                    <p:blipFill>
                      <a:blip r:embed="rId10"/>
                      <a:stretch>
                        <a:fillRect/>
                      </a:stretch>
                    </p:blipFill>
                    <p:spPr>
                      <a:xfrm>
                        <a:off x="2020888" y="2924175"/>
                        <a:ext cx="2338387" cy="344488"/>
                      </a:xfrm>
                      <a:prstGeom prst="rect">
                        <a:avLst/>
                      </a:prstGeom>
                    </p:spPr>
                  </p:pic>
                </p:oleObj>
              </mc:Fallback>
            </mc:AlternateContent>
          </a:graphicData>
        </a:graphic>
      </p:graphicFrame>
      <p:sp>
        <p:nvSpPr>
          <p:cNvPr id="12" name="Sous-titre 2"/>
          <p:cNvSpPr txBox="1">
            <a:spLocks/>
          </p:cNvSpPr>
          <p:nvPr/>
        </p:nvSpPr>
        <p:spPr>
          <a:xfrm>
            <a:off x="107504" y="3509392"/>
            <a:ext cx="8640960"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buFont typeface="Arial" pitchFamily="34" charset="0"/>
              <a:buChar char="•"/>
            </a:pPr>
            <a:r>
              <a:rPr lang="fr-FR" sz="1600" dirty="0" smtClean="0">
                <a:solidFill>
                  <a:schemeClr val="tx1"/>
                </a:solidFill>
                <a:latin typeface="Times New Roman" pitchFamily="18" charset="0"/>
                <a:cs typeface="Times New Roman" pitchFamily="18" charset="0"/>
              </a:rPr>
              <a:t>Entre A et C :  </a:t>
            </a:r>
          </a:p>
        </p:txBody>
      </p:sp>
      <p:graphicFrame>
        <p:nvGraphicFramePr>
          <p:cNvPr id="6" name="Objet 5"/>
          <p:cNvGraphicFramePr>
            <a:graphicFrameLocks noChangeAspect="1"/>
          </p:cNvGraphicFramePr>
          <p:nvPr>
            <p:extLst>
              <p:ext uri="{D42A27DB-BD31-4B8C-83A1-F6EECF244321}">
                <p14:modId xmlns:p14="http://schemas.microsoft.com/office/powerpoint/2010/main" val="3187487370"/>
              </p:ext>
            </p:extLst>
          </p:nvPr>
        </p:nvGraphicFramePr>
        <p:xfrm>
          <a:off x="2049463" y="3500438"/>
          <a:ext cx="2466975" cy="363537"/>
        </p:xfrm>
        <a:graphic>
          <a:graphicData uri="http://schemas.openxmlformats.org/presentationml/2006/ole">
            <mc:AlternateContent xmlns:mc="http://schemas.openxmlformats.org/markup-compatibility/2006">
              <mc:Choice xmlns:v="urn:schemas-microsoft-com:vml" Requires="v">
                <p:oleObj spid="_x0000_s4811" name="Equation" r:id="rId11" imgW="1726920" imgH="253800" progId="Equation.DSMT4">
                  <p:embed/>
                </p:oleObj>
              </mc:Choice>
              <mc:Fallback>
                <p:oleObj name="Equation" r:id="rId11" imgW="1726920" imgH="253800" progId="Equation.DSMT4">
                  <p:embed/>
                  <p:pic>
                    <p:nvPicPr>
                      <p:cNvPr id="0" name=""/>
                      <p:cNvPicPr/>
                      <p:nvPr/>
                    </p:nvPicPr>
                    <p:blipFill>
                      <a:blip r:embed="rId12"/>
                      <a:stretch>
                        <a:fillRect/>
                      </a:stretch>
                    </p:blipFill>
                    <p:spPr>
                      <a:xfrm>
                        <a:off x="2049463" y="3500438"/>
                        <a:ext cx="2466975" cy="363537"/>
                      </a:xfrm>
                      <a:prstGeom prst="rect">
                        <a:avLst/>
                      </a:prstGeom>
                    </p:spPr>
                  </p:pic>
                </p:oleObj>
              </mc:Fallback>
            </mc:AlternateContent>
          </a:graphicData>
        </a:graphic>
      </p:graphicFrame>
      <p:sp>
        <p:nvSpPr>
          <p:cNvPr id="14" name="Sous-titre 2"/>
          <p:cNvSpPr txBox="1">
            <a:spLocks/>
          </p:cNvSpPr>
          <p:nvPr/>
        </p:nvSpPr>
        <p:spPr>
          <a:xfrm>
            <a:off x="107504" y="4072880"/>
            <a:ext cx="8640960"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buFont typeface="Arial" pitchFamily="34" charset="0"/>
              <a:buChar char="•"/>
            </a:pPr>
            <a:r>
              <a:rPr lang="fr-FR" sz="1600" dirty="0" smtClean="0">
                <a:solidFill>
                  <a:schemeClr val="tx1"/>
                </a:solidFill>
                <a:latin typeface="Times New Roman" pitchFamily="18" charset="0"/>
                <a:cs typeface="Times New Roman" pitchFamily="18" charset="0"/>
              </a:rPr>
              <a:t>Entre A et B :  </a:t>
            </a:r>
          </a:p>
        </p:txBody>
      </p:sp>
      <p:graphicFrame>
        <p:nvGraphicFramePr>
          <p:cNvPr id="13" name="Objet 12"/>
          <p:cNvGraphicFramePr>
            <a:graphicFrameLocks noChangeAspect="1"/>
          </p:cNvGraphicFramePr>
          <p:nvPr>
            <p:extLst>
              <p:ext uri="{D42A27DB-BD31-4B8C-83A1-F6EECF244321}">
                <p14:modId xmlns:p14="http://schemas.microsoft.com/office/powerpoint/2010/main" val="1444956122"/>
              </p:ext>
            </p:extLst>
          </p:nvPr>
        </p:nvGraphicFramePr>
        <p:xfrm>
          <a:off x="1968500" y="4073525"/>
          <a:ext cx="2516188" cy="369888"/>
        </p:xfrm>
        <a:graphic>
          <a:graphicData uri="http://schemas.openxmlformats.org/presentationml/2006/ole">
            <mc:AlternateContent xmlns:mc="http://schemas.openxmlformats.org/markup-compatibility/2006">
              <mc:Choice xmlns:v="urn:schemas-microsoft-com:vml" Requires="v">
                <p:oleObj spid="_x0000_s4812" name="Equation" r:id="rId13" imgW="1726920" imgH="253800" progId="Equation.DSMT4">
                  <p:embed/>
                </p:oleObj>
              </mc:Choice>
              <mc:Fallback>
                <p:oleObj name="Equation" r:id="rId13" imgW="1726920" imgH="253800" progId="Equation.DSMT4">
                  <p:embed/>
                  <p:pic>
                    <p:nvPicPr>
                      <p:cNvPr id="0" name=""/>
                      <p:cNvPicPr/>
                      <p:nvPr/>
                    </p:nvPicPr>
                    <p:blipFill>
                      <a:blip r:embed="rId14"/>
                      <a:stretch>
                        <a:fillRect/>
                      </a:stretch>
                    </p:blipFill>
                    <p:spPr>
                      <a:xfrm>
                        <a:off x="1968500" y="4073525"/>
                        <a:ext cx="2516188" cy="369888"/>
                      </a:xfrm>
                      <a:prstGeom prst="rect">
                        <a:avLst/>
                      </a:prstGeom>
                    </p:spPr>
                  </p:pic>
                </p:oleObj>
              </mc:Fallback>
            </mc:AlternateContent>
          </a:graphicData>
        </a:graphic>
      </p:graphicFrame>
      <p:sp>
        <p:nvSpPr>
          <p:cNvPr id="16" name="Sous-titre 2"/>
          <p:cNvSpPr txBox="1">
            <a:spLocks/>
          </p:cNvSpPr>
          <p:nvPr/>
        </p:nvSpPr>
        <p:spPr>
          <a:xfrm>
            <a:off x="107504" y="4479985"/>
            <a:ext cx="8640960" cy="3891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a:solidFill>
                  <a:schemeClr val="tx1"/>
                </a:solidFill>
                <a:latin typeface="Times New Roman" pitchFamily="18" charset="0"/>
                <a:cs typeface="Times New Roman" pitchFamily="18" charset="0"/>
              </a:rPr>
              <a:t>En combinant ces trois équations, nous obtenons :</a:t>
            </a:r>
            <a:endParaRPr lang="fr-FR" sz="1600" dirty="0" smtClean="0">
              <a:solidFill>
                <a:schemeClr val="tx1"/>
              </a:solidFill>
              <a:latin typeface="Times New Roman" pitchFamily="18" charset="0"/>
              <a:cs typeface="Times New Roman" pitchFamily="18" charset="0"/>
            </a:endParaRPr>
          </a:p>
        </p:txBody>
      </p:sp>
      <p:graphicFrame>
        <p:nvGraphicFramePr>
          <p:cNvPr id="15" name="Objet 14"/>
          <p:cNvGraphicFramePr>
            <a:graphicFrameLocks noChangeAspect="1"/>
          </p:cNvGraphicFramePr>
          <p:nvPr>
            <p:extLst>
              <p:ext uri="{D42A27DB-BD31-4B8C-83A1-F6EECF244321}">
                <p14:modId xmlns:p14="http://schemas.microsoft.com/office/powerpoint/2010/main" val="1460540255"/>
              </p:ext>
            </p:extLst>
          </p:nvPr>
        </p:nvGraphicFramePr>
        <p:xfrm>
          <a:off x="179512" y="4869160"/>
          <a:ext cx="1944216" cy="567407"/>
        </p:xfrm>
        <a:graphic>
          <a:graphicData uri="http://schemas.openxmlformats.org/presentationml/2006/ole">
            <mc:AlternateContent xmlns:mc="http://schemas.openxmlformats.org/markup-compatibility/2006">
              <mc:Choice xmlns:v="urn:schemas-microsoft-com:vml" Requires="v">
                <p:oleObj spid="_x0000_s4813" name="Equation" r:id="rId15" imgW="1358640" imgH="431640" progId="Equation.DSMT4">
                  <p:embed/>
                </p:oleObj>
              </mc:Choice>
              <mc:Fallback>
                <p:oleObj name="Equation" r:id="rId15" imgW="1358640" imgH="431640" progId="Equation.DSMT4">
                  <p:embed/>
                  <p:pic>
                    <p:nvPicPr>
                      <p:cNvPr id="0" name=""/>
                      <p:cNvPicPr/>
                      <p:nvPr/>
                    </p:nvPicPr>
                    <p:blipFill>
                      <a:blip r:embed="rId16"/>
                      <a:stretch>
                        <a:fillRect/>
                      </a:stretch>
                    </p:blipFill>
                    <p:spPr>
                      <a:xfrm>
                        <a:off x="179512" y="4869160"/>
                        <a:ext cx="1944216" cy="567407"/>
                      </a:xfrm>
                      <a:prstGeom prst="rect">
                        <a:avLst/>
                      </a:prstGeom>
                    </p:spPr>
                  </p:pic>
                </p:oleObj>
              </mc:Fallback>
            </mc:AlternateContent>
          </a:graphicData>
        </a:graphic>
      </p:graphicFrame>
      <p:graphicFrame>
        <p:nvGraphicFramePr>
          <p:cNvPr id="18" name="Objet 17"/>
          <p:cNvGraphicFramePr>
            <a:graphicFrameLocks noChangeAspect="1"/>
          </p:cNvGraphicFramePr>
          <p:nvPr>
            <p:extLst>
              <p:ext uri="{D42A27DB-BD31-4B8C-83A1-F6EECF244321}">
                <p14:modId xmlns:p14="http://schemas.microsoft.com/office/powerpoint/2010/main" val="2018873560"/>
              </p:ext>
            </p:extLst>
          </p:nvPr>
        </p:nvGraphicFramePr>
        <p:xfrm>
          <a:off x="166806" y="5445224"/>
          <a:ext cx="1956922" cy="576064"/>
        </p:xfrm>
        <a:graphic>
          <a:graphicData uri="http://schemas.openxmlformats.org/presentationml/2006/ole">
            <mc:AlternateContent xmlns:mc="http://schemas.openxmlformats.org/markup-compatibility/2006">
              <mc:Choice xmlns:v="urn:schemas-microsoft-com:vml" Requires="v">
                <p:oleObj spid="_x0000_s4814" name="Equation" r:id="rId17" imgW="1358640" imgH="431640" progId="Equation.DSMT4">
                  <p:embed/>
                </p:oleObj>
              </mc:Choice>
              <mc:Fallback>
                <p:oleObj name="Equation" r:id="rId17" imgW="1358640" imgH="431640" progId="Equation.DSMT4">
                  <p:embed/>
                  <p:pic>
                    <p:nvPicPr>
                      <p:cNvPr id="0" name=""/>
                      <p:cNvPicPr/>
                      <p:nvPr/>
                    </p:nvPicPr>
                    <p:blipFill>
                      <a:blip r:embed="rId18"/>
                      <a:stretch>
                        <a:fillRect/>
                      </a:stretch>
                    </p:blipFill>
                    <p:spPr>
                      <a:xfrm>
                        <a:off x="166806" y="5445224"/>
                        <a:ext cx="1956922" cy="576064"/>
                      </a:xfrm>
                      <a:prstGeom prst="rect">
                        <a:avLst/>
                      </a:prstGeom>
                    </p:spPr>
                  </p:pic>
                </p:oleObj>
              </mc:Fallback>
            </mc:AlternateContent>
          </a:graphicData>
        </a:graphic>
      </p:graphicFrame>
      <p:graphicFrame>
        <p:nvGraphicFramePr>
          <p:cNvPr id="19" name="Objet 18"/>
          <p:cNvGraphicFramePr>
            <a:graphicFrameLocks noChangeAspect="1"/>
          </p:cNvGraphicFramePr>
          <p:nvPr>
            <p:extLst>
              <p:ext uri="{D42A27DB-BD31-4B8C-83A1-F6EECF244321}">
                <p14:modId xmlns:p14="http://schemas.microsoft.com/office/powerpoint/2010/main" val="3827481503"/>
              </p:ext>
            </p:extLst>
          </p:nvPr>
        </p:nvGraphicFramePr>
        <p:xfrm>
          <a:off x="179512" y="6093296"/>
          <a:ext cx="1944216" cy="572026"/>
        </p:xfrm>
        <a:graphic>
          <a:graphicData uri="http://schemas.openxmlformats.org/presentationml/2006/ole">
            <mc:AlternateContent xmlns:mc="http://schemas.openxmlformats.org/markup-compatibility/2006">
              <mc:Choice xmlns:v="urn:schemas-microsoft-com:vml" Requires="v">
                <p:oleObj spid="_x0000_s4815" name="Equation" r:id="rId19" imgW="1358640" imgH="431640" progId="Equation.DSMT4">
                  <p:embed/>
                </p:oleObj>
              </mc:Choice>
              <mc:Fallback>
                <p:oleObj name="Equation" r:id="rId19" imgW="1358640" imgH="431640" progId="Equation.DSMT4">
                  <p:embed/>
                  <p:pic>
                    <p:nvPicPr>
                      <p:cNvPr id="0" name=""/>
                      <p:cNvPicPr/>
                      <p:nvPr/>
                    </p:nvPicPr>
                    <p:blipFill>
                      <a:blip r:embed="rId20"/>
                      <a:stretch>
                        <a:fillRect/>
                      </a:stretch>
                    </p:blipFill>
                    <p:spPr>
                      <a:xfrm>
                        <a:off x="179512" y="6093296"/>
                        <a:ext cx="1944216" cy="572026"/>
                      </a:xfrm>
                      <a:prstGeom prst="rect">
                        <a:avLst/>
                      </a:prstGeom>
                    </p:spPr>
                  </p:pic>
                </p:oleObj>
              </mc:Fallback>
            </mc:AlternateContent>
          </a:graphicData>
        </a:graphic>
      </p:graphicFrame>
    </p:spTree>
    <p:extLst>
      <p:ext uri="{BB962C8B-B14F-4D97-AF65-F5344CB8AC3E}">
        <p14:creationId xmlns:p14="http://schemas.microsoft.com/office/powerpoint/2010/main" val="2044682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2"/>
          <p:cNvSpPr txBox="1">
            <a:spLocks/>
          </p:cNvSpPr>
          <p:nvPr/>
        </p:nvSpPr>
        <p:spPr>
          <a:xfrm>
            <a:off x="107504" y="1916832"/>
            <a:ext cx="8784976" cy="144016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b="1" dirty="0" smtClean="0">
                <a:solidFill>
                  <a:schemeClr val="tx1"/>
                </a:solidFill>
              </a:rPr>
              <a:t>3.9.2. Courant dans les mailles :</a:t>
            </a:r>
          </a:p>
          <a:p>
            <a:pPr algn="just"/>
            <a:r>
              <a:rPr lang="fr-FR" sz="1600" dirty="0" smtClean="0">
                <a:solidFill>
                  <a:schemeClr val="tx1"/>
                </a:solidFill>
                <a:latin typeface="Times New Roman" pitchFamily="18" charset="0"/>
                <a:cs typeface="Times New Roman" pitchFamily="18" charset="0"/>
              </a:rPr>
              <a:t>Afin d’appliquer la méthode des mailles à un réseau électrique, on choisit les boucles fermées où circulent des courants appelés courants des mailles (voir la figure 3.15). On écrit ensuite et on résout le système de trois équations comportant les inconnues I</a:t>
            </a:r>
            <a:r>
              <a:rPr lang="fr-FR" sz="1000" dirty="0" smtClean="0">
                <a:solidFill>
                  <a:schemeClr val="tx1"/>
                </a:solidFill>
                <a:latin typeface="Times New Roman" pitchFamily="18" charset="0"/>
                <a:cs typeface="Times New Roman" pitchFamily="18" charset="0"/>
              </a:rPr>
              <a:t>1</a:t>
            </a:r>
            <a:r>
              <a:rPr lang="fr-FR" sz="1600" dirty="0" smtClean="0">
                <a:solidFill>
                  <a:schemeClr val="tx1"/>
                </a:solidFill>
                <a:latin typeface="Times New Roman" pitchFamily="18" charset="0"/>
                <a:cs typeface="Times New Roman" pitchFamily="18" charset="0"/>
              </a:rPr>
              <a:t>, I</a:t>
            </a:r>
            <a:r>
              <a:rPr lang="fr-FR" sz="1000" dirty="0" smtClean="0">
                <a:solidFill>
                  <a:schemeClr val="tx1"/>
                </a:solidFill>
                <a:latin typeface="Times New Roman" pitchFamily="18" charset="0"/>
                <a:cs typeface="Times New Roman" pitchFamily="18" charset="0"/>
              </a:rPr>
              <a:t>2</a:t>
            </a:r>
            <a:r>
              <a:rPr lang="fr-FR" sz="1600" dirty="0" smtClean="0">
                <a:solidFill>
                  <a:schemeClr val="tx1"/>
                </a:solidFill>
                <a:latin typeface="Times New Roman" pitchFamily="18" charset="0"/>
                <a:cs typeface="Times New Roman" pitchFamily="18" charset="0"/>
              </a:rPr>
              <a:t>, I</a:t>
            </a:r>
            <a:r>
              <a:rPr lang="fr-FR" sz="1000" dirty="0" smtClean="0">
                <a:solidFill>
                  <a:schemeClr val="tx1"/>
                </a:solidFill>
                <a:latin typeface="Times New Roman" pitchFamily="18" charset="0"/>
                <a:cs typeface="Times New Roman" pitchFamily="18" charset="0"/>
              </a:rPr>
              <a:t>3</a:t>
            </a:r>
            <a:r>
              <a:rPr lang="fr-FR" sz="1600" dirty="0" smtClean="0">
                <a:solidFill>
                  <a:schemeClr val="tx1"/>
                </a:solidFill>
                <a:latin typeface="Times New Roman" pitchFamily="18" charset="0"/>
                <a:cs typeface="Times New Roman" pitchFamily="18" charset="0"/>
              </a:rPr>
              <a:t>. Le courant dans chaque branche est alors obtenu soit directement par le courant de maille soit par une combinaison de ces courants.</a:t>
            </a:r>
            <a:endParaRPr lang="fr-FR" sz="1600" dirty="0">
              <a:solidFill>
                <a:schemeClr val="tx1"/>
              </a:solidFill>
              <a:latin typeface="Times New Roman" pitchFamily="18" charset="0"/>
              <a:cs typeface="Times New Roman" pitchFamily="18" charset="0"/>
            </a:endParaRPr>
          </a:p>
        </p:txBody>
      </p:sp>
      <p:sp>
        <p:nvSpPr>
          <p:cNvPr id="8" name="Espace réservé du numéro de diapositive 7"/>
          <p:cNvSpPr>
            <a:spLocks noGrp="1"/>
          </p:cNvSpPr>
          <p:nvPr>
            <p:ph type="sldNum" sz="quarter" idx="12"/>
          </p:nvPr>
        </p:nvSpPr>
        <p:spPr/>
        <p:txBody>
          <a:bodyPr/>
          <a:lstStyle/>
          <a:p>
            <a:fld id="{4A560B82-B494-4D48-8BD9-39C2110DB1D7}" type="slidenum">
              <a:rPr lang="fr-FR" smtClean="0"/>
              <a:t>5</a:t>
            </a:fld>
            <a:endParaRPr lang="fr-FR"/>
          </a:p>
        </p:txBody>
      </p:sp>
      <p:sp>
        <p:nvSpPr>
          <p:cNvPr id="12" name="Sous-titre 2"/>
          <p:cNvSpPr txBox="1">
            <a:spLocks/>
          </p:cNvSpPr>
          <p:nvPr/>
        </p:nvSpPr>
        <p:spPr>
          <a:xfrm>
            <a:off x="107504" y="116632"/>
            <a:ext cx="8640960" cy="172819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b="1" dirty="0" smtClean="0">
                <a:solidFill>
                  <a:schemeClr val="tx1"/>
                </a:solidFill>
              </a:rPr>
              <a:t>3.9. Méthodes </a:t>
            </a:r>
            <a:r>
              <a:rPr lang="fr-FR" sz="1600" b="1" dirty="0">
                <a:solidFill>
                  <a:schemeClr val="tx1"/>
                </a:solidFill>
              </a:rPr>
              <a:t>des mailles et des courants </a:t>
            </a:r>
            <a:r>
              <a:rPr lang="fr-FR" sz="1600" b="1" dirty="0" smtClean="0">
                <a:solidFill>
                  <a:schemeClr val="tx1"/>
                </a:solidFill>
              </a:rPr>
              <a:t>indépendants:</a:t>
            </a:r>
          </a:p>
          <a:p>
            <a:pPr algn="just"/>
            <a:r>
              <a:rPr lang="fr-FR" sz="1600" b="1" dirty="0" smtClean="0">
                <a:solidFill>
                  <a:schemeClr val="tx1"/>
                </a:solidFill>
              </a:rPr>
              <a:t>3.9.1. Introduction :</a:t>
            </a:r>
            <a:endParaRPr lang="fr-FR" sz="1600" b="1" dirty="0">
              <a:solidFill>
                <a:schemeClr val="tx1"/>
              </a:solidFill>
            </a:endParaRPr>
          </a:p>
          <a:p>
            <a:pPr algn="just"/>
            <a:r>
              <a:rPr lang="fr-FR" sz="1600" dirty="0" smtClean="0">
                <a:solidFill>
                  <a:schemeClr val="tx1"/>
                </a:solidFill>
                <a:latin typeface="Times New Roman" pitchFamily="18" charset="0"/>
                <a:cs typeface="Times New Roman" pitchFamily="18" charset="0"/>
              </a:rPr>
              <a:t>Dans les circuits ou réseaux électriques, les sources de tension créent des courants dans les différents branches, il en résulte des différences de potentiel aux bornes des éléments correspondant au circuit.</a:t>
            </a:r>
          </a:p>
          <a:p>
            <a:pPr algn="just"/>
            <a:r>
              <a:rPr lang="fr-FR" sz="1600" dirty="0" smtClean="0">
                <a:solidFill>
                  <a:schemeClr val="tx1"/>
                </a:solidFill>
                <a:latin typeface="Times New Roman" pitchFamily="18" charset="0"/>
                <a:cs typeface="Times New Roman" pitchFamily="18" charset="0"/>
              </a:rPr>
              <a:t>La connaissance des courants dans les branches ou des tensions aux bornes des éléments définit parfaitement le réseau.</a:t>
            </a:r>
          </a:p>
        </p:txBody>
      </p:sp>
      <p:sp>
        <p:nvSpPr>
          <p:cNvPr id="14" name="Sous-titre 2"/>
          <p:cNvSpPr txBox="1">
            <a:spLocks/>
          </p:cNvSpPr>
          <p:nvPr/>
        </p:nvSpPr>
        <p:spPr>
          <a:xfrm>
            <a:off x="1958227" y="6381328"/>
            <a:ext cx="4968552" cy="2520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sz="1200" dirty="0" smtClean="0">
                <a:solidFill>
                  <a:schemeClr val="tx1"/>
                </a:solidFill>
                <a:latin typeface="Times New Roman" pitchFamily="18" charset="0"/>
                <a:cs typeface="Times New Roman" pitchFamily="18" charset="0"/>
              </a:rPr>
              <a:t>Figure.3.15. Le courant de maille dans chaque réseau.</a:t>
            </a:r>
            <a:endParaRPr lang="fr-FR" sz="1200" dirty="0">
              <a:solidFill>
                <a:schemeClr val="tx1"/>
              </a:solidFill>
              <a:latin typeface="Times New Roman" pitchFamily="18" charset="0"/>
              <a:cs typeface="Times New Roman" pitchFamily="18" charset="0"/>
            </a:endParaRPr>
          </a:p>
        </p:txBody>
      </p:sp>
      <p:sp>
        <p:nvSpPr>
          <p:cNvPr id="13" name="Sous-titre 2"/>
          <p:cNvSpPr txBox="1">
            <a:spLocks/>
          </p:cNvSpPr>
          <p:nvPr/>
        </p:nvSpPr>
        <p:spPr>
          <a:xfrm>
            <a:off x="179512" y="3356992"/>
            <a:ext cx="8829721" cy="10801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Pour le réseau considéré, le courant dans R1 est I1 et le courant dans R2 est I1-I2 en supposant une direction positive du courant dans cette impédance, de haut en bas. On peut calculer le courant dans chaque branche du réseau de manière similaire. La tension aux bornes de chaque élément du circuit est donnée par le produit du courant dans l’élément et de l’impédance de celui-ci. </a:t>
            </a:r>
          </a:p>
          <a:p>
            <a:pPr algn="just"/>
            <a:endParaRPr lang="fr-FR" sz="1600" dirty="0">
              <a:solidFill>
                <a:schemeClr val="tx1"/>
              </a:solidFill>
              <a:latin typeface="Times New Roman" pitchFamily="18" charset="0"/>
              <a:cs typeface="Times New Roman" pitchFamily="18"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016" y="4555951"/>
            <a:ext cx="5576272" cy="1753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2871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4A560B82-B494-4D48-8BD9-39C2110DB1D7}" type="slidenum">
              <a:rPr lang="fr-FR" smtClean="0"/>
              <a:t>6</a:t>
            </a:fld>
            <a:endParaRPr lang="fr-FR"/>
          </a:p>
        </p:txBody>
      </p:sp>
      <p:sp>
        <p:nvSpPr>
          <p:cNvPr id="15" name="Sous-titre 2"/>
          <p:cNvSpPr txBox="1">
            <a:spLocks/>
          </p:cNvSpPr>
          <p:nvPr/>
        </p:nvSpPr>
        <p:spPr>
          <a:xfrm>
            <a:off x="179512" y="2420888"/>
            <a:ext cx="8763627" cy="5760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La deuxième maille ne contient pas de sources, alors la somme des tensions aux bornes des éléments égale zéro:</a:t>
            </a:r>
          </a:p>
        </p:txBody>
      </p:sp>
      <p:graphicFrame>
        <p:nvGraphicFramePr>
          <p:cNvPr id="7" name="Objet 6"/>
          <p:cNvGraphicFramePr>
            <a:graphicFrameLocks noChangeAspect="1"/>
          </p:cNvGraphicFramePr>
          <p:nvPr>
            <p:extLst>
              <p:ext uri="{D42A27DB-BD31-4B8C-83A1-F6EECF244321}">
                <p14:modId xmlns:p14="http://schemas.microsoft.com/office/powerpoint/2010/main" val="2863749318"/>
              </p:ext>
            </p:extLst>
          </p:nvPr>
        </p:nvGraphicFramePr>
        <p:xfrm>
          <a:off x="339725" y="1863725"/>
          <a:ext cx="1946275" cy="358775"/>
        </p:xfrm>
        <a:graphic>
          <a:graphicData uri="http://schemas.openxmlformats.org/presentationml/2006/ole">
            <mc:AlternateContent xmlns:mc="http://schemas.openxmlformats.org/markup-compatibility/2006">
              <mc:Choice xmlns:v="urn:schemas-microsoft-com:vml" Requires="v">
                <p:oleObj spid="_x0000_s6857" name="Equation" r:id="rId3" imgW="1371600" imgH="253800" progId="Equation.DSMT4">
                  <p:embed/>
                </p:oleObj>
              </mc:Choice>
              <mc:Fallback>
                <p:oleObj name="Equation" r:id="rId3" imgW="1371600" imgH="253800" progId="Equation.DSMT4">
                  <p:embed/>
                  <p:pic>
                    <p:nvPicPr>
                      <p:cNvPr id="0" name=""/>
                      <p:cNvPicPr/>
                      <p:nvPr/>
                    </p:nvPicPr>
                    <p:blipFill>
                      <a:blip r:embed="rId4"/>
                      <a:stretch>
                        <a:fillRect/>
                      </a:stretch>
                    </p:blipFill>
                    <p:spPr>
                      <a:xfrm>
                        <a:off x="339725" y="1863725"/>
                        <a:ext cx="1946275" cy="358775"/>
                      </a:xfrm>
                      <a:prstGeom prst="rect">
                        <a:avLst/>
                      </a:prstGeom>
                    </p:spPr>
                  </p:pic>
                </p:oleObj>
              </mc:Fallback>
            </mc:AlternateContent>
          </a:graphicData>
        </a:graphic>
      </p:graphicFrame>
      <p:sp>
        <p:nvSpPr>
          <p:cNvPr id="16" name="Sous-titre 2"/>
          <p:cNvSpPr txBox="1">
            <a:spLocks/>
          </p:cNvSpPr>
          <p:nvPr/>
        </p:nvSpPr>
        <p:spPr>
          <a:xfrm>
            <a:off x="179512" y="3573016"/>
            <a:ext cx="8763627"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En appliquant la loi de Kirchhoff  la troisième maille on obtient </a:t>
            </a:r>
            <a:r>
              <a:rPr lang="fr-FR" sz="1600" dirty="0">
                <a:solidFill>
                  <a:schemeClr val="tx1"/>
                </a:solidFill>
                <a:latin typeface="Times New Roman" pitchFamily="18" charset="0"/>
                <a:cs typeface="Times New Roman" pitchFamily="18" charset="0"/>
              </a:rPr>
              <a:t>:</a:t>
            </a:r>
          </a:p>
        </p:txBody>
      </p:sp>
      <p:graphicFrame>
        <p:nvGraphicFramePr>
          <p:cNvPr id="10" name="Objet 9"/>
          <p:cNvGraphicFramePr>
            <a:graphicFrameLocks noChangeAspect="1"/>
          </p:cNvGraphicFramePr>
          <p:nvPr>
            <p:extLst>
              <p:ext uri="{D42A27DB-BD31-4B8C-83A1-F6EECF244321}">
                <p14:modId xmlns:p14="http://schemas.microsoft.com/office/powerpoint/2010/main" val="3995255307"/>
              </p:ext>
            </p:extLst>
          </p:nvPr>
        </p:nvGraphicFramePr>
        <p:xfrm>
          <a:off x="107504" y="4763968"/>
          <a:ext cx="3384376" cy="1257319"/>
        </p:xfrm>
        <a:graphic>
          <a:graphicData uri="http://schemas.openxmlformats.org/presentationml/2006/ole">
            <mc:AlternateContent xmlns:mc="http://schemas.openxmlformats.org/markup-compatibility/2006">
              <mc:Choice xmlns:v="urn:schemas-microsoft-com:vml" Requires="v">
                <p:oleObj spid="_x0000_s6858" name="Equation" r:id="rId5" imgW="2286000" imgH="787320" progId="Equation.DSMT4">
                  <p:embed/>
                </p:oleObj>
              </mc:Choice>
              <mc:Fallback>
                <p:oleObj name="Equation" r:id="rId5" imgW="2286000" imgH="787320" progId="Equation.DSMT4">
                  <p:embed/>
                  <p:pic>
                    <p:nvPicPr>
                      <p:cNvPr id="0" name=""/>
                      <p:cNvPicPr/>
                      <p:nvPr/>
                    </p:nvPicPr>
                    <p:blipFill>
                      <a:blip r:embed="rId6"/>
                      <a:stretch>
                        <a:fillRect/>
                      </a:stretch>
                    </p:blipFill>
                    <p:spPr>
                      <a:xfrm>
                        <a:off x="107504" y="4763968"/>
                        <a:ext cx="3384376" cy="1257319"/>
                      </a:xfrm>
                      <a:prstGeom prst="rect">
                        <a:avLst/>
                      </a:prstGeom>
                    </p:spPr>
                  </p:pic>
                </p:oleObj>
              </mc:Fallback>
            </mc:AlternateContent>
          </a:graphicData>
        </a:graphic>
      </p:graphicFrame>
      <p:sp>
        <p:nvSpPr>
          <p:cNvPr id="13" name="Sous-titre 2"/>
          <p:cNvSpPr txBox="1">
            <a:spLocks/>
          </p:cNvSpPr>
          <p:nvPr/>
        </p:nvSpPr>
        <p:spPr>
          <a:xfrm>
            <a:off x="166489" y="188640"/>
            <a:ext cx="4399312" cy="160217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Pour obtenir l’ensemble des trois équations, on applique la loi de Kirchhoff relative au tensions à chaque maille. La figure 3.15.1 représente la première maille dans le circuit de la figure 3.15, dans cette maille la somme des tensions aux bornes des éléments égale à la tension appliquée. </a:t>
            </a:r>
          </a:p>
          <a:p>
            <a:pPr algn="just"/>
            <a:endParaRPr lang="fr-FR" sz="1600" dirty="0">
              <a:solidFill>
                <a:schemeClr val="tx1"/>
              </a:solidFill>
              <a:latin typeface="Times New Roman" pitchFamily="18" charset="0"/>
              <a:cs typeface="Times New Roman" pitchFamily="18" charset="0"/>
            </a:endParaRPr>
          </a:p>
        </p:txBody>
      </p:sp>
      <p:sp>
        <p:nvSpPr>
          <p:cNvPr id="18" name="Sous-titre 2"/>
          <p:cNvSpPr txBox="1">
            <a:spLocks/>
          </p:cNvSpPr>
          <p:nvPr/>
        </p:nvSpPr>
        <p:spPr>
          <a:xfrm>
            <a:off x="4561325" y="1790818"/>
            <a:ext cx="4968552" cy="2520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sz="1200" dirty="0" smtClean="0">
                <a:solidFill>
                  <a:schemeClr val="tx1"/>
                </a:solidFill>
                <a:latin typeface="Times New Roman" pitchFamily="18" charset="0"/>
                <a:cs typeface="Times New Roman" pitchFamily="18" charset="0"/>
              </a:rPr>
              <a:t>Figure.3.15.1. Le courant de maille dans chaque réseau.</a:t>
            </a:r>
            <a:endParaRPr lang="fr-FR" sz="1200" dirty="0">
              <a:solidFill>
                <a:schemeClr val="tx1"/>
              </a:solidFill>
              <a:latin typeface="Times New Roman" pitchFamily="18" charset="0"/>
              <a:cs typeface="Times New Roman" pitchFamily="18"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1309019156"/>
              </p:ext>
            </p:extLst>
          </p:nvPr>
        </p:nvGraphicFramePr>
        <p:xfrm>
          <a:off x="200025" y="3068961"/>
          <a:ext cx="3291855" cy="360040"/>
        </p:xfrm>
        <a:graphic>
          <a:graphicData uri="http://schemas.openxmlformats.org/presentationml/2006/ole">
            <mc:AlternateContent xmlns:mc="http://schemas.openxmlformats.org/markup-compatibility/2006">
              <mc:Choice xmlns:v="urn:schemas-microsoft-com:vml" Requires="v">
                <p:oleObj spid="_x0000_s6859" name="Equation" r:id="rId7" imgW="2120760" imgH="253800" progId="Equation.DSMT4">
                  <p:embed/>
                </p:oleObj>
              </mc:Choice>
              <mc:Fallback>
                <p:oleObj name="Equation" r:id="rId7" imgW="2120760" imgH="253800" progId="Equation.DSMT4">
                  <p:embed/>
                  <p:pic>
                    <p:nvPicPr>
                      <p:cNvPr id="0" name=""/>
                      <p:cNvPicPr/>
                      <p:nvPr/>
                    </p:nvPicPr>
                    <p:blipFill>
                      <a:blip r:embed="rId8"/>
                      <a:stretch>
                        <a:fillRect/>
                      </a:stretch>
                    </p:blipFill>
                    <p:spPr>
                      <a:xfrm>
                        <a:off x="200025" y="3068961"/>
                        <a:ext cx="3291855" cy="360040"/>
                      </a:xfrm>
                      <a:prstGeom prst="rect">
                        <a:avLst/>
                      </a:prstGeom>
                    </p:spPr>
                  </p:pic>
                </p:oleObj>
              </mc:Fallback>
            </mc:AlternateContent>
          </a:graphicData>
        </a:graphic>
      </p:graphicFrame>
      <p:graphicFrame>
        <p:nvGraphicFramePr>
          <p:cNvPr id="4" name="Objet 3"/>
          <p:cNvGraphicFramePr>
            <a:graphicFrameLocks noChangeAspect="1"/>
          </p:cNvGraphicFramePr>
          <p:nvPr>
            <p:extLst>
              <p:ext uri="{D42A27DB-BD31-4B8C-83A1-F6EECF244321}">
                <p14:modId xmlns:p14="http://schemas.microsoft.com/office/powerpoint/2010/main" val="2791222033"/>
              </p:ext>
            </p:extLst>
          </p:nvPr>
        </p:nvGraphicFramePr>
        <p:xfrm>
          <a:off x="183987" y="3969060"/>
          <a:ext cx="2182157" cy="396044"/>
        </p:xfrm>
        <a:graphic>
          <a:graphicData uri="http://schemas.openxmlformats.org/presentationml/2006/ole">
            <mc:AlternateContent xmlns:mc="http://schemas.openxmlformats.org/markup-compatibility/2006">
              <mc:Choice xmlns:v="urn:schemas-microsoft-com:vml" Requires="v">
                <p:oleObj spid="_x0000_s6860" name="Equation" r:id="rId9" imgW="1396800" imgH="253800" progId="Equation.DSMT4">
                  <p:embed/>
                </p:oleObj>
              </mc:Choice>
              <mc:Fallback>
                <p:oleObj name="Equation" r:id="rId9" imgW="1396800" imgH="253800" progId="Equation.DSMT4">
                  <p:embed/>
                  <p:pic>
                    <p:nvPicPr>
                      <p:cNvPr id="0" name=""/>
                      <p:cNvPicPr/>
                      <p:nvPr/>
                    </p:nvPicPr>
                    <p:blipFill>
                      <a:blip r:embed="rId10"/>
                      <a:stretch>
                        <a:fillRect/>
                      </a:stretch>
                    </p:blipFill>
                    <p:spPr>
                      <a:xfrm>
                        <a:off x="183987" y="3969060"/>
                        <a:ext cx="2182157" cy="396044"/>
                      </a:xfrm>
                      <a:prstGeom prst="rect">
                        <a:avLst/>
                      </a:prstGeom>
                    </p:spPr>
                  </p:pic>
                </p:oleObj>
              </mc:Fallback>
            </mc:AlternateContent>
          </a:graphicData>
        </a:graphic>
      </p:graphicFrame>
      <p:sp>
        <p:nvSpPr>
          <p:cNvPr id="19" name="Sous-titre 2"/>
          <p:cNvSpPr txBox="1">
            <a:spLocks/>
          </p:cNvSpPr>
          <p:nvPr/>
        </p:nvSpPr>
        <p:spPr>
          <a:xfrm>
            <a:off x="166489" y="4365104"/>
            <a:ext cx="8763627"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En réarrangeant les termes ceci donne :</a:t>
            </a:r>
            <a:endParaRPr lang="fr-FR" sz="1600" dirty="0">
              <a:solidFill>
                <a:schemeClr val="tx1"/>
              </a:solidFill>
              <a:latin typeface="Times New Roman" pitchFamily="18" charset="0"/>
              <a:cs typeface="Times New Roman" pitchFamily="18" charset="0"/>
            </a:endParaRPr>
          </a:p>
        </p:txBody>
      </p:sp>
      <p:pic>
        <p:nvPicPr>
          <p:cNvPr id="6759" name="Picture 6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41870" y="260648"/>
            <a:ext cx="236602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ous-titre 2"/>
          <p:cNvSpPr txBox="1">
            <a:spLocks/>
          </p:cNvSpPr>
          <p:nvPr/>
        </p:nvSpPr>
        <p:spPr>
          <a:xfrm>
            <a:off x="2483768" y="1844824"/>
            <a:ext cx="769281"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(1)</a:t>
            </a:r>
            <a:endParaRPr lang="fr-FR" sz="1600" dirty="0">
              <a:solidFill>
                <a:schemeClr val="tx1"/>
              </a:solidFill>
              <a:latin typeface="Times New Roman" pitchFamily="18" charset="0"/>
              <a:cs typeface="Times New Roman" pitchFamily="18" charset="0"/>
            </a:endParaRPr>
          </a:p>
        </p:txBody>
      </p:sp>
      <p:sp>
        <p:nvSpPr>
          <p:cNvPr id="17" name="Sous-titre 2"/>
          <p:cNvSpPr txBox="1">
            <a:spLocks/>
          </p:cNvSpPr>
          <p:nvPr/>
        </p:nvSpPr>
        <p:spPr>
          <a:xfrm>
            <a:off x="3827904" y="2997894"/>
            <a:ext cx="769281"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(2)</a:t>
            </a:r>
            <a:endParaRPr lang="fr-FR" sz="1600" dirty="0">
              <a:solidFill>
                <a:schemeClr val="tx1"/>
              </a:solidFill>
              <a:latin typeface="Times New Roman" pitchFamily="18" charset="0"/>
              <a:cs typeface="Times New Roman" pitchFamily="18" charset="0"/>
            </a:endParaRPr>
          </a:p>
        </p:txBody>
      </p:sp>
      <p:sp>
        <p:nvSpPr>
          <p:cNvPr id="20" name="Sous-titre 2"/>
          <p:cNvSpPr txBox="1">
            <a:spLocks/>
          </p:cNvSpPr>
          <p:nvPr/>
        </p:nvSpPr>
        <p:spPr>
          <a:xfrm>
            <a:off x="3827904" y="5499230"/>
            <a:ext cx="769281"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(3*)</a:t>
            </a:r>
            <a:endParaRPr lang="fr-FR" sz="1600" dirty="0">
              <a:solidFill>
                <a:schemeClr val="tx1"/>
              </a:solidFill>
              <a:latin typeface="Times New Roman" pitchFamily="18" charset="0"/>
              <a:cs typeface="Times New Roman" pitchFamily="18" charset="0"/>
            </a:endParaRPr>
          </a:p>
        </p:txBody>
      </p:sp>
      <p:sp>
        <p:nvSpPr>
          <p:cNvPr id="21" name="Sous-titre 2"/>
          <p:cNvSpPr txBox="1">
            <a:spLocks/>
          </p:cNvSpPr>
          <p:nvPr/>
        </p:nvSpPr>
        <p:spPr>
          <a:xfrm>
            <a:off x="3851920" y="4705445"/>
            <a:ext cx="769281"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(1*)</a:t>
            </a:r>
            <a:endParaRPr lang="fr-FR" sz="1600" dirty="0">
              <a:solidFill>
                <a:schemeClr val="tx1"/>
              </a:solidFill>
              <a:latin typeface="Times New Roman" pitchFamily="18" charset="0"/>
              <a:cs typeface="Times New Roman" pitchFamily="18" charset="0"/>
            </a:endParaRPr>
          </a:p>
        </p:txBody>
      </p:sp>
      <p:sp>
        <p:nvSpPr>
          <p:cNvPr id="22" name="Sous-titre 2"/>
          <p:cNvSpPr txBox="1">
            <a:spLocks/>
          </p:cNvSpPr>
          <p:nvPr/>
        </p:nvSpPr>
        <p:spPr>
          <a:xfrm>
            <a:off x="3827903" y="5103186"/>
            <a:ext cx="769281"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(2*)</a:t>
            </a:r>
            <a:endParaRPr lang="fr-FR" sz="1600" dirty="0">
              <a:solidFill>
                <a:schemeClr val="tx1"/>
              </a:solidFill>
              <a:latin typeface="Times New Roman" pitchFamily="18" charset="0"/>
              <a:cs typeface="Times New Roman" pitchFamily="18" charset="0"/>
            </a:endParaRPr>
          </a:p>
        </p:txBody>
      </p:sp>
      <p:sp>
        <p:nvSpPr>
          <p:cNvPr id="23" name="Sous-titre 2"/>
          <p:cNvSpPr txBox="1">
            <a:spLocks/>
          </p:cNvSpPr>
          <p:nvPr/>
        </p:nvSpPr>
        <p:spPr>
          <a:xfrm>
            <a:off x="3796520" y="3999137"/>
            <a:ext cx="769281" cy="3960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(3)</a:t>
            </a:r>
            <a:endParaRPr lang="fr-FR"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26523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4A560B82-B494-4D48-8BD9-39C2110DB1D7}" type="slidenum">
              <a:rPr lang="fr-FR" smtClean="0">
                <a:solidFill>
                  <a:prstClr val="black">
                    <a:tint val="75000"/>
                  </a:prstClr>
                </a:solidFill>
              </a:rPr>
              <a:pPr/>
              <a:t>7</a:t>
            </a:fld>
            <a:endParaRPr lang="fr-FR">
              <a:solidFill>
                <a:prstClr val="black">
                  <a:tint val="75000"/>
                </a:prstClr>
              </a:solidFill>
            </a:endParaRPr>
          </a:p>
        </p:txBody>
      </p:sp>
      <p:sp>
        <p:nvSpPr>
          <p:cNvPr id="15" name="Sous-titre 2"/>
          <p:cNvSpPr txBox="1">
            <a:spLocks/>
          </p:cNvSpPr>
          <p:nvPr/>
        </p:nvSpPr>
        <p:spPr>
          <a:xfrm>
            <a:off x="77182" y="188640"/>
            <a:ext cx="8763627" cy="187220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L’ensemble des équations ci-dessus peut s’obtenir directement. Considérons pour cela la première maille de la figure 3.15.1. Vu que la direction positive du courant I</a:t>
            </a:r>
            <a:r>
              <a:rPr lang="fr-FR" sz="1000" dirty="0" smtClean="0">
                <a:solidFill>
                  <a:schemeClr val="tx1"/>
                </a:solidFill>
                <a:latin typeface="Times New Roman" pitchFamily="18" charset="0"/>
                <a:cs typeface="Times New Roman" pitchFamily="18" charset="0"/>
              </a:rPr>
              <a:t>1</a:t>
            </a:r>
            <a:r>
              <a:rPr lang="fr-FR" sz="1600" dirty="0" smtClean="0">
                <a:solidFill>
                  <a:schemeClr val="tx1"/>
                </a:solidFill>
                <a:latin typeface="Times New Roman" pitchFamily="18" charset="0"/>
                <a:cs typeface="Times New Roman" pitchFamily="18" charset="0"/>
              </a:rPr>
              <a:t> est celle des aiguilles d’une montre, toute les tensions dans la maille 1 dues au courant I</a:t>
            </a:r>
            <a:r>
              <a:rPr lang="fr-FR" sz="1000" dirty="0" smtClean="0">
                <a:solidFill>
                  <a:schemeClr val="tx1"/>
                </a:solidFill>
                <a:latin typeface="Times New Roman" pitchFamily="18" charset="0"/>
                <a:cs typeface="Times New Roman" pitchFamily="18" charset="0"/>
              </a:rPr>
              <a:t>1</a:t>
            </a:r>
            <a:r>
              <a:rPr lang="fr-FR" sz="1600" dirty="0" smtClean="0">
                <a:solidFill>
                  <a:schemeClr val="tx1"/>
                </a:solidFill>
                <a:latin typeface="Times New Roman" pitchFamily="18" charset="0"/>
                <a:cs typeface="Times New Roman" pitchFamily="18" charset="0"/>
              </a:rPr>
              <a:t> sont positives. Dans la résistance R</a:t>
            </a:r>
            <a:r>
              <a:rPr lang="fr-FR" sz="1000" dirty="0" smtClean="0">
                <a:solidFill>
                  <a:schemeClr val="tx1"/>
                </a:solidFill>
                <a:latin typeface="Times New Roman" pitchFamily="18" charset="0"/>
                <a:cs typeface="Times New Roman" pitchFamily="18" charset="0"/>
              </a:rPr>
              <a:t>2</a:t>
            </a:r>
            <a:r>
              <a:rPr lang="fr-FR" sz="1600" dirty="0" smtClean="0">
                <a:solidFill>
                  <a:schemeClr val="tx1"/>
                </a:solidFill>
                <a:latin typeface="Times New Roman" pitchFamily="18" charset="0"/>
                <a:cs typeface="Times New Roman" pitchFamily="18" charset="0"/>
              </a:rPr>
              <a:t> circule également le courant de maille I</a:t>
            </a:r>
            <a:r>
              <a:rPr lang="fr-FR" sz="1000" dirty="0" smtClean="0">
                <a:solidFill>
                  <a:schemeClr val="tx1"/>
                </a:solidFill>
                <a:latin typeface="Times New Roman" pitchFamily="18" charset="0"/>
                <a:cs typeface="Times New Roman" pitchFamily="18" charset="0"/>
              </a:rPr>
              <a:t>2</a:t>
            </a:r>
            <a:r>
              <a:rPr lang="fr-FR" sz="1600" dirty="0" smtClean="0">
                <a:solidFill>
                  <a:schemeClr val="tx1"/>
                </a:solidFill>
                <a:latin typeface="Times New Roman" pitchFamily="18" charset="0"/>
                <a:cs typeface="Times New Roman" pitchFamily="18" charset="0"/>
              </a:rPr>
              <a:t> de sens opposé au courant I</a:t>
            </a:r>
            <a:r>
              <a:rPr lang="fr-FR" sz="1000" dirty="0" smtClean="0">
                <a:solidFill>
                  <a:schemeClr val="tx1"/>
                </a:solidFill>
                <a:latin typeface="Times New Roman" pitchFamily="18" charset="0"/>
                <a:cs typeface="Times New Roman" pitchFamily="18" charset="0"/>
              </a:rPr>
              <a:t>1</a:t>
            </a:r>
            <a:r>
              <a:rPr lang="fr-FR" sz="1600" dirty="0" smtClean="0">
                <a:solidFill>
                  <a:schemeClr val="tx1"/>
                </a:solidFill>
                <a:latin typeface="Times New Roman" pitchFamily="18" charset="0"/>
                <a:cs typeface="Times New Roman" pitchFamily="18" charset="0"/>
              </a:rPr>
              <a:t>. dans ces conditions La tension aux bornes de R2 due au à I</a:t>
            </a:r>
            <a:r>
              <a:rPr lang="fr-FR" sz="1000" dirty="0" smtClean="0">
                <a:solidFill>
                  <a:schemeClr val="tx1"/>
                </a:solidFill>
                <a:latin typeface="Times New Roman" pitchFamily="18" charset="0"/>
                <a:cs typeface="Times New Roman" pitchFamily="18" charset="0"/>
              </a:rPr>
              <a:t>2</a:t>
            </a:r>
            <a:r>
              <a:rPr lang="fr-FR" sz="1600" dirty="0" smtClean="0">
                <a:solidFill>
                  <a:schemeClr val="tx1"/>
                </a:solidFill>
                <a:latin typeface="Times New Roman" pitchFamily="18" charset="0"/>
                <a:cs typeface="Times New Roman" pitchFamily="18" charset="0"/>
              </a:rPr>
              <a:t> est -R</a:t>
            </a:r>
            <a:r>
              <a:rPr lang="fr-FR" sz="1000" dirty="0" smtClean="0">
                <a:solidFill>
                  <a:schemeClr val="tx1"/>
                </a:solidFill>
                <a:latin typeface="Times New Roman" pitchFamily="18" charset="0"/>
                <a:cs typeface="Times New Roman" pitchFamily="18" charset="0"/>
              </a:rPr>
              <a:t>2 </a:t>
            </a:r>
            <a:r>
              <a:rPr lang="fr-FR" sz="1600" dirty="0" smtClean="0">
                <a:solidFill>
                  <a:schemeClr val="tx1"/>
                </a:solidFill>
                <a:latin typeface="Times New Roman" pitchFamily="18" charset="0"/>
                <a:cs typeface="Times New Roman" pitchFamily="18" charset="0"/>
              </a:rPr>
              <a:t>I</a:t>
            </a:r>
            <a:r>
              <a:rPr lang="fr-FR" sz="1000" dirty="0" smtClean="0">
                <a:solidFill>
                  <a:schemeClr val="tx1"/>
                </a:solidFill>
                <a:latin typeface="Times New Roman" pitchFamily="18" charset="0"/>
                <a:cs typeface="Times New Roman" pitchFamily="18" charset="0"/>
              </a:rPr>
              <a:t>2</a:t>
            </a:r>
            <a:r>
              <a:rPr lang="fr-FR" sz="1600" dirty="0" smtClean="0">
                <a:solidFill>
                  <a:schemeClr val="tx1"/>
                </a:solidFill>
                <a:latin typeface="Times New Roman" pitchFamily="18" charset="0"/>
                <a:cs typeface="Times New Roman" pitchFamily="18" charset="0"/>
              </a:rPr>
              <a:t>. La tension V</a:t>
            </a:r>
            <a:r>
              <a:rPr lang="fr-FR" sz="1000" dirty="0" smtClean="0">
                <a:solidFill>
                  <a:schemeClr val="tx1"/>
                </a:solidFill>
                <a:latin typeface="Times New Roman" pitchFamily="18" charset="0"/>
                <a:cs typeface="Times New Roman" pitchFamily="18" charset="0"/>
              </a:rPr>
              <a:t>A</a:t>
            </a:r>
            <a:r>
              <a:rPr lang="fr-FR" sz="1600" dirty="0" smtClean="0">
                <a:solidFill>
                  <a:schemeClr val="tx1"/>
                </a:solidFill>
                <a:latin typeface="Times New Roman" pitchFamily="18" charset="0"/>
                <a:cs typeface="Times New Roman" pitchFamily="18" charset="0"/>
              </a:rPr>
              <a:t> est positive vue qu’elle a le même sens que le courant I</a:t>
            </a:r>
            <a:r>
              <a:rPr lang="fr-FR" sz="1000" dirty="0" smtClean="0">
                <a:solidFill>
                  <a:schemeClr val="tx1"/>
                </a:solidFill>
                <a:latin typeface="Times New Roman" pitchFamily="18" charset="0"/>
                <a:cs typeface="Times New Roman" pitchFamily="18" charset="0"/>
              </a:rPr>
              <a:t>1</a:t>
            </a:r>
            <a:r>
              <a:rPr lang="fr-FR" sz="1600" dirty="0" smtClean="0">
                <a:solidFill>
                  <a:schemeClr val="tx1"/>
                </a:solidFill>
                <a:latin typeface="Times New Roman" pitchFamily="18" charset="0"/>
                <a:cs typeface="Times New Roman" pitchFamily="18" charset="0"/>
              </a:rPr>
              <a:t>. en appliquant alors la loi de Kirchhoff  la maille 1, il en résulte l’équation (1*). Les équations (2*) et (3*) s’obtiennent de même façon.</a:t>
            </a:r>
            <a:endParaRPr lang="fr-FR" sz="1600" dirty="0">
              <a:solidFill>
                <a:schemeClr val="tx1"/>
              </a:solidFill>
              <a:latin typeface="Times New Roman" pitchFamily="18" charset="0"/>
              <a:cs typeface="Times New Roman" pitchFamily="18" charset="0"/>
            </a:endParaRPr>
          </a:p>
        </p:txBody>
      </p:sp>
      <p:sp>
        <p:nvSpPr>
          <p:cNvPr id="17" name="Sous-titre 2"/>
          <p:cNvSpPr txBox="1">
            <a:spLocks/>
          </p:cNvSpPr>
          <p:nvPr/>
        </p:nvSpPr>
        <p:spPr>
          <a:xfrm>
            <a:off x="117839" y="2060848"/>
            <a:ext cx="8763627" cy="100811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b="1" dirty="0" smtClean="0">
                <a:solidFill>
                  <a:schemeClr val="tx1"/>
                </a:solidFill>
                <a:latin typeface="Times New Roman" pitchFamily="18" charset="0"/>
                <a:cs typeface="Times New Roman" pitchFamily="18" charset="0"/>
              </a:rPr>
              <a:t>3.9.3 Notions mathématiques sur les matrices :</a:t>
            </a:r>
            <a:endParaRPr lang="fr-FR" sz="1600" b="1" dirty="0">
              <a:solidFill>
                <a:schemeClr val="tx1"/>
              </a:solidFill>
              <a:latin typeface="Times New Roman" pitchFamily="18" charset="0"/>
              <a:cs typeface="Times New Roman" pitchFamily="18" charset="0"/>
            </a:endParaRPr>
          </a:p>
          <a:p>
            <a:pPr algn="just"/>
            <a:r>
              <a:rPr lang="fr-FR" sz="1600" dirty="0" smtClean="0">
                <a:solidFill>
                  <a:schemeClr val="tx1"/>
                </a:solidFill>
                <a:latin typeface="Times New Roman" pitchFamily="18" charset="0"/>
                <a:cs typeface="Times New Roman" pitchFamily="18" charset="0"/>
              </a:rPr>
              <a:t>Une matrice est un ensemble de nombres ou de fonctions disposés selon une grille rectangulaire et soumise à certaines règles de calcul. Dans la matrice.                  </a:t>
            </a:r>
            <a:endParaRPr lang="fr-FR" sz="1600" dirty="0">
              <a:solidFill>
                <a:schemeClr val="tx1"/>
              </a:solidFill>
              <a:latin typeface="Times New Roman" pitchFamily="18" charset="0"/>
              <a:cs typeface="Times New Roman" pitchFamily="18" charset="0"/>
            </a:endParaRPr>
          </a:p>
        </p:txBody>
      </p:sp>
      <p:graphicFrame>
        <p:nvGraphicFramePr>
          <p:cNvPr id="2" name="Objet 1"/>
          <p:cNvGraphicFramePr>
            <a:graphicFrameLocks noChangeAspect="1"/>
          </p:cNvGraphicFramePr>
          <p:nvPr>
            <p:extLst>
              <p:ext uri="{D42A27DB-BD31-4B8C-83A1-F6EECF244321}">
                <p14:modId xmlns:p14="http://schemas.microsoft.com/office/powerpoint/2010/main" val="1892499414"/>
              </p:ext>
            </p:extLst>
          </p:nvPr>
        </p:nvGraphicFramePr>
        <p:xfrm>
          <a:off x="323528" y="3068960"/>
          <a:ext cx="2518866" cy="1514612"/>
        </p:xfrm>
        <a:graphic>
          <a:graphicData uri="http://schemas.openxmlformats.org/presentationml/2006/ole">
            <mc:AlternateContent xmlns:mc="http://schemas.openxmlformats.org/markup-compatibility/2006">
              <mc:Choice xmlns:v="urn:schemas-microsoft-com:vml" Requires="v">
                <p:oleObj spid="_x0000_s16455" name="Equation" r:id="rId3" imgW="1942920" imgH="1168200" progId="Equation.DSMT4">
                  <p:embed/>
                </p:oleObj>
              </mc:Choice>
              <mc:Fallback>
                <p:oleObj name="Equation" r:id="rId3" imgW="1942920" imgH="1168200" progId="Equation.DSMT4">
                  <p:embed/>
                  <p:pic>
                    <p:nvPicPr>
                      <p:cNvPr id="0" name=""/>
                      <p:cNvPicPr/>
                      <p:nvPr/>
                    </p:nvPicPr>
                    <p:blipFill>
                      <a:blip r:embed="rId4"/>
                      <a:stretch>
                        <a:fillRect/>
                      </a:stretch>
                    </p:blipFill>
                    <p:spPr>
                      <a:xfrm>
                        <a:off x="323528" y="3068960"/>
                        <a:ext cx="2518866" cy="1514612"/>
                      </a:xfrm>
                      <a:prstGeom prst="rect">
                        <a:avLst/>
                      </a:prstGeom>
                    </p:spPr>
                  </p:pic>
                </p:oleObj>
              </mc:Fallback>
            </mc:AlternateContent>
          </a:graphicData>
        </a:graphic>
      </p:graphicFrame>
      <p:sp>
        <p:nvSpPr>
          <p:cNvPr id="10" name="Sous-titre 2"/>
          <p:cNvSpPr txBox="1">
            <a:spLocks/>
          </p:cNvSpPr>
          <p:nvPr/>
        </p:nvSpPr>
        <p:spPr>
          <a:xfrm>
            <a:off x="2987824" y="3068960"/>
            <a:ext cx="5760640" cy="144016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Les nombres ou les fonctions </a:t>
            </a:r>
            <a:r>
              <a:rPr lang="fr-FR" sz="1600" dirty="0" err="1" smtClean="0">
                <a:solidFill>
                  <a:schemeClr val="tx1"/>
                </a:solidFill>
                <a:latin typeface="Times New Roman" pitchFamily="18" charset="0"/>
                <a:cs typeface="Times New Roman" pitchFamily="18" charset="0"/>
              </a:rPr>
              <a:t>aij</a:t>
            </a:r>
            <a:r>
              <a:rPr lang="fr-FR" sz="1600" dirty="0" smtClean="0">
                <a:solidFill>
                  <a:schemeClr val="tx1"/>
                </a:solidFill>
                <a:latin typeface="Times New Roman" pitchFamily="18" charset="0"/>
                <a:cs typeface="Times New Roman" pitchFamily="18" charset="0"/>
              </a:rPr>
              <a:t> sont appelé les éléments, un élément </a:t>
            </a:r>
            <a:r>
              <a:rPr lang="fr-FR" sz="1600" dirty="0" err="1" smtClean="0">
                <a:solidFill>
                  <a:schemeClr val="tx1"/>
                </a:solidFill>
                <a:latin typeface="Times New Roman" pitchFamily="18" charset="0"/>
                <a:cs typeface="Times New Roman" pitchFamily="18" charset="0"/>
              </a:rPr>
              <a:t>aij</a:t>
            </a:r>
            <a:r>
              <a:rPr lang="fr-FR" sz="1600" dirty="0" smtClean="0">
                <a:solidFill>
                  <a:schemeClr val="tx1"/>
                </a:solidFill>
                <a:latin typeface="Times New Roman" pitchFamily="18" charset="0"/>
                <a:cs typeface="Times New Roman" pitchFamily="18" charset="0"/>
              </a:rPr>
              <a:t> se trouve dans la ligne i de la colonne j. Cette matrice comportant m lignes et n colonnes est de l’ordre m*n et constitue la matrice A, où la matrice A d’ordre m*n ou enfin la matrice [</a:t>
            </a:r>
            <a:r>
              <a:rPr lang="fr-FR" sz="1600" dirty="0" err="1" smtClean="0">
                <a:solidFill>
                  <a:schemeClr val="tx1"/>
                </a:solidFill>
                <a:latin typeface="Times New Roman" pitchFamily="18" charset="0"/>
                <a:cs typeface="Times New Roman" pitchFamily="18" charset="0"/>
              </a:rPr>
              <a:t>aij</a:t>
            </a:r>
            <a:r>
              <a:rPr lang="fr-FR" sz="1600" dirty="0" smtClean="0">
                <a:solidFill>
                  <a:schemeClr val="tx1"/>
                </a:solidFill>
                <a:latin typeface="Times New Roman" pitchFamily="18" charset="0"/>
                <a:cs typeface="Times New Roman" pitchFamily="18" charset="0"/>
              </a:rPr>
              <a:t>] d’ordre m*n.                  </a:t>
            </a:r>
            <a:endParaRPr lang="fr-FR" sz="1600" dirty="0">
              <a:solidFill>
                <a:schemeClr val="tx1"/>
              </a:solidFill>
              <a:latin typeface="Times New Roman" pitchFamily="18" charset="0"/>
              <a:cs typeface="Times New Roman" pitchFamily="18" charset="0"/>
            </a:endParaRPr>
          </a:p>
        </p:txBody>
      </p:sp>
      <p:sp>
        <p:nvSpPr>
          <p:cNvPr id="11" name="Sous-titre 2"/>
          <p:cNvSpPr txBox="1">
            <a:spLocks/>
          </p:cNvSpPr>
          <p:nvPr/>
        </p:nvSpPr>
        <p:spPr>
          <a:xfrm>
            <a:off x="134339" y="4581128"/>
            <a:ext cx="8763627"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b="1" dirty="0" smtClean="0">
                <a:solidFill>
                  <a:schemeClr val="tx1"/>
                </a:solidFill>
                <a:latin typeface="Times New Roman" pitchFamily="18" charset="0"/>
                <a:cs typeface="Times New Roman" pitchFamily="18" charset="0"/>
              </a:rPr>
              <a:t>3.9.3.1 déterminant d’une matrice carrée :</a:t>
            </a:r>
            <a:endParaRPr lang="fr-FR" sz="1600" b="1" dirty="0">
              <a:solidFill>
                <a:schemeClr val="tx1"/>
              </a:solidFill>
              <a:latin typeface="Times New Roman" pitchFamily="18" charset="0"/>
              <a:cs typeface="Times New Roman" pitchFamily="18" charset="0"/>
            </a:endParaRPr>
          </a:p>
          <a:p>
            <a:pPr algn="just"/>
            <a:r>
              <a:rPr lang="fr-FR" sz="1600" dirty="0" smtClean="0">
                <a:solidFill>
                  <a:schemeClr val="tx1"/>
                </a:solidFill>
                <a:latin typeface="Times New Roman" pitchFamily="18" charset="0"/>
                <a:cs typeface="Times New Roman" pitchFamily="18" charset="0"/>
              </a:rPr>
              <a:t>Considérons n élément d’une matrice carrée d’ordre n. Le déterminant d’une matrice A d’ordre n est représenté </a:t>
            </a:r>
            <a:r>
              <a:rPr lang="fr-FR" sz="1600" dirty="0">
                <a:solidFill>
                  <a:schemeClr val="tx1"/>
                </a:solidFill>
                <a:latin typeface="Times New Roman" pitchFamily="18" charset="0"/>
                <a:cs typeface="Times New Roman" pitchFamily="18" charset="0"/>
              </a:rPr>
              <a:t>par </a:t>
            </a:r>
            <a:r>
              <a:rPr lang="fr-FR" sz="1600" b="1" dirty="0" err="1" smtClean="0">
                <a:solidFill>
                  <a:schemeClr val="tx1"/>
                </a:solidFill>
                <a:latin typeface="Times New Roman" pitchFamily="18" charset="0"/>
                <a:cs typeface="Times New Roman" pitchFamily="18" charset="0"/>
              </a:rPr>
              <a:t>ǀ</a:t>
            </a:r>
            <a:r>
              <a:rPr lang="fr-FR" sz="1600" dirty="0" err="1" smtClean="0">
                <a:solidFill>
                  <a:schemeClr val="tx1"/>
                </a:solidFill>
                <a:latin typeface="Times New Roman" pitchFamily="18" charset="0"/>
                <a:cs typeface="Times New Roman" pitchFamily="18" charset="0"/>
              </a:rPr>
              <a:t>A</a:t>
            </a:r>
            <a:r>
              <a:rPr lang="fr-FR" sz="1600" b="1" dirty="0" err="1" smtClean="0">
                <a:solidFill>
                  <a:schemeClr val="tx1"/>
                </a:solidFill>
                <a:latin typeface="Times New Roman" pitchFamily="18" charset="0"/>
                <a:cs typeface="Times New Roman" pitchFamily="18" charset="0"/>
              </a:rPr>
              <a:t>ǀ</a:t>
            </a:r>
            <a:r>
              <a:rPr lang="fr-FR" sz="1600" dirty="0" smtClean="0">
                <a:solidFill>
                  <a:schemeClr val="tx1"/>
                </a:solidFill>
                <a:latin typeface="Times New Roman" pitchFamily="18" charset="0"/>
                <a:cs typeface="Times New Roman" pitchFamily="18" charset="0"/>
              </a:rPr>
              <a:t>.</a:t>
            </a:r>
            <a:endParaRPr lang="fr-FR" sz="1600" dirty="0">
              <a:solidFill>
                <a:schemeClr val="tx1"/>
              </a:solidFill>
              <a:latin typeface="Times New Roman" pitchFamily="18" charset="0"/>
              <a:cs typeface="Times New Roman" pitchFamily="18" charset="0"/>
            </a:endParaRPr>
          </a:p>
          <a:p>
            <a:pPr algn="just"/>
            <a:r>
              <a:rPr lang="fr-FR" sz="1600" dirty="0" smtClean="0">
                <a:solidFill>
                  <a:schemeClr val="tx1"/>
                </a:solidFill>
                <a:latin typeface="Times New Roman" pitchFamily="18" charset="0"/>
                <a:cs typeface="Times New Roman" pitchFamily="18" charset="0"/>
              </a:rPr>
              <a:t>Exemple de matrice carrée d’ordre 2:                                  Exemple de matrice carrée d’ordre 3:       </a:t>
            </a:r>
            <a:endParaRPr lang="fr-FR" sz="1600" dirty="0">
              <a:solidFill>
                <a:schemeClr val="tx1"/>
              </a:solidFill>
              <a:latin typeface="Times New Roman" pitchFamily="18" charset="0"/>
              <a:cs typeface="Times New Roman" pitchFamily="18"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2108654634"/>
              </p:ext>
            </p:extLst>
          </p:nvPr>
        </p:nvGraphicFramePr>
        <p:xfrm>
          <a:off x="307975" y="6021288"/>
          <a:ext cx="2395538" cy="616050"/>
        </p:xfrm>
        <a:graphic>
          <a:graphicData uri="http://schemas.openxmlformats.org/presentationml/2006/ole">
            <mc:AlternateContent xmlns:mc="http://schemas.openxmlformats.org/markup-compatibility/2006">
              <mc:Choice xmlns:v="urn:schemas-microsoft-com:vml" Requires="v">
                <p:oleObj spid="_x0000_s16456" name="Equation" r:id="rId5" imgW="1879560" imgH="482400" progId="Equation.DSMT4">
                  <p:embed/>
                </p:oleObj>
              </mc:Choice>
              <mc:Fallback>
                <p:oleObj name="Equation" r:id="rId5" imgW="1879560" imgH="482400" progId="Equation.DSMT4">
                  <p:embed/>
                  <p:pic>
                    <p:nvPicPr>
                      <p:cNvPr id="0" name=""/>
                      <p:cNvPicPr/>
                      <p:nvPr/>
                    </p:nvPicPr>
                    <p:blipFill>
                      <a:blip r:embed="rId6"/>
                      <a:stretch>
                        <a:fillRect/>
                      </a:stretch>
                    </p:blipFill>
                    <p:spPr>
                      <a:xfrm>
                        <a:off x="307975" y="6021288"/>
                        <a:ext cx="2395538" cy="616050"/>
                      </a:xfrm>
                      <a:prstGeom prst="rect">
                        <a:avLst/>
                      </a:prstGeom>
                    </p:spPr>
                  </p:pic>
                </p:oleObj>
              </mc:Fallback>
            </mc:AlternateContent>
          </a:graphicData>
        </a:graphic>
      </p:graphicFrame>
      <p:graphicFrame>
        <p:nvGraphicFramePr>
          <p:cNvPr id="4" name="Objet 3"/>
          <p:cNvGraphicFramePr>
            <a:graphicFrameLocks noChangeAspect="1"/>
          </p:cNvGraphicFramePr>
          <p:nvPr>
            <p:extLst>
              <p:ext uri="{D42A27DB-BD31-4B8C-83A1-F6EECF244321}">
                <p14:modId xmlns:p14="http://schemas.microsoft.com/office/powerpoint/2010/main" val="1921977865"/>
              </p:ext>
            </p:extLst>
          </p:nvPr>
        </p:nvGraphicFramePr>
        <p:xfrm>
          <a:off x="4283968" y="5733256"/>
          <a:ext cx="3888432" cy="1066007"/>
        </p:xfrm>
        <a:graphic>
          <a:graphicData uri="http://schemas.openxmlformats.org/presentationml/2006/ole">
            <mc:AlternateContent xmlns:mc="http://schemas.openxmlformats.org/markup-compatibility/2006">
              <mc:Choice xmlns:v="urn:schemas-microsoft-com:vml" Requires="v">
                <p:oleObj spid="_x0000_s16457" name="Equation" r:id="rId7" imgW="3225600" imgH="939600" progId="Equation.DSMT4">
                  <p:embed/>
                </p:oleObj>
              </mc:Choice>
              <mc:Fallback>
                <p:oleObj name="Equation" r:id="rId7" imgW="3225600" imgH="939600" progId="Equation.DSMT4">
                  <p:embed/>
                  <p:pic>
                    <p:nvPicPr>
                      <p:cNvPr id="0" name=""/>
                      <p:cNvPicPr/>
                      <p:nvPr/>
                    </p:nvPicPr>
                    <p:blipFill>
                      <a:blip r:embed="rId8"/>
                      <a:stretch>
                        <a:fillRect/>
                      </a:stretch>
                    </p:blipFill>
                    <p:spPr>
                      <a:xfrm>
                        <a:off x="4283968" y="5733256"/>
                        <a:ext cx="3888432" cy="1066007"/>
                      </a:xfrm>
                      <a:prstGeom prst="rect">
                        <a:avLst/>
                      </a:prstGeom>
                    </p:spPr>
                  </p:pic>
                </p:oleObj>
              </mc:Fallback>
            </mc:AlternateContent>
          </a:graphicData>
        </a:graphic>
      </p:graphicFrame>
    </p:spTree>
    <p:extLst>
      <p:ext uri="{BB962C8B-B14F-4D97-AF65-F5344CB8AC3E}">
        <p14:creationId xmlns:p14="http://schemas.microsoft.com/office/powerpoint/2010/main" val="508569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4A560B82-B494-4D48-8BD9-39C2110DB1D7}" type="slidenum">
              <a:rPr lang="fr-FR" smtClean="0">
                <a:solidFill>
                  <a:prstClr val="black">
                    <a:tint val="75000"/>
                  </a:prstClr>
                </a:solidFill>
              </a:rPr>
              <a:pPr/>
              <a:t>8</a:t>
            </a:fld>
            <a:endParaRPr lang="fr-FR">
              <a:solidFill>
                <a:prstClr val="black">
                  <a:tint val="75000"/>
                </a:prstClr>
              </a:solidFill>
            </a:endParaRPr>
          </a:p>
        </p:txBody>
      </p:sp>
      <p:sp>
        <p:nvSpPr>
          <p:cNvPr id="15" name="Sous-titre 2"/>
          <p:cNvSpPr txBox="1">
            <a:spLocks/>
          </p:cNvSpPr>
          <p:nvPr/>
        </p:nvSpPr>
        <p:spPr>
          <a:xfrm>
            <a:off x="117839" y="188640"/>
            <a:ext cx="8763627" cy="3023527"/>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prstClr val="black"/>
                </a:solidFill>
                <a:latin typeface="Times New Roman" pitchFamily="18" charset="0"/>
                <a:cs typeface="Times New Roman" pitchFamily="18" charset="0"/>
              </a:rPr>
              <a:t>L’exemple de la matrice A2 a été calculé par le raisonnement mathématique suivant:</a:t>
            </a:r>
          </a:p>
          <a:p>
            <a:pPr algn="just"/>
            <a:endParaRPr lang="fr-FR" sz="1600" dirty="0">
              <a:solidFill>
                <a:prstClr val="black"/>
              </a:solidFill>
              <a:latin typeface="Times New Roman" pitchFamily="18" charset="0"/>
              <a:cs typeface="Times New Roman" pitchFamily="18" charset="0"/>
            </a:endParaRPr>
          </a:p>
        </p:txBody>
      </p:sp>
      <p:sp>
        <p:nvSpPr>
          <p:cNvPr id="16" name="Sous-titre 2"/>
          <p:cNvSpPr txBox="1">
            <a:spLocks/>
          </p:cNvSpPr>
          <p:nvPr/>
        </p:nvSpPr>
        <p:spPr>
          <a:xfrm>
            <a:off x="129061" y="1628800"/>
            <a:ext cx="8763627" cy="3600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prstClr val="black"/>
                </a:solidFill>
                <a:latin typeface="Times New Roman" pitchFamily="18" charset="0"/>
                <a:cs typeface="Times New Roman" pitchFamily="18" charset="0"/>
              </a:rPr>
              <a:t> </a:t>
            </a:r>
            <a:r>
              <a:rPr lang="fr-FR" sz="1600" dirty="0" smtClean="0">
                <a:solidFill>
                  <a:schemeClr val="tx1"/>
                </a:solidFill>
                <a:latin typeface="Times New Roman" pitchFamily="18" charset="0"/>
                <a:cs typeface="Times New Roman" pitchFamily="18" charset="0"/>
              </a:rPr>
              <a:t>Exemple d’application numérique:</a:t>
            </a:r>
            <a:endParaRPr lang="fr-FR" sz="1600" dirty="0">
              <a:solidFill>
                <a:schemeClr val="tx1"/>
              </a:solidFill>
              <a:latin typeface="Times New Roman" pitchFamily="18" charset="0"/>
              <a:cs typeface="Times New Roman" pitchFamily="18" charset="0"/>
            </a:endParaRPr>
          </a:p>
        </p:txBody>
      </p:sp>
      <p:graphicFrame>
        <p:nvGraphicFramePr>
          <p:cNvPr id="2" name="Objet 1"/>
          <p:cNvGraphicFramePr>
            <a:graphicFrameLocks noChangeAspect="1"/>
          </p:cNvGraphicFramePr>
          <p:nvPr>
            <p:extLst>
              <p:ext uri="{D42A27DB-BD31-4B8C-83A1-F6EECF244321}">
                <p14:modId xmlns:p14="http://schemas.microsoft.com/office/powerpoint/2010/main" val="1775213875"/>
              </p:ext>
            </p:extLst>
          </p:nvPr>
        </p:nvGraphicFramePr>
        <p:xfrm>
          <a:off x="467544" y="548680"/>
          <a:ext cx="7405688" cy="1016000"/>
        </p:xfrm>
        <a:graphic>
          <a:graphicData uri="http://schemas.openxmlformats.org/presentationml/2006/ole">
            <mc:AlternateContent xmlns:mc="http://schemas.openxmlformats.org/markup-compatibility/2006">
              <mc:Choice xmlns:v="urn:schemas-microsoft-com:vml" Requires="v">
                <p:oleObj spid="_x0000_s10446" name="Equation" r:id="rId3" imgW="5181480" imgH="711000" progId="Equation.DSMT4">
                  <p:embed/>
                </p:oleObj>
              </mc:Choice>
              <mc:Fallback>
                <p:oleObj name="Equation" r:id="rId3" imgW="5181480" imgH="711000" progId="Equation.DSMT4">
                  <p:embed/>
                  <p:pic>
                    <p:nvPicPr>
                      <p:cNvPr id="0" name=""/>
                      <p:cNvPicPr/>
                      <p:nvPr/>
                    </p:nvPicPr>
                    <p:blipFill>
                      <a:blip r:embed="rId4"/>
                      <a:stretch>
                        <a:fillRect/>
                      </a:stretch>
                    </p:blipFill>
                    <p:spPr>
                      <a:xfrm>
                        <a:off x="467544" y="548680"/>
                        <a:ext cx="7405688" cy="1016000"/>
                      </a:xfrm>
                      <a:prstGeom prst="rect">
                        <a:avLst/>
                      </a:prstGeom>
                    </p:spPr>
                  </p:pic>
                </p:oleObj>
              </mc:Fallback>
            </mc:AlternateContent>
          </a:graphicData>
        </a:graphic>
      </p:graphicFrame>
      <p:sp>
        <p:nvSpPr>
          <p:cNvPr id="10" name="Sous-titre 2"/>
          <p:cNvSpPr txBox="1">
            <a:spLocks/>
          </p:cNvSpPr>
          <p:nvPr/>
        </p:nvSpPr>
        <p:spPr>
          <a:xfrm>
            <a:off x="107504" y="3344579"/>
            <a:ext cx="8763627" cy="8765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b="1" dirty="0" smtClean="0">
                <a:solidFill>
                  <a:schemeClr val="tx1"/>
                </a:solidFill>
                <a:latin typeface="Times New Roman" pitchFamily="18" charset="0"/>
                <a:cs typeface="Times New Roman" pitchFamily="18" charset="0"/>
              </a:rPr>
              <a:t>3.9.3.2 Solution des équations linéaires par les déterminants règle de Cramer  déterminant </a:t>
            </a:r>
            <a:r>
              <a:rPr lang="fr-FR" sz="1600" b="1" dirty="0">
                <a:solidFill>
                  <a:schemeClr val="tx1"/>
                </a:solidFill>
                <a:latin typeface="Times New Roman" pitchFamily="18" charset="0"/>
                <a:cs typeface="Times New Roman" pitchFamily="18" charset="0"/>
              </a:rPr>
              <a:t>d’une matrice carrée </a:t>
            </a:r>
            <a:r>
              <a:rPr lang="fr-FR" sz="1600" b="1" dirty="0" smtClean="0">
                <a:solidFill>
                  <a:schemeClr val="tx1"/>
                </a:solidFill>
                <a:latin typeface="Times New Roman" pitchFamily="18" charset="0"/>
                <a:cs typeface="Times New Roman" pitchFamily="18" charset="0"/>
              </a:rPr>
              <a:t>:</a:t>
            </a:r>
          </a:p>
          <a:p>
            <a:pPr algn="just"/>
            <a:r>
              <a:rPr lang="fr-FR" sz="1600" dirty="0" smtClean="0">
                <a:solidFill>
                  <a:schemeClr val="tx1"/>
                </a:solidFill>
                <a:latin typeface="Times New Roman" pitchFamily="18" charset="0"/>
                <a:cs typeface="Times New Roman" pitchFamily="18" charset="0"/>
              </a:rPr>
              <a:t>Soit le système d’équations linéaire 3 inconnues x1, x2 et x3, définit comme suit:</a:t>
            </a:r>
            <a:endParaRPr lang="fr-FR" sz="1600" dirty="0">
              <a:solidFill>
                <a:schemeClr val="tx1"/>
              </a:solidFill>
              <a:latin typeface="Times New Roman" pitchFamily="18" charset="0"/>
              <a:cs typeface="Times New Roman" pitchFamily="18"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3351210784"/>
              </p:ext>
            </p:extLst>
          </p:nvPr>
        </p:nvGraphicFramePr>
        <p:xfrm>
          <a:off x="251520" y="4293096"/>
          <a:ext cx="2937619" cy="1095579"/>
        </p:xfrm>
        <a:graphic>
          <a:graphicData uri="http://schemas.openxmlformats.org/presentationml/2006/ole">
            <mc:AlternateContent xmlns:mc="http://schemas.openxmlformats.org/markup-compatibility/2006">
              <mc:Choice xmlns:v="urn:schemas-microsoft-com:vml" Requires="v">
                <p:oleObj spid="_x0000_s10447" name="Equation" r:id="rId5" imgW="1650960" imgH="711000" progId="Equation.DSMT4">
                  <p:embed/>
                </p:oleObj>
              </mc:Choice>
              <mc:Fallback>
                <p:oleObj name="Equation" r:id="rId5" imgW="1650960" imgH="711000" progId="Equation.DSMT4">
                  <p:embed/>
                  <p:pic>
                    <p:nvPicPr>
                      <p:cNvPr id="0" name=""/>
                      <p:cNvPicPr/>
                      <p:nvPr/>
                    </p:nvPicPr>
                    <p:blipFill>
                      <a:blip r:embed="rId6"/>
                      <a:stretch>
                        <a:fillRect/>
                      </a:stretch>
                    </p:blipFill>
                    <p:spPr>
                      <a:xfrm>
                        <a:off x="251520" y="4293096"/>
                        <a:ext cx="2937619" cy="1095579"/>
                      </a:xfrm>
                      <a:prstGeom prst="rect">
                        <a:avLst/>
                      </a:prstGeom>
                    </p:spPr>
                  </p:pic>
                </p:oleObj>
              </mc:Fallback>
            </mc:AlternateContent>
          </a:graphicData>
        </a:graphic>
      </p:graphicFrame>
      <p:graphicFrame>
        <p:nvGraphicFramePr>
          <p:cNvPr id="4" name="Objet 3"/>
          <p:cNvGraphicFramePr>
            <a:graphicFrameLocks noChangeAspect="1"/>
          </p:cNvGraphicFramePr>
          <p:nvPr>
            <p:extLst>
              <p:ext uri="{D42A27DB-BD31-4B8C-83A1-F6EECF244321}">
                <p14:modId xmlns:p14="http://schemas.microsoft.com/office/powerpoint/2010/main" val="3981917288"/>
              </p:ext>
            </p:extLst>
          </p:nvPr>
        </p:nvGraphicFramePr>
        <p:xfrm>
          <a:off x="467544" y="1988840"/>
          <a:ext cx="6336704" cy="1296144"/>
        </p:xfrm>
        <a:graphic>
          <a:graphicData uri="http://schemas.openxmlformats.org/presentationml/2006/ole">
            <mc:AlternateContent xmlns:mc="http://schemas.openxmlformats.org/markup-compatibility/2006">
              <mc:Choice xmlns:v="urn:schemas-microsoft-com:vml" Requires="v">
                <p:oleObj spid="_x0000_s10448" name="Equation" r:id="rId7" imgW="4203360" imgH="965160" progId="Equation.DSMT4">
                  <p:embed/>
                </p:oleObj>
              </mc:Choice>
              <mc:Fallback>
                <p:oleObj name="Equation" r:id="rId7" imgW="4203360" imgH="965160" progId="Equation.DSMT4">
                  <p:embed/>
                  <p:pic>
                    <p:nvPicPr>
                      <p:cNvPr id="0" name=""/>
                      <p:cNvPicPr/>
                      <p:nvPr/>
                    </p:nvPicPr>
                    <p:blipFill>
                      <a:blip r:embed="rId8"/>
                      <a:stretch>
                        <a:fillRect/>
                      </a:stretch>
                    </p:blipFill>
                    <p:spPr>
                      <a:xfrm>
                        <a:off x="467544" y="1988840"/>
                        <a:ext cx="6336704" cy="1296144"/>
                      </a:xfrm>
                      <a:prstGeom prst="rect">
                        <a:avLst/>
                      </a:prstGeom>
                    </p:spPr>
                  </p:pic>
                </p:oleObj>
              </mc:Fallback>
            </mc:AlternateContent>
          </a:graphicData>
        </a:graphic>
      </p:graphicFrame>
      <p:sp>
        <p:nvSpPr>
          <p:cNvPr id="11" name="Sous-titre 2"/>
          <p:cNvSpPr txBox="1">
            <a:spLocks/>
          </p:cNvSpPr>
          <p:nvPr/>
        </p:nvSpPr>
        <p:spPr>
          <a:xfrm>
            <a:off x="3635896" y="4372840"/>
            <a:ext cx="4464496" cy="43825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Qui peut se mettre sur la forme matricielle suivante:</a:t>
            </a:r>
            <a:endParaRPr lang="fr-FR" sz="1600" dirty="0">
              <a:solidFill>
                <a:schemeClr val="tx1"/>
              </a:solidFill>
              <a:latin typeface="Times New Roman" pitchFamily="18" charset="0"/>
              <a:cs typeface="Times New Roman" pitchFamily="18" charset="0"/>
            </a:endParaRPr>
          </a:p>
        </p:txBody>
      </p:sp>
      <p:graphicFrame>
        <p:nvGraphicFramePr>
          <p:cNvPr id="5" name="Objet 4"/>
          <p:cNvGraphicFramePr>
            <a:graphicFrameLocks noChangeAspect="1"/>
          </p:cNvGraphicFramePr>
          <p:nvPr>
            <p:extLst>
              <p:ext uri="{D42A27DB-BD31-4B8C-83A1-F6EECF244321}">
                <p14:modId xmlns:p14="http://schemas.microsoft.com/office/powerpoint/2010/main" val="273337150"/>
              </p:ext>
            </p:extLst>
          </p:nvPr>
        </p:nvGraphicFramePr>
        <p:xfrm>
          <a:off x="4211960" y="4811094"/>
          <a:ext cx="2568898" cy="1050060"/>
        </p:xfrm>
        <a:graphic>
          <a:graphicData uri="http://schemas.openxmlformats.org/presentationml/2006/ole">
            <mc:AlternateContent xmlns:mc="http://schemas.openxmlformats.org/markup-compatibility/2006">
              <mc:Choice xmlns:v="urn:schemas-microsoft-com:vml" Requires="v">
                <p:oleObj spid="_x0000_s10449" name="Equation" r:id="rId9" imgW="1739880" imgH="711000" progId="Equation.DSMT4">
                  <p:embed/>
                </p:oleObj>
              </mc:Choice>
              <mc:Fallback>
                <p:oleObj name="Equation" r:id="rId9" imgW="1739880" imgH="711000" progId="Equation.DSMT4">
                  <p:embed/>
                  <p:pic>
                    <p:nvPicPr>
                      <p:cNvPr id="0" name=""/>
                      <p:cNvPicPr/>
                      <p:nvPr/>
                    </p:nvPicPr>
                    <p:blipFill>
                      <a:blip r:embed="rId10"/>
                      <a:stretch>
                        <a:fillRect/>
                      </a:stretch>
                    </p:blipFill>
                    <p:spPr>
                      <a:xfrm>
                        <a:off x="4211960" y="4811094"/>
                        <a:ext cx="2568898" cy="1050060"/>
                      </a:xfrm>
                      <a:prstGeom prst="rect">
                        <a:avLst/>
                      </a:prstGeom>
                    </p:spPr>
                  </p:pic>
                </p:oleObj>
              </mc:Fallback>
            </mc:AlternateContent>
          </a:graphicData>
        </a:graphic>
      </p:graphicFrame>
    </p:spTree>
    <p:extLst>
      <p:ext uri="{BB962C8B-B14F-4D97-AF65-F5344CB8AC3E}">
        <p14:creationId xmlns:p14="http://schemas.microsoft.com/office/powerpoint/2010/main" val="1216800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4A560B82-B494-4D48-8BD9-39C2110DB1D7}" type="slidenum">
              <a:rPr lang="fr-FR" smtClean="0">
                <a:solidFill>
                  <a:prstClr val="black">
                    <a:tint val="75000"/>
                  </a:prstClr>
                </a:solidFill>
              </a:rPr>
              <a:pPr/>
              <a:t>9</a:t>
            </a:fld>
            <a:endParaRPr lang="fr-FR">
              <a:solidFill>
                <a:prstClr val="black">
                  <a:tint val="75000"/>
                </a:prstClr>
              </a:solidFill>
            </a:endParaRPr>
          </a:p>
        </p:txBody>
      </p:sp>
      <p:sp>
        <p:nvSpPr>
          <p:cNvPr id="15" name="Sous-titre 2"/>
          <p:cNvSpPr txBox="1">
            <a:spLocks/>
          </p:cNvSpPr>
          <p:nvPr/>
        </p:nvSpPr>
        <p:spPr>
          <a:xfrm>
            <a:off x="117839" y="188641"/>
            <a:ext cx="8763627" cy="32403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La valeur numérique du déterminant des coefficients ∆a est multiplié par x1:</a:t>
            </a:r>
            <a:endParaRPr lang="fr-FR" sz="1600" dirty="0">
              <a:solidFill>
                <a:schemeClr val="tx1"/>
              </a:solidFill>
              <a:latin typeface="Times New Roman" pitchFamily="18" charset="0"/>
              <a:cs typeface="Times New Roman" pitchFamily="18" charset="0"/>
            </a:endParaRPr>
          </a:p>
        </p:txBody>
      </p:sp>
      <p:sp>
        <p:nvSpPr>
          <p:cNvPr id="17" name="Sous-titre 2"/>
          <p:cNvSpPr txBox="1">
            <a:spLocks/>
          </p:cNvSpPr>
          <p:nvPr/>
        </p:nvSpPr>
        <p:spPr>
          <a:xfrm>
            <a:off x="179512" y="1556792"/>
            <a:ext cx="8763627" cy="64807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smtClean="0">
                <a:solidFill>
                  <a:schemeClr val="tx1"/>
                </a:solidFill>
                <a:latin typeface="Times New Roman" pitchFamily="18" charset="0"/>
                <a:cs typeface="Times New Roman" pitchFamily="18" charset="0"/>
              </a:rPr>
              <a:t>A présent, en ajoutant à chaque élément de la première colonne du dernier déterminant, x</a:t>
            </a:r>
            <a:r>
              <a:rPr lang="fr-FR" sz="1000" dirty="0" smtClean="0">
                <a:solidFill>
                  <a:schemeClr val="tx1"/>
                </a:solidFill>
                <a:latin typeface="Times New Roman" pitchFamily="18" charset="0"/>
                <a:cs typeface="Times New Roman" pitchFamily="18" charset="0"/>
              </a:rPr>
              <a:t>2</a:t>
            </a:r>
            <a:r>
              <a:rPr lang="fr-FR" sz="1600" dirty="0" smtClean="0">
                <a:solidFill>
                  <a:schemeClr val="tx1"/>
                </a:solidFill>
                <a:latin typeface="Times New Roman" pitchFamily="18" charset="0"/>
                <a:cs typeface="Times New Roman" pitchFamily="18" charset="0"/>
              </a:rPr>
              <a:t> fois l’élément correspondant de la seconde colonne et x</a:t>
            </a:r>
            <a:r>
              <a:rPr lang="fr-FR" sz="1000" dirty="0" smtClean="0">
                <a:solidFill>
                  <a:schemeClr val="tx1"/>
                </a:solidFill>
                <a:latin typeface="Times New Roman" pitchFamily="18" charset="0"/>
                <a:cs typeface="Times New Roman" pitchFamily="18" charset="0"/>
              </a:rPr>
              <a:t>3</a:t>
            </a:r>
            <a:r>
              <a:rPr lang="fr-FR" sz="1600" dirty="0" smtClean="0">
                <a:solidFill>
                  <a:schemeClr val="tx1"/>
                </a:solidFill>
                <a:latin typeface="Times New Roman" pitchFamily="18" charset="0"/>
                <a:cs typeface="Times New Roman" pitchFamily="18" charset="0"/>
              </a:rPr>
              <a:t> fois l’élément de la troisième.</a:t>
            </a:r>
            <a:endParaRPr lang="fr-FR" sz="1600" dirty="0">
              <a:solidFill>
                <a:schemeClr val="tx1"/>
              </a:solidFill>
              <a:latin typeface="Times New Roman" pitchFamily="18" charset="0"/>
              <a:cs typeface="Times New Roman" pitchFamily="18" charset="0"/>
            </a:endParaRPr>
          </a:p>
        </p:txBody>
      </p:sp>
      <p:sp>
        <p:nvSpPr>
          <p:cNvPr id="10" name="Sous-titre 2"/>
          <p:cNvSpPr txBox="1">
            <a:spLocks/>
          </p:cNvSpPr>
          <p:nvPr/>
        </p:nvSpPr>
        <p:spPr>
          <a:xfrm>
            <a:off x="60395" y="4365104"/>
            <a:ext cx="8763627" cy="64807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fr-FR" sz="1600" dirty="0">
                <a:solidFill>
                  <a:schemeClr val="tx1"/>
                </a:solidFill>
                <a:latin typeface="Times New Roman" pitchFamily="18" charset="0"/>
                <a:cs typeface="Times New Roman" pitchFamily="18" charset="0"/>
              </a:rPr>
              <a:t>À condition que ∆</a:t>
            </a:r>
            <a:r>
              <a:rPr lang="fr-FR" sz="1600" dirty="0" smtClean="0">
                <a:solidFill>
                  <a:schemeClr val="tx1"/>
                </a:solidFill>
                <a:latin typeface="Times New Roman" pitchFamily="18" charset="0"/>
                <a:cs typeface="Times New Roman" pitchFamily="18" charset="0"/>
              </a:rPr>
              <a:t>a est différent de zéro.</a:t>
            </a:r>
          </a:p>
          <a:p>
            <a:pPr algn="just"/>
            <a:r>
              <a:rPr lang="fr-FR" sz="1600" dirty="0" smtClean="0">
                <a:solidFill>
                  <a:schemeClr val="tx1"/>
                </a:solidFill>
                <a:latin typeface="Times New Roman" pitchFamily="18" charset="0"/>
                <a:cs typeface="Times New Roman" pitchFamily="18" charset="0"/>
              </a:rPr>
              <a:t>De même:</a:t>
            </a:r>
            <a:endParaRPr lang="fr-FR" sz="1000" dirty="0">
              <a:solidFill>
                <a:schemeClr val="tx1"/>
              </a:solidFill>
              <a:latin typeface="Times New Roman" pitchFamily="18" charset="0"/>
              <a:cs typeface="Times New Roman" pitchFamily="18" charset="0"/>
            </a:endParaRPr>
          </a:p>
        </p:txBody>
      </p:sp>
      <p:graphicFrame>
        <p:nvGraphicFramePr>
          <p:cNvPr id="2" name="Objet 1"/>
          <p:cNvGraphicFramePr>
            <a:graphicFrameLocks noChangeAspect="1"/>
          </p:cNvGraphicFramePr>
          <p:nvPr>
            <p:extLst>
              <p:ext uri="{D42A27DB-BD31-4B8C-83A1-F6EECF244321}">
                <p14:modId xmlns:p14="http://schemas.microsoft.com/office/powerpoint/2010/main" val="1139426785"/>
              </p:ext>
            </p:extLst>
          </p:nvPr>
        </p:nvGraphicFramePr>
        <p:xfrm>
          <a:off x="1868488" y="549275"/>
          <a:ext cx="1706562" cy="984250"/>
        </p:xfrm>
        <a:graphic>
          <a:graphicData uri="http://schemas.openxmlformats.org/presentationml/2006/ole">
            <mc:AlternateContent xmlns:mc="http://schemas.openxmlformats.org/markup-compatibility/2006">
              <mc:Choice xmlns:v="urn:schemas-microsoft-com:vml" Requires="v">
                <p:oleObj spid="_x0000_s17451" name="Equation" r:id="rId3" imgW="1231560" imgH="711000" progId="Equation.DSMT4">
                  <p:embed/>
                </p:oleObj>
              </mc:Choice>
              <mc:Fallback>
                <p:oleObj name="Equation" r:id="rId3" imgW="1231560" imgH="711000" progId="Equation.DSMT4">
                  <p:embed/>
                  <p:pic>
                    <p:nvPicPr>
                      <p:cNvPr id="0" name=""/>
                      <p:cNvPicPr/>
                      <p:nvPr/>
                    </p:nvPicPr>
                    <p:blipFill>
                      <a:blip r:embed="rId4"/>
                      <a:stretch>
                        <a:fillRect/>
                      </a:stretch>
                    </p:blipFill>
                    <p:spPr>
                      <a:xfrm>
                        <a:off x="1868488" y="549275"/>
                        <a:ext cx="1706562" cy="984250"/>
                      </a:xfrm>
                      <a:prstGeom prst="rect">
                        <a:avLst/>
                      </a:prstGeom>
                    </p:spPr>
                  </p:pic>
                </p:oleObj>
              </mc:Fallback>
            </mc:AlternateContent>
          </a:graphicData>
        </a:graphic>
      </p:graphicFrame>
      <p:graphicFrame>
        <p:nvGraphicFramePr>
          <p:cNvPr id="3" name="Objet 2"/>
          <p:cNvGraphicFramePr>
            <a:graphicFrameLocks noChangeAspect="1"/>
          </p:cNvGraphicFramePr>
          <p:nvPr>
            <p:extLst>
              <p:ext uri="{D42A27DB-BD31-4B8C-83A1-F6EECF244321}">
                <p14:modId xmlns:p14="http://schemas.microsoft.com/office/powerpoint/2010/main" val="3853055836"/>
              </p:ext>
            </p:extLst>
          </p:nvPr>
        </p:nvGraphicFramePr>
        <p:xfrm>
          <a:off x="251520" y="2132856"/>
          <a:ext cx="4536504" cy="2160240"/>
        </p:xfrm>
        <a:graphic>
          <a:graphicData uri="http://schemas.openxmlformats.org/presentationml/2006/ole">
            <mc:AlternateContent xmlns:mc="http://schemas.openxmlformats.org/markup-compatibility/2006">
              <mc:Choice xmlns:v="urn:schemas-microsoft-com:vml" Requires="v">
                <p:oleObj spid="_x0000_s17452" name="Equation" r:id="rId5" imgW="3454200" imgH="1650960" progId="Equation.DSMT4">
                  <p:embed/>
                </p:oleObj>
              </mc:Choice>
              <mc:Fallback>
                <p:oleObj name="Equation" r:id="rId5" imgW="3454200" imgH="1650960" progId="Equation.DSMT4">
                  <p:embed/>
                  <p:pic>
                    <p:nvPicPr>
                      <p:cNvPr id="0" name=""/>
                      <p:cNvPicPr/>
                      <p:nvPr/>
                    </p:nvPicPr>
                    <p:blipFill>
                      <a:blip r:embed="rId6"/>
                      <a:stretch>
                        <a:fillRect/>
                      </a:stretch>
                    </p:blipFill>
                    <p:spPr>
                      <a:xfrm>
                        <a:off x="251520" y="2132856"/>
                        <a:ext cx="4536504" cy="2160240"/>
                      </a:xfrm>
                      <a:prstGeom prst="rect">
                        <a:avLst/>
                      </a:prstGeom>
                    </p:spPr>
                  </p:pic>
                </p:oleObj>
              </mc:Fallback>
            </mc:AlternateContent>
          </a:graphicData>
        </a:graphic>
      </p:graphicFrame>
      <p:graphicFrame>
        <p:nvGraphicFramePr>
          <p:cNvPr id="4" name="Objet 3"/>
          <p:cNvGraphicFramePr>
            <a:graphicFrameLocks noChangeAspect="1"/>
          </p:cNvGraphicFramePr>
          <p:nvPr>
            <p:extLst>
              <p:ext uri="{D42A27DB-BD31-4B8C-83A1-F6EECF244321}">
                <p14:modId xmlns:p14="http://schemas.microsoft.com/office/powerpoint/2010/main" val="4048636167"/>
              </p:ext>
            </p:extLst>
          </p:nvPr>
        </p:nvGraphicFramePr>
        <p:xfrm>
          <a:off x="256449" y="5085184"/>
          <a:ext cx="4185759" cy="1266280"/>
        </p:xfrm>
        <a:graphic>
          <a:graphicData uri="http://schemas.openxmlformats.org/presentationml/2006/ole">
            <mc:AlternateContent xmlns:mc="http://schemas.openxmlformats.org/markup-compatibility/2006">
              <mc:Choice xmlns:v="urn:schemas-microsoft-com:vml" Requires="v">
                <p:oleObj spid="_x0000_s17453" name="Equation" r:id="rId7" imgW="3022560" imgH="914400" progId="Equation.DSMT4">
                  <p:embed/>
                </p:oleObj>
              </mc:Choice>
              <mc:Fallback>
                <p:oleObj name="Equation" r:id="rId7" imgW="3022560" imgH="914400" progId="Equation.DSMT4">
                  <p:embed/>
                  <p:pic>
                    <p:nvPicPr>
                      <p:cNvPr id="0" name=""/>
                      <p:cNvPicPr/>
                      <p:nvPr/>
                    </p:nvPicPr>
                    <p:blipFill>
                      <a:blip r:embed="rId8"/>
                      <a:stretch>
                        <a:fillRect/>
                      </a:stretch>
                    </p:blipFill>
                    <p:spPr>
                      <a:xfrm>
                        <a:off x="256449" y="5085184"/>
                        <a:ext cx="4185759" cy="1266280"/>
                      </a:xfrm>
                      <a:prstGeom prst="rect">
                        <a:avLst/>
                      </a:prstGeom>
                    </p:spPr>
                  </p:pic>
                </p:oleObj>
              </mc:Fallback>
            </mc:AlternateContent>
          </a:graphicData>
        </a:graphic>
      </p:graphicFrame>
    </p:spTree>
    <p:extLst>
      <p:ext uri="{BB962C8B-B14F-4D97-AF65-F5344CB8AC3E}">
        <p14:creationId xmlns:p14="http://schemas.microsoft.com/office/powerpoint/2010/main" val="265952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1363</TotalTime>
  <Words>1389</Words>
  <Application>Microsoft Office PowerPoint</Application>
  <PresentationFormat>Affichage à l'écran (4:3)</PresentationFormat>
  <Paragraphs>74</Paragraphs>
  <Slides>9</Slides>
  <Notes>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9</vt:i4>
      </vt:variant>
    </vt:vector>
  </HeadingPairs>
  <TitlesOfParts>
    <vt:vector size="12" baseType="lpstr">
      <vt:lpstr>Thème Office</vt:lpstr>
      <vt:lpstr>Equation</vt:lpstr>
      <vt:lpstr>MathType 7.0 Equation</vt:lpstr>
      <vt:lpstr>Suite Chapitre 3 Analyse des circuits électriques par les principaux théorèmes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1 Lois</dc:title>
  <dc:creator>Ghrissi</dc:creator>
  <cp:lastModifiedBy>Ghrissi</cp:lastModifiedBy>
  <cp:revision>164</cp:revision>
  <dcterms:created xsi:type="dcterms:W3CDTF">2023-09-26T04:03:00Z</dcterms:created>
  <dcterms:modified xsi:type="dcterms:W3CDTF">2023-10-28T16:49:38Z</dcterms:modified>
</cp:coreProperties>
</file>