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5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4C4BE-4644-47BA-AABF-75D6538314BD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CC7F3-F557-4FB3-B14C-BC7D7192FC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574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47D2A-2D4A-484F-9CB8-B889149AFF02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36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F353F-DE55-43E0-B853-F5C56640D5E6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9929-0F52-4962-8E90-D054BBAC70D3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7619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C80F8-3E8B-4172-B008-6BF6C26F3C5C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073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4921-B0D0-4C44-B7B9-53A7DDFBB77A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822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DA9D-22B6-456F-8091-0A9AEB1BC66A}" type="datetime1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036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8D6D1-FAF0-49CD-A0DE-E208D6B3D61F}" type="datetime1">
              <a:rPr lang="fr-FR" smtClean="0"/>
              <a:t>21/11/2023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9898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587F4-ACED-4A1D-9792-070D199250A6}" type="datetime1">
              <a:rPr lang="fr-FR" smtClean="0"/>
              <a:t>21/11/2023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1322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82B95-93A1-4921-B272-2CA88358902B}" type="datetime1">
              <a:rPr lang="fr-FR" smtClean="0"/>
              <a:t>21/11/2023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2600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0967B-DF8A-48D1-9D6C-9C907BC09B5A}" type="datetime1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858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EEDA4-013F-4D14-BAD0-A406647E88FE}" type="datetime1">
              <a:rPr lang="fr-FR" smtClean="0"/>
              <a:t>21/11/2023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81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D493-A20B-4B90-A962-A2756C44E030}" type="datetime1">
              <a:rPr lang="fr-FR" smtClean="0"/>
              <a:t>21/11/2023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60B82-B494-4D48-8BD9-39C2110DB1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983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pn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oleObject" Target="../embeddings/oleObject3.bin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6.wmf"/><Relationship Id="rId5" Type="http://schemas.openxmlformats.org/officeDocument/2006/relationships/image" Target="../media/image17.png"/><Relationship Id="rId10" Type="http://schemas.openxmlformats.org/officeDocument/2006/relationships/oleObject" Target="../embeddings/oleObject6.bin"/><Relationship Id="rId4" Type="http://schemas.openxmlformats.org/officeDocument/2006/relationships/image" Target="../media/image13.wmf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2.png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Suite Chapitre 3</a:t>
            </a:r>
            <a:br>
              <a:rPr lang="fr-FR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Analyse des circuits électriques par les principaux théorèmes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7504" y="1556792"/>
            <a:ext cx="8640960" cy="86409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3.10 </a:t>
            </a:r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Méthode </a:t>
            </a:r>
            <a:r>
              <a:rPr lang="fr-FR" sz="1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tensions de </a:t>
            </a:r>
            <a:r>
              <a:rPr lang="fr-FR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démontrera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méthode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tensions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l’aide d’un exemple, en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utilisant le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3.16.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140869" y="4293096"/>
            <a:ext cx="864096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méthode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la suivante :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Identifier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essentiels (les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ou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y 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éléments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plus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branches ensembles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Dans ce cas, ce sont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 b, et c.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Choisir une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référence.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plus souvent,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référence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du bas, qui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le 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 dans ce cas-ci. Ou, on utilise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ou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y a le plus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d’éléments de branchés.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cherche à décrire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entre les autres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 et b) par rapport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de référence.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appelle ces tensions les tensions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1</a:t>
            </a:fld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40869" y="3843164"/>
            <a:ext cx="8856984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3.16. Circuit pour exemple.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261" y="2204864"/>
            <a:ext cx="3686175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68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2"/>
          <p:cNvSpPr txBox="1">
            <a:spLocks/>
          </p:cNvSpPr>
          <p:nvPr/>
        </p:nvSpPr>
        <p:spPr>
          <a:xfrm>
            <a:off x="35496" y="116632"/>
            <a:ext cx="8856984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écrit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qui sort de chaque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 et b dans ce cas-ci) en fonction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la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nœuds.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tensions entre 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données a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3.17. la tension v1 est la tension au 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moins la tension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c, tandis que la tension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v2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b moins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c.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2</a:t>
            </a:fld>
            <a:endParaRPr lang="fr-FR"/>
          </a:p>
        </p:txBody>
      </p:sp>
      <p:sp>
        <p:nvSpPr>
          <p:cNvPr id="19" name="Sous-titre 2"/>
          <p:cNvSpPr txBox="1">
            <a:spLocks/>
          </p:cNvSpPr>
          <p:nvPr/>
        </p:nvSpPr>
        <p:spPr>
          <a:xfrm>
            <a:off x="2123728" y="2636912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3.17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Circuit </a:t>
            </a:r>
            <a:r>
              <a:rPr lang="fr-FR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pour exemple, avec tensions de 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43859" y="2938243"/>
            <a:ext cx="9108504" cy="9228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Il faut maintenant faire la somme des courants qui sortent de chaque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nœud, et </a:t>
            </a:r>
            <a:r>
              <a:rPr lang="fr-FR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ecrire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ces équations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fonction des tensions des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nœuds.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 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sépare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déférentes branches pour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a, on obtient les circuits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318.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Sous-titre 2"/>
          <p:cNvSpPr txBox="1">
            <a:spLocks/>
          </p:cNvSpPr>
          <p:nvPr/>
        </p:nvSpPr>
        <p:spPr>
          <a:xfrm>
            <a:off x="35496" y="5661248"/>
            <a:ext cx="8640960" cy="3163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L’équation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courants qui sortent du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 est :</a:t>
            </a:r>
          </a:p>
        </p:txBody>
      </p:sp>
      <p:sp>
        <p:nvSpPr>
          <p:cNvPr id="20" name="Sous-titre 2"/>
          <p:cNvSpPr txBox="1">
            <a:spLocks/>
          </p:cNvSpPr>
          <p:nvPr/>
        </p:nvSpPr>
        <p:spPr>
          <a:xfrm>
            <a:off x="2143307" y="5373216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3.18 Circuit pour l’exemple, le courant au nœud a.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980" y="1036862"/>
            <a:ext cx="3676650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049" y="3573016"/>
            <a:ext cx="39433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090" y="6165304"/>
            <a:ext cx="2081029" cy="445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87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13817" y="670810"/>
            <a:ext cx="8856984" cy="11020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procède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alors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deuxième nœud,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sépare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branches. Dans ce cas-ci,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a aussi trois branches. L’une de ces branches est commune avec 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 trois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branches sont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montrées à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3.19. Remarquer que le courant i3 pour ce nœud est tout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simplement la source de courant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(négatif,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puisque la source est dans le sens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contraire de i3).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3</a:t>
            </a:fld>
            <a:endParaRPr lang="fr-FR"/>
          </a:p>
        </p:txBody>
      </p:sp>
      <p:sp>
        <p:nvSpPr>
          <p:cNvPr id="16" name="Sous-titre 2"/>
          <p:cNvSpPr txBox="1">
            <a:spLocks/>
          </p:cNvSpPr>
          <p:nvPr/>
        </p:nvSpPr>
        <p:spPr>
          <a:xfrm>
            <a:off x="35496" y="3934410"/>
            <a:ext cx="901362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L’équation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courants qui sortent du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 est :</a:t>
            </a: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142181" y="116632"/>
            <a:ext cx="8424936" cy="540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 tout simplement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applique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loi d’Ohm dans chaque branche. Dans chaque cas,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courant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différence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potentiel aux bornes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résistance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(i =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∆v/R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42181" y="6309320"/>
            <a:ext cx="9013626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solutionne pour trouver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v1 = 9.09(V)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v2 = 10.91(V).</a:t>
            </a:r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>
            <a:off x="22870" y="5013176"/>
            <a:ext cx="9013626" cy="6300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a maintenant 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système a deux équations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deux inconnues. Il est facile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résoudre ce système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ou </a:t>
            </a:r>
            <a:r>
              <a:rPr lang="fr-FR" sz="1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écrit les équations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façon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matricielle,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 obtient: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610" name="Picture 2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72816"/>
            <a:ext cx="3810000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Sous-titre 2"/>
          <p:cNvSpPr txBox="1">
            <a:spLocks/>
          </p:cNvSpPr>
          <p:nvPr/>
        </p:nvSpPr>
        <p:spPr>
          <a:xfrm>
            <a:off x="2267744" y="3496841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3.19 Circuit pour l’exemple, le courant au nœud b.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611" name="Picture 2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54" y="4330454"/>
            <a:ext cx="1788134" cy="514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12" name="Picture 2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646" y="5643246"/>
            <a:ext cx="426532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262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4</a:t>
            </a:fld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107504" y="2168860"/>
            <a:ext cx="864096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Ou bien, en utilisant la méthode analytique de Cramer.</a:t>
            </a: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019695"/>
              </p:ext>
            </p:extLst>
          </p:nvPr>
        </p:nvGraphicFramePr>
        <p:xfrm>
          <a:off x="1806575" y="2543175"/>
          <a:ext cx="4435475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" name="Equation" r:id="rId3" imgW="3276360" imgH="914400" progId="Equation.DSMT4">
                  <p:embed/>
                </p:oleObj>
              </mc:Choice>
              <mc:Fallback>
                <p:oleObj name="Equation" r:id="rId3" imgW="32763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6575" y="2543175"/>
                        <a:ext cx="4435475" cy="1239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ous-titre 2"/>
          <p:cNvSpPr txBox="1">
            <a:spLocks/>
          </p:cNvSpPr>
          <p:nvPr/>
        </p:nvSpPr>
        <p:spPr>
          <a:xfrm>
            <a:off x="107504" y="3645024"/>
            <a:ext cx="864096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v2:</a:t>
            </a:r>
          </a:p>
        </p:txBody>
      </p:sp>
      <p:pic>
        <p:nvPicPr>
          <p:cNvPr id="4951" name="Picture 85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8554" y="188640"/>
            <a:ext cx="2037542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Sous-titre 2"/>
          <p:cNvSpPr txBox="1">
            <a:spLocks/>
          </p:cNvSpPr>
          <p:nvPr/>
        </p:nvSpPr>
        <p:spPr>
          <a:xfrm>
            <a:off x="1979712" y="1844824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3.20 résolution de l’exemple avec </a:t>
            </a:r>
            <a:r>
              <a:rPr lang="fr-FR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Mathcad</a:t>
            </a:r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83864"/>
              </p:ext>
            </p:extLst>
          </p:nvPr>
        </p:nvGraphicFramePr>
        <p:xfrm>
          <a:off x="1907705" y="3861047"/>
          <a:ext cx="4521726" cy="123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" name="Equation" r:id="rId6" imgW="3340080" imgH="914400" progId="Equation.DSMT4">
                  <p:embed/>
                </p:oleObj>
              </mc:Choice>
              <mc:Fallback>
                <p:oleObj name="Equation" r:id="rId6" imgW="334008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07705" y="3861047"/>
                        <a:ext cx="4521726" cy="1237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68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ous-titre 2"/>
          <p:cNvSpPr txBox="1">
            <a:spLocks/>
          </p:cNvSpPr>
          <p:nvPr/>
        </p:nvSpPr>
        <p:spPr>
          <a:xfrm>
            <a:off x="107504" y="3102814"/>
            <a:ext cx="8784976" cy="6142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ce cas-ci, la tension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v1 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100V ; on a donc seulement besoin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d’écrire l’équation du 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 Au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l’équation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: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5</a:t>
            </a:fld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>
            <a:off x="107504" y="116632"/>
            <a:ext cx="864096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</a:rPr>
              <a:t>3.10.1 Cas particulier:</a:t>
            </a:r>
          </a:p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cas particulier de 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méthode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 tensions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nœud,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c’est lorsqu’une source de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tension est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seul</a:t>
            </a:r>
          </a:p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élément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dans une branche. Ceci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réduit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 nombre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d’équations a résoudre, parce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 la source de tension donne directement la tension d’un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nœud.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 exemple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est montré à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3.21.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34767" y="4221088"/>
            <a:ext cx="8829721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et puisque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v1=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100, on peut facilement solutionner pour trouver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v2 = </a:t>
            </a:r>
            <a:r>
              <a:rPr lang="fr-FR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125V.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515" y="1268760"/>
            <a:ext cx="3600401" cy="1512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ous-titre 2"/>
          <p:cNvSpPr txBox="1">
            <a:spLocks/>
          </p:cNvSpPr>
          <p:nvPr/>
        </p:nvSpPr>
        <p:spPr>
          <a:xfrm>
            <a:off x="2074451" y="2714389"/>
            <a:ext cx="4752528" cy="265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 3.21 Cas particulier de la méthode des tensions des nœuds.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674034"/>
            <a:ext cx="1728192" cy="54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8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/>
              <a:t>6</a:t>
            </a:fld>
            <a:endParaRPr lang="fr-FR"/>
          </a:p>
        </p:txBody>
      </p:sp>
      <p:sp>
        <p:nvSpPr>
          <p:cNvPr id="15" name="Sous-titre 2"/>
          <p:cNvSpPr txBox="1">
            <a:spLocks/>
          </p:cNvSpPr>
          <p:nvPr/>
        </p:nvSpPr>
        <p:spPr>
          <a:xfrm>
            <a:off x="37402" y="908720"/>
            <a:ext cx="4681109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Trouver la tension v0 en utilisant la méthode d’analyse des tensions des nœuds.</a:t>
            </a: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66489" y="188640"/>
            <a:ext cx="439931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1: d’application de l’approche des tensions des nœuds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Sous-titre 2"/>
          <p:cNvSpPr txBox="1">
            <a:spLocks/>
          </p:cNvSpPr>
          <p:nvPr/>
        </p:nvSpPr>
        <p:spPr>
          <a:xfrm>
            <a:off x="4211960" y="1790818"/>
            <a:ext cx="4968552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Figure.3.22. Le circuit de l’exemple d’application de la méthode des tensions des nœuds.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264423"/>
              </p:ext>
            </p:extLst>
          </p:nvPr>
        </p:nvGraphicFramePr>
        <p:xfrm>
          <a:off x="181054" y="1844625"/>
          <a:ext cx="1902738" cy="7924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1" name="Equation" r:id="rId3" imgW="1002960" imgH="457200" progId="Equation.DSMT4">
                  <p:embed/>
                </p:oleObj>
              </mc:Choice>
              <mc:Fallback>
                <p:oleObj name="Equation" r:id="rId3" imgW="1002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054" y="1844625"/>
                        <a:ext cx="1902738" cy="7924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ous-titre 2"/>
          <p:cNvSpPr txBox="1">
            <a:spLocks/>
          </p:cNvSpPr>
          <p:nvPr/>
        </p:nvSpPr>
        <p:spPr>
          <a:xfrm>
            <a:off x="183987" y="3796297"/>
            <a:ext cx="8763627" cy="396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réarrangeant les termes ceci donne :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9" name="Picture 82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776" y="259733"/>
            <a:ext cx="405765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Sous-titre 2"/>
          <p:cNvSpPr txBox="1">
            <a:spLocks/>
          </p:cNvSpPr>
          <p:nvPr/>
        </p:nvSpPr>
        <p:spPr>
          <a:xfrm>
            <a:off x="35496" y="1493785"/>
            <a:ext cx="4399312" cy="351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Solution:</a:t>
            </a:r>
            <a:endParaRPr lang="fr-FR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1629544"/>
              </p:ext>
            </p:extLst>
          </p:nvPr>
        </p:nvGraphicFramePr>
        <p:xfrm>
          <a:off x="179512" y="2636912"/>
          <a:ext cx="372979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2" name="Equation" r:id="rId6" imgW="2806560" imgH="812520" progId="Equation.DSMT4">
                  <p:embed/>
                </p:oleObj>
              </mc:Choice>
              <mc:Fallback>
                <p:oleObj name="Equation" r:id="rId6" imgW="280656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9512" y="2636912"/>
                        <a:ext cx="3729791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719902"/>
              </p:ext>
            </p:extLst>
          </p:nvPr>
        </p:nvGraphicFramePr>
        <p:xfrm>
          <a:off x="166688" y="4248150"/>
          <a:ext cx="2012950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3" name="Equation" r:id="rId8" imgW="1663560" imgH="888840" progId="Equation.DSMT4">
                  <p:embed/>
                </p:oleObj>
              </mc:Choice>
              <mc:Fallback>
                <p:oleObj name="Equation" r:id="rId8" imgW="166356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66688" y="4248150"/>
                        <a:ext cx="2012950" cy="1074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2738400"/>
              </p:ext>
            </p:extLst>
          </p:nvPr>
        </p:nvGraphicFramePr>
        <p:xfrm>
          <a:off x="4446588" y="4192588"/>
          <a:ext cx="4325937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4" name="Equation" r:id="rId10" imgW="3619440" imgH="1143000" progId="Equation.DSMT4">
                  <p:embed/>
                </p:oleObj>
              </mc:Choice>
              <mc:Fallback>
                <p:oleObj name="Equation" r:id="rId10" imgW="361944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446588" y="4192588"/>
                        <a:ext cx="4325937" cy="1365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lèche droite 8"/>
          <p:cNvSpPr/>
          <p:nvPr/>
        </p:nvSpPr>
        <p:spPr>
          <a:xfrm>
            <a:off x="2627784" y="4761148"/>
            <a:ext cx="1296144" cy="72008"/>
          </a:xfrm>
          <a:prstGeom prst="rightArrow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ous-titre 2"/>
          <p:cNvSpPr txBox="1">
            <a:spLocks/>
          </p:cNvSpPr>
          <p:nvPr/>
        </p:nvSpPr>
        <p:spPr>
          <a:xfrm>
            <a:off x="200861" y="2348880"/>
            <a:ext cx="876362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 utilisant la méthode de Cramer:   </a:t>
            </a:r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786441"/>
              </p:ext>
            </p:extLst>
          </p:nvPr>
        </p:nvGraphicFramePr>
        <p:xfrm>
          <a:off x="481013" y="188913"/>
          <a:ext cx="5561012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8" name="Equation" r:id="rId3" imgW="4838400" imgH="1879560" progId="Equation.DSMT4">
                  <p:embed/>
                </p:oleObj>
              </mc:Choice>
              <mc:Fallback>
                <p:oleObj name="Equation" r:id="rId3" imgW="4838400" imgH="1879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1013" y="188913"/>
                        <a:ext cx="5561012" cy="216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538698"/>
              </p:ext>
            </p:extLst>
          </p:nvPr>
        </p:nvGraphicFramePr>
        <p:xfrm>
          <a:off x="323528" y="2852936"/>
          <a:ext cx="8008890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89" name="Equation" r:id="rId5" imgW="6933960" imgH="2057400" progId="Equation.DSMT4">
                  <p:embed/>
                </p:oleObj>
              </mc:Choice>
              <mc:Fallback>
                <p:oleObj name="Equation" r:id="rId5" imgW="6933960" imgH="205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528" y="2852936"/>
                        <a:ext cx="8008890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5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7045552"/>
              </p:ext>
            </p:extLst>
          </p:nvPr>
        </p:nvGraphicFramePr>
        <p:xfrm>
          <a:off x="195263" y="1314450"/>
          <a:ext cx="2849562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7" name="Equation" r:id="rId3" imgW="1904760" imgH="1498320" progId="Equation.DSMT4">
                  <p:embed/>
                </p:oleObj>
              </mc:Choice>
              <mc:Fallback>
                <p:oleObj name="Equation" r:id="rId3" imgW="190476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5263" y="1314450"/>
                        <a:ext cx="2849562" cy="182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ous-titre 2"/>
          <p:cNvSpPr txBox="1">
            <a:spLocks/>
          </p:cNvSpPr>
          <p:nvPr/>
        </p:nvSpPr>
        <p:spPr>
          <a:xfrm>
            <a:off x="113447" y="116632"/>
            <a:ext cx="439931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Exemple 2: d’application de l’approche des courants des mailles </a:t>
            </a:r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fr-FR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113447" y="716933"/>
            <a:ext cx="4681109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Trouver la tension v0 en utilisant la méthode d’analyse des courants des mailles.</a:t>
            </a:r>
          </a:p>
        </p:txBody>
      </p:sp>
      <p:pic>
        <p:nvPicPr>
          <p:cNvPr id="10586" name="Picture 34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16632"/>
            <a:ext cx="40481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ous-titre 2"/>
          <p:cNvSpPr txBox="1">
            <a:spLocks/>
          </p:cNvSpPr>
          <p:nvPr/>
        </p:nvSpPr>
        <p:spPr>
          <a:xfrm>
            <a:off x="4225890" y="1628800"/>
            <a:ext cx="4968552" cy="4500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Figure.3.23. Le circuit de l’exemple d’application de la méthode des courants des mailles.</a:t>
            </a:r>
            <a:endParaRPr lang="fr-FR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803646"/>
              </p:ext>
            </p:extLst>
          </p:nvPr>
        </p:nvGraphicFramePr>
        <p:xfrm>
          <a:off x="249238" y="3357563"/>
          <a:ext cx="5956300" cy="201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8" name="Equation" r:id="rId6" imgW="4559040" imgH="1828800" progId="Equation.DSMT4">
                  <p:embed/>
                </p:oleObj>
              </mc:Choice>
              <mc:Fallback>
                <p:oleObj name="Equation" r:id="rId6" imgW="455904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9238" y="3357563"/>
                        <a:ext cx="5956300" cy="201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680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60B82-B494-4D48-8BD9-39C2110DB1D7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>
            <a:off x="60545" y="2924945"/>
            <a:ext cx="8763627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 tension v0:</a:t>
            </a:r>
            <a:endParaRPr lang="fr-FR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538417"/>
              </p:ext>
            </p:extLst>
          </p:nvPr>
        </p:nvGraphicFramePr>
        <p:xfrm>
          <a:off x="169863" y="188913"/>
          <a:ext cx="6138862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4" name="Equation" r:id="rId3" imgW="4431960" imgH="1828800" progId="Equation.DSMT4">
                  <p:embed/>
                </p:oleObj>
              </mc:Choice>
              <mc:Fallback>
                <p:oleObj name="Equation" r:id="rId3" imgW="4431960" imgH="1828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863" y="188913"/>
                        <a:ext cx="6138862" cy="253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564165"/>
              </p:ext>
            </p:extLst>
          </p:nvPr>
        </p:nvGraphicFramePr>
        <p:xfrm>
          <a:off x="1358900" y="3357563"/>
          <a:ext cx="39084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5" name="Equation" r:id="rId5" imgW="2755800" imgH="253800" progId="Equation.DSMT4">
                  <p:embed/>
                </p:oleObj>
              </mc:Choice>
              <mc:Fallback>
                <p:oleObj name="Equation" r:id="rId5" imgW="27558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8900" y="3357563"/>
                        <a:ext cx="3908425" cy="358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5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1628</TotalTime>
  <Words>734</Words>
  <Application>Microsoft Office PowerPoint</Application>
  <PresentationFormat>Affichage à l'écran (4:3)</PresentationFormat>
  <Paragraphs>48</Paragraphs>
  <Slides>9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Thème Office</vt:lpstr>
      <vt:lpstr>Equation</vt:lpstr>
      <vt:lpstr>Suite Chapitre 3 Analyse des circuits électriques par les principaux théorèmes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1 Lois</dc:title>
  <dc:creator>Ghrissi</dc:creator>
  <cp:lastModifiedBy>Ghrissi</cp:lastModifiedBy>
  <cp:revision>206</cp:revision>
  <dcterms:created xsi:type="dcterms:W3CDTF">2023-09-26T04:03:00Z</dcterms:created>
  <dcterms:modified xsi:type="dcterms:W3CDTF">2023-11-21T17:35:41Z</dcterms:modified>
</cp:coreProperties>
</file>