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4C4BE-4644-47BA-AABF-75D6538314B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CC7F3-F557-4FB3-B14C-BC7D7192FC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57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D2A-2D4A-484F-9CB8-B889149AFF02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36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53F-DE55-43E0-B853-F5C56640D5E6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03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9929-0F52-4962-8E90-D054BBAC70D3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6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80F8-3E8B-4172-B008-6BF6C26F3C5C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7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4921-B0D0-4C44-B7B9-53A7DDFBB77A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22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DA9D-22B6-456F-8091-0A9AEB1BC66A}" type="datetime1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3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D6D1-FAF0-49CD-A0DE-E208D6B3D61F}" type="datetime1">
              <a:rPr lang="fr-FR" smtClean="0"/>
              <a:t>05/12/2023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8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7F4-ACED-4A1D-9792-070D199250A6}" type="datetime1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32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2B95-93A1-4921-B272-2CA88358902B}" type="datetime1">
              <a:rPr lang="fr-FR" smtClean="0"/>
              <a:t>05/12/2023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60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67B-DF8A-48D1-9D6C-9C907BC09B5A}" type="datetime1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5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EDA4-013F-4D14-BAD0-A406647E88FE}" type="datetime1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D493-A20B-4B90-A962-A2756C44E030}" type="datetime1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8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6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0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4.pn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0.png"/><Relationship Id="rId4" Type="http://schemas.openxmlformats.org/officeDocument/2006/relationships/image" Target="../media/image26.wmf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Chapitre 4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Etude des circuits monophasés en régime sinusoïdal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8881" y="1484784"/>
            <a:ext cx="8640960" cy="2531504"/>
          </a:xfrm>
        </p:spPr>
        <p:txBody>
          <a:bodyPr>
            <a:normAutofit/>
          </a:bodyPr>
          <a:lstStyle/>
          <a:p>
            <a:pPr algn="just"/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4.1 Introduction: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régime sinusoïdal, appelé souvent régime harmonique,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souvent utilisé en électronique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linéaire,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ainsi dans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théorie des systèmes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linéaires, en particulier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forme du signal sinusoïdal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conserve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la traversée d’un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système linéaire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En effet, l’intégrale ou la dérivée d’une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fonction sinusoïde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reste toujours une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fonction sinusoïde avec la variation de l’amplitude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phase.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signal sinusoïdal est très répandu parce qu’il est facile à produire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cette partie, nous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intéressons à l’étude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circuits linéaires dans lesquels les signaux imposés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les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générateurs sont sinusoïdaux.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869" y="4005064"/>
            <a:ext cx="8640960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4.2. Définitions: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4.3. Signal électrique: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signal électrique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définie en tension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peut être continu (si l’amplitude est constante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 un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intervalle de temps donné) ou variable (si l’amplitude varie continûment en fonction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temps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des cas particuliers,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signal varie suivant des lois mathématiques simples (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signal sinusoïdal,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cosinusoïdal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4.3.1. Régime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sinusoïdal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signal sinusoïdal est un signal périodique particulier.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 évolution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s’exprime à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l’aide des fonctions mathématique de la trigonométrie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Sinus ». 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peut distinguer qu’un circuit électrique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linéaire fonctionne en régime sinusoïdal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 tensions et courants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sont exprimés par les formes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algébriques :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6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473197"/>
              </p:ext>
            </p:extLst>
          </p:nvPr>
        </p:nvGraphicFramePr>
        <p:xfrm>
          <a:off x="3419872" y="836712"/>
          <a:ext cx="9683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4" name="Equation" r:id="rId3" imgW="698400" imgH="203040" progId="Equation.DSMT4">
                  <p:embed/>
                </p:oleObj>
              </mc:Choice>
              <mc:Fallback>
                <p:oleObj name="Equation" r:id="rId3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9872" y="836712"/>
                        <a:ext cx="968375" cy="280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ous-titre 2"/>
          <p:cNvSpPr txBox="1">
            <a:spLocks/>
          </p:cNvSpPr>
          <p:nvPr/>
        </p:nvSpPr>
        <p:spPr>
          <a:xfrm>
            <a:off x="81646" y="116632"/>
            <a:ext cx="8895103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Rappel sur les nombres complexes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nombre complexe peut être écrit sous la forme cartésienne sous la forme suivante :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63482"/>
              </p:ext>
            </p:extLst>
          </p:nvPr>
        </p:nvGraphicFramePr>
        <p:xfrm>
          <a:off x="4639869" y="2420888"/>
          <a:ext cx="1228275" cy="6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5" name="Equation" r:id="rId5" imgW="927000" imgH="482400" progId="Equation.DSMT4">
                  <p:embed/>
                </p:oleObj>
              </mc:Choice>
              <mc:Fallback>
                <p:oleObj name="Equation" r:id="rId5" imgW="9270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39869" y="2420888"/>
                        <a:ext cx="1228275" cy="64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ous-titre 2"/>
          <p:cNvSpPr txBox="1">
            <a:spLocks/>
          </p:cNvSpPr>
          <p:nvPr/>
        </p:nvSpPr>
        <p:spPr>
          <a:xfrm>
            <a:off x="192318" y="1124744"/>
            <a:ext cx="8895103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 que a est la partie réelle et b est la partie imaginaire et j est opérateur des nombre complexes a la propriété suivante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521441"/>
              </p:ext>
            </p:extLst>
          </p:nvPr>
        </p:nvGraphicFramePr>
        <p:xfrm>
          <a:off x="1785595" y="1411809"/>
          <a:ext cx="626165" cy="28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6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5595" y="1411809"/>
                        <a:ext cx="626165" cy="288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ous-titre 2"/>
          <p:cNvSpPr txBox="1">
            <a:spLocks/>
          </p:cNvSpPr>
          <p:nvPr/>
        </p:nvSpPr>
        <p:spPr>
          <a:xfrm>
            <a:off x="213401" y="1806160"/>
            <a:ext cx="8895103" cy="398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nombre complexe conjugué       est obtenu en modifiant le signe de la partie imaginaire.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891434"/>
              </p:ext>
            </p:extLst>
          </p:nvPr>
        </p:nvGraphicFramePr>
        <p:xfrm>
          <a:off x="3480709" y="2184609"/>
          <a:ext cx="947275" cy="28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7" name="Equation" r:id="rId9" imgW="749160" imgH="228600" progId="Equation.DSMT4">
                  <p:embed/>
                </p:oleObj>
              </mc:Choice>
              <mc:Fallback>
                <p:oleObj name="Equation" r:id="rId9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80709" y="2184609"/>
                        <a:ext cx="947275" cy="288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780702"/>
              </p:ext>
            </p:extLst>
          </p:nvPr>
        </p:nvGraphicFramePr>
        <p:xfrm>
          <a:off x="2894013" y="1801813"/>
          <a:ext cx="2381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8" name="Equation" r:id="rId11" imgW="190440" imgH="190440" progId="Equation.DSMT4">
                  <p:embed/>
                </p:oleObj>
              </mc:Choice>
              <mc:Fallback>
                <p:oleObj name="Equation" r:id="rId11" imgW="1904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94013" y="1801813"/>
                        <a:ext cx="238125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ous-titre 2"/>
          <p:cNvSpPr txBox="1">
            <a:spLocks/>
          </p:cNvSpPr>
          <p:nvPr/>
        </p:nvSpPr>
        <p:spPr>
          <a:xfrm>
            <a:off x="170614" y="2564904"/>
            <a:ext cx="8895103" cy="398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Soit les deux nombres complexes Z1 et Z2 tel que :</a:t>
            </a:r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059778"/>
              </p:ext>
            </p:extLst>
          </p:nvPr>
        </p:nvGraphicFramePr>
        <p:xfrm>
          <a:off x="251520" y="2963608"/>
          <a:ext cx="2362115" cy="321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9" name="Equation" r:id="rId13" imgW="1866600" imgH="253800" progId="Equation.DSMT4">
                  <p:embed/>
                </p:oleObj>
              </mc:Choice>
              <mc:Fallback>
                <p:oleObj name="Equation" r:id="rId13" imgW="1866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1520" y="2963608"/>
                        <a:ext cx="2362115" cy="321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929969"/>
              </p:ext>
            </p:extLst>
          </p:nvPr>
        </p:nvGraphicFramePr>
        <p:xfrm>
          <a:off x="251520" y="3356993"/>
          <a:ext cx="5220580" cy="360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0" name="Equation" r:id="rId15" imgW="3733560" imgH="253800" progId="Equation.DSMT4">
                  <p:embed/>
                </p:oleObj>
              </mc:Choice>
              <mc:Fallback>
                <p:oleObj name="Equation" r:id="rId15" imgW="3733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1520" y="3356993"/>
                        <a:ext cx="5220580" cy="360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ous-titre 2"/>
          <p:cNvSpPr txBox="1">
            <a:spLocks/>
          </p:cNvSpPr>
          <p:nvPr/>
        </p:nvSpPr>
        <p:spPr>
          <a:xfrm>
            <a:off x="248897" y="4653136"/>
            <a:ext cx="8895103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6.1.1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Présentation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la forme cartésienne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nombre complexe peut être écrit sous la forme cartésienne sous la forme suivante :</a:t>
            </a:r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219451" y="3733420"/>
            <a:ext cx="8895103" cy="847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 Présentation des différentes formes des nombres complexes 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y’a trois (3) formes de présentation d’un nombre complexe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forme cartésienne, forme trigonométrique, forme exponentielle ou polaire.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228874"/>
              </p:ext>
            </p:extLst>
          </p:nvPr>
        </p:nvGraphicFramePr>
        <p:xfrm>
          <a:off x="3275856" y="5301208"/>
          <a:ext cx="968375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1" name="Equation" r:id="rId17" imgW="968400" imgH="281160" progId="Equation.DSMT4">
                  <p:embed/>
                </p:oleObj>
              </mc:Choice>
              <mc:Fallback>
                <p:oleObj name="Equation" r:id="rId17" imgW="968400" imgH="281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275856" y="5301208"/>
                        <a:ext cx="968375" cy="28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ous-titre 2"/>
          <p:cNvSpPr txBox="1">
            <a:spLocks/>
          </p:cNvSpPr>
          <p:nvPr/>
        </p:nvSpPr>
        <p:spPr>
          <a:xfrm>
            <a:off x="248897" y="5661248"/>
            <a:ext cx="8895103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6.1.2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Présentation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la forme trigonométrique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nombre complexe peut être écrit sous la forme cartésienne sous la forme suivante :</a:t>
            </a:r>
          </a:p>
        </p:txBody>
      </p:sp>
      <p:graphicFrame>
        <p:nvGraphicFramePr>
          <p:cNvPr id="17" name="Obje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257643"/>
              </p:ext>
            </p:extLst>
          </p:nvPr>
        </p:nvGraphicFramePr>
        <p:xfrm>
          <a:off x="3047377" y="6309320"/>
          <a:ext cx="1596631" cy="28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2" name="Equation" r:id="rId19" imgW="1434960" imgH="253800" progId="Equation.DSMT4">
                  <p:embed/>
                </p:oleObj>
              </mc:Choice>
              <mc:Fallback>
                <p:oleObj name="Equation" r:id="rId19" imgW="1434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47377" y="6309320"/>
                        <a:ext cx="1596631" cy="282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565707"/>
              </p:ext>
            </p:extLst>
          </p:nvPr>
        </p:nvGraphicFramePr>
        <p:xfrm>
          <a:off x="3454400" y="801688"/>
          <a:ext cx="8985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2" name="Equation" r:id="rId3" imgW="647640" imgH="253800" progId="Equation.DSMT4">
                  <p:embed/>
                </p:oleObj>
              </mc:Choice>
              <mc:Fallback>
                <p:oleObj name="Equation" r:id="rId3" imgW="647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4400" y="801688"/>
                        <a:ext cx="898525" cy="35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ous-titre 2"/>
          <p:cNvSpPr txBox="1">
            <a:spLocks/>
          </p:cNvSpPr>
          <p:nvPr/>
        </p:nvSpPr>
        <p:spPr>
          <a:xfrm>
            <a:off x="81646" y="116632"/>
            <a:ext cx="8895103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6.1.3 Présentation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exponentielle ou polaire 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nombre complexe peut être écrit sous la forme polaire sous la forme suivante :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269638"/>
              </p:ext>
            </p:extLst>
          </p:nvPr>
        </p:nvGraphicFramePr>
        <p:xfrm>
          <a:off x="3451224" y="2204864"/>
          <a:ext cx="1336799" cy="615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3" name="Equation" r:id="rId5" imgW="939600" imgH="431640" progId="Equation.DSMT4">
                  <p:embed/>
                </p:oleObj>
              </mc:Choice>
              <mc:Fallback>
                <p:oleObj name="Equation" r:id="rId5" imgW="939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51224" y="2204864"/>
                        <a:ext cx="1336799" cy="615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ous-titre 2"/>
          <p:cNvSpPr txBox="1">
            <a:spLocks/>
          </p:cNvSpPr>
          <p:nvPr/>
        </p:nvSpPr>
        <p:spPr>
          <a:xfrm>
            <a:off x="192318" y="1124744"/>
            <a:ext cx="8895103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 que        est le module du nombre complexe et calculé comme suit :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257932"/>
              </p:ext>
            </p:extLst>
          </p:nvPr>
        </p:nvGraphicFramePr>
        <p:xfrm>
          <a:off x="2874505" y="1484784"/>
          <a:ext cx="216396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4" name="Equation" r:id="rId7" imgW="1460160" imgH="291960" progId="Equation.DSMT4">
                  <p:embed/>
                </p:oleObj>
              </mc:Choice>
              <mc:Fallback>
                <p:oleObj name="Equation" r:id="rId7" imgW="14601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74505" y="1484784"/>
                        <a:ext cx="2163965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ous-titre 2"/>
          <p:cNvSpPr txBox="1">
            <a:spLocks/>
          </p:cNvSpPr>
          <p:nvPr/>
        </p:nvSpPr>
        <p:spPr>
          <a:xfrm>
            <a:off x="88542" y="2780928"/>
            <a:ext cx="8895103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Généralisation de la loi d’Ohm :</a:t>
            </a:r>
          </a:p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7.1.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Impédance et admittance complexe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L’impédance complexe Z est définie par un dipôle et égale au rapport entre l’amplitude complexe de la tension V et l’amplitude complexe du courant I.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465317"/>
              </p:ext>
            </p:extLst>
          </p:nvPr>
        </p:nvGraphicFramePr>
        <p:xfrm>
          <a:off x="2699792" y="4005064"/>
          <a:ext cx="360040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5" name="Equation" r:id="rId9" imgW="2539800" imgH="457200" progId="Equation.DSMT4">
                  <p:embed/>
                </p:oleObj>
              </mc:Choice>
              <mc:Fallback>
                <p:oleObj name="Equation" r:id="rId9" imgW="2539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99792" y="4005064"/>
                        <a:ext cx="360040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ous-titre 2"/>
          <p:cNvSpPr txBox="1">
            <a:spLocks/>
          </p:cNvSpPr>
          <p:nvPr/>
        </p:nvSpPr>
        <p:spPr>
          <a:xfrm>
            <a:off x="107504" y="4797152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 que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633430"/>
              </p:ext>
            </p:extLst>
          </p:nvPr>
        </p:nvGraphicFramePr>
        <p:xfrm>
          <a:off x="971600" y="1117816"/>
          <a:ext cx="28803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6" name="Equation" r:id="rId11" imgW="203040" imgH="253800" progId="Equation.DSMT4">
                  <p:embed/>
                </p:oleObj>
              </mc:Choice>
              <mc:Fallback>
                <p:oleObj name="Equation" r:id="rId11" imgW="203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71600" y="1117816"/>
                        <a:ext cx="288032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ous-titre 2"/>
          <p:cNvSpPr txBox="1">
            <a:spLocks/>
          </p:cNvSpPr>
          <p:nvPr/>
        </p:nvSpPr>
        <p:spPr>
          <a:xfrm>
            <a:off x="239613" y="1916832"/>
            <a:ext cx="8895103" cy="324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Ainsi        est l’argument et calculé comme suit :</a:t>
            </a:r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642927"/>
              </p:ext>
            </p:extLst>
          </p:nvPr>
        </p:nvGraphicFramePr>
        <p:xfrm>
          <a:off x="821110" y="1993426"/>
          <a:ext cx="222498" cy="262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7" name="Equation" r:id="rId13" imgW="139680" imgH="164880" progId="Equation.DSMT4">
                  <p:embed/>
                </p:oleObj>
              </mc:Choice>
              <mc:Fallback>
                <p:oleObj name="Equation" r:id="rId13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21110" y="1993426"/>
                        <a:ext cx="222498" cy="262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605261"/>
              </p:ext>
            </p:extLst>
          </p:nvPr>
        </p:nvGraphicFramePr>
        <p:xfrm>
          <a:off x="3851920" y="5244695"/>
          <a:ext cx="1224136" cy="1208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8" name="Equation" r:id="rId15" imgW="1002960" imgH="990360" progId="Equation.DSMT4">
                  <p:embed/>
                </p:oleObj>
              </mc:Choice>
              <mc:Fallback>
                <p:oleObj name="Equation" r:id="rId15" imgW="10029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851920" y="5244695"/>
                        <a:ext cx="1224136" cy="1208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87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81646" y="116632"/>
            <a:ext cx="8895103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L’admittance complexe Y est l’inverse de l’impédance définie par formule comme suit :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88542" y="2780928"/>
            <a:ext cx="8895103" cy="6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pouvons noté l’impédance ainsi l’admittance en forme cartésienne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respectivement ceci est présenté par les deux formules suivante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69160"/>
              </p:ext>
            </p:extLst>
          </p:nvPr>
        </p:nvGraphicFramePr>
        <p:xfrm>
          <a:off x="3998913" y="3860800"/>
          <a:ext cx="10445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Equation" r:id="rId3" imgW="736560" imgH="203040" progId="Equation.DSMT4">
                  <p:embed/>
                </p:oleObj>
              </mc:Choice>
              <mc:Fallback>
                <p:oleObj name="Equation" r:id="rId3" imgW="73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8913" y="3860800"/>
                        <a:ext cx="1044575" cy="28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ous-titre 2"/>
          <p:cNvSpPr txBox="1">
            <a:spLocks/>
          </p:cNvSpPr>
          <p:nvPr/>
        </p:nvSpPr>
        <p:spPr>
          <a:xfrm>
            <a:off x="73851" y="980728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 que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99608"/>
              </p:ext>
            </p:extLst>
          </p:nvPr>
        </p:nvGraphicFramePr>
        <p:xfrm>
          <a:off x="3563888" y="1177725"/>
          <a:ext cx="1368152" cy="1551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5" imgW="1041120" imgH="1180800" progId="Equation.DSMT4">
                  <p:embed/>
                </p:oleObj>
              </mc:Choice>
              <mc:Fallback>
                <p:oleObj name="Equation" r:id="rId5" imgW="104112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63888" y="1177725"/>
                        <a:ext cx="1368152" cy="1551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218595"/>
              </p:ext>
            </p:extLst>
          </p:nvPr>
        </p:nvGraphicFramePr>
        <p:xfrm>
          <a:off x="3198812" y="476672"/>
          <a:ext cx="2398393" cy="54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name="Equation" r:id="rId7" imgW="1739880" imgH="393480" progId="Equation.DSMT4">
                  <p:embed/>
                </p:oleObj>
              </mc:Choice>
              <mc:Fallback>
                <p:oleObj name="Equation" r:id="rId7" imgW="1739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98812" y="476672"/>
                        <a:ext cx="2398393" cy="542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187266"/>
              </p:ext>
            </p:extLst>
          </p:nvPr>
        </p:nvGraphicFramePr>
        <p:xfrm>
          <a:off x="4022725" y="3284538"/>
          <a:ext cx="10985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Equation" r:id="rId9" imgW="1098720" imgH="289080" progId="Equation.DSMT4">
                  <p:embed/>
                </p:oleObj>
              </mc:Choice>
              <mc:Fallback>
                <p:oleObj name="Equation" r:id="rId9" imgW="1098720" imgH="28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22725" y="3284538"/>
                        <a:ext cx="1098550" cy="28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ous-titre 2"/>
          <p:cNvSpPr txBox="1">
            <a:spLocks/>
          </p:cNvSpPr>
          <p:nvPr/>
        </p:nvSpPr>
        <p:spPr>
          <a:xfrm>
            <a:off x="107504" y="4149080"/>
            <a:ext cx="8895103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L’impédance comporte deux termes, la partie réelle R est appelée la résistance et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partie imaginaire X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appelée la réactance. Elles s’expriment toutes les deux en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Ohm [Ω].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L’admittance comporte deux termes, la partie réelle G est appelée la conductance et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partie imaginaire B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appelée la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susceptance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Elles s’expriment toutes les deux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Siemens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[S] ou [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Ω-1].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111830" y="1124744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amplitudes complexes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122672"/>
              </p:ext>
            </p:extLst>
          </p:nvPr>
        </p:nvGraphicFramePr>
        <p:xfrm>
          <a:off x="3124200" y="2457450"/>
          <a:ext cx="18367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3" name="Equation" r:id="rId3" imgW="1295280" imgH="253800" progId="Equation.DSMT4">
                  <p:embed/>
                </p:oleObj>
              </mc:Choice>
              <mc:Fallback>
                <p:oleObj name="Equation" r:id="rId3" imgW="1295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457450"/>
                        <a:ext cx="1836738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81040"/>
              </p:ext>
            </p:extLst>
          </p:nvPr>
        </p:nvGraphicFramePr>
        <p:xfrm>
          <a:off x="3203848" y="764704"/>
          <a:ext cx="11842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4" name="Equation" r:id="rId5" imgW="901440" imgH="253800" progId="Equation.DSMT4">
                  <p:embed/>
                </p:oleObj>
              </mc:Choice>
              <mc:Fallback>
                <p:oleObj name="Equation" r:id="rId5" imgW="901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764704"/>
                        <a:ext cx="1184275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52469"/>
              </p:ext>
            </p:extLst>
          </p:nvPr>
        </p:nvGraphicFramePr>
        <p:xfrm>
          <a:off x="3407916" y="1340768"/>
          <a:ext cx="1092076" cy="709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5" name="Equation" r:id="rId7" imgW="977760" imgH="634680" progId="Equation.DSMT4">
                  <p:embed/>
                </p:oleObj>
              </mc:Choice>
              <mc:Fallback>
                <p:oleObj name="Equation" r:id="rId7" imgW="9777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07916" y="1340768"/>
                        <a:ext cx="1092076" cy="709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ous-titre 2"/>
          <p:cNvSpPr txBox="1">
            <a:spLocks/>
          </p:cNvSpPr>
          <p:nvPr/>
        </p:nvSpPr>
        <p:spPr>
          <a:xfrm>
            <a:off x="111830" y="188640"/>
            <a:ext cx="8895103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Impédances et admittances complexes des dipôles élémentaires (R, L, C) : </a:t>
            </a:r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8.1. Résistance :</a:t>
            </a:r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16745" y="2060848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le cas d’une résistance, l’impédance complexe est égale  R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107504" y="2780928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L’impédance complexe d’une résistance est purement réelle: la réactance est nulle et l’admittance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2923"/>
              </p:ext>
            </p:extLst>
          </p:nvPr>
        </p:nvGraphicFramePr>
        <p:xfrm>
          <a:off x="3522662" y="3178174"/>
          <a:ext cx="1139661" cy="466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6" name="Equation" r:id="rId9" imgW="1054080" imgH="431640" progId="Equation.DSMT4">
                  <p:embed/>
                </p:oleObj>
              </mc:Choice>
              <mc:Fallback>
                <p:oleObj name="Equation" r:id="rId9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22662" y="3178174"/>
                        <a:ext cx="1139661" cy="466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ous-titre 2"/>
          <p:cNvSpPr txBox="1">
            <a:spLocks/>
          </p:cNvSpPr>
          <p:nvPr/>
        </p:nvSpPr>
        <p:spPr>
          <a:xfrm>
            <a:off x="17015" y="3717032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8.2. Bobine (Inductance) :</a:t>
            </a:r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349734"/>
              </p:ext>
            </p:extLst>
          </p:nvPr>
        </p:nvGraphicFramePr>
        <p:xfrm>
          <a:off x="3563888" y="4077072"/>
          <a:ext cx="1127373" cy="476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Equation" r:id="rId11" imgW="990360" imgH="419040" progId="Equation.DSMT4">
                  <p:embed/>
                </p:oleObj>
              </mc:Choice>
              <mc:Fallback>
                <p:oleObj name="Equation" r:id="rId11" imgW="990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63888" y="4077072"/>
                        <a:ext cx="1127373" cy="476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ous-titre 2"/>
          <p:cNvSpPr txBox="1">
            <a:spLocks/>
          </p:cNvSpPr>
          <p:nvPr/>
        </p:nvSpPr>
        <p:spPr>
          <a:xfrm>
            <a:off x="47082" y="4653136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amplitudes complexes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430442"/>
              </p:ext>
            </p:extLst>
          </p:nvPr>
        </p:nvGraphicFramePr>
        <p:xfrm>
          <a:off x="3495675" y="4941168"/>
          <a:ext cx="1519508" cy="92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8" name="Equation" r:id="rId13" imgW="1371600" imgH="838080" progId="Equation.DSMT4">
                  <p:embed/>
                </p:oleObj>
              </mc:Choice>
              <mc:Fallback>
                <p:oleObj name="Equation" r:id="rId13" imgW="13716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95675" y="4941168"/>
                        <a:ext cx="1519508" cy="928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ous-titre 2"/>
          <p:cNvSpPr txBox="1">
            <a:spLocks/>
          </p:cNvSpPr>
          <p:nvPr/>
        </p:nvSpPr>
        <p:spPr>
          <a:xfrm>
            <a:off x="0" y="5877272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le cas d’une inductance, l’impédance complexe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14669"/>
              </p:ext>
            </p:extLst>
          </p:nvPr>
        </p:nvGraphicFramePr>
        <p:xfrm>
          <a:off x="2843808" y="6165304"/>
          <a:ext cx="3045276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9" name="Equation" r:id="rId15" imgW="2286000" imgH="444240" progId="Equation.DSMT4">
                  <p:embed/>
                </p:oleObj>
              </mc:Choice>
              <mc:Fallback>
                <p:oleObj name="Equation" r:id="rId15" imgW="2286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43808" y="6165304"/>
                        <a:ext cx="3045276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65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147765" y="260648"/>
            <a:ext cx="889510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L’impédance complexe d’une bobine est purement imaginaire et positive: la réactance est inductive et l’admittance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98656"/>
              </p:ext>
            </p:extLst>
          </p:nvPr>
        </p:nvGraphicFramePr>
        <p:xfrm>
          <a:off x="2557171" y="829103"/>
          <a:ext cx="3671013" cy="655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Equation" r:id="rId3" imgW="2705040" imgH="482400" progId="Equation.DSMT4">
                  <p:embed/>
                </p:oleObj>
              </mc:Choice>
              <mc:Fallback>
                <p:oleObj name="Equation" r:id="rId3" imgW="27050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7171" y="829103"/>
                        <a:ext cx="3671013" cy="655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ous-titre 2"/>
          <p:cNvSpPr txBox="1">
            <a:spLocks/>
          </p:cNvSpPr>
          <p:nvPr/>
        </p:nvSpPr>
        <p:spPr>
          <a:xfrm>
            <a:off x="60724" y="1556792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8.3. Condensateur (Capacité) :</a:t>
            </a:r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869011"/>
              </p:ext>
            </p:extLst>
          </p:nvPr>
        </p:nvGraphicFramePr>
        <p:xfrm>
          <a:off x="3648770" y="1628800"/>
          <a:ext cx="1499294" cy="1065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Equation" r:id="rId5" imgW="1180800" imgH="838080" progId="Equation.DSMT4">
                  <p:embed/>
                </p:oleObj>
              </mc:Choice>
              <mc:Fallback>
                <p:oleObj name="Equation" r:id="rId5" imgW="11808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48770" y="1628800"/>
                        <a:ext cx="1499294" cy="1065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ous-titre 2"/>
          <p:cNvSpPr txBox="1">
            <a:spLocks/>
          </p:cNvSpPr>
          <p:nvPr/>
        </p:nvSpPr>
        <p:spPr>
          <a:xfrm>
            <a:off x="113084" y="2708920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amplitudes complexes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686344"/>
              </p:ext>
            </p:extLst>
          </p:nvPr>
        </p:nvGraphicFramePr>
        <p:xfrm>
          <a:off x="3561532" y="2924944"/>
          <a:ext cx="1946572" cy="98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Equation" r:id="rId7" imgW="1562040" imgH="787320" progId="Equation.DSMT4">
                  <p:embed/>
                </p:oleObj>
              </mc:Choice>
              <mc:Fallback>
                <p:oleObj name="Equation" r:id="rId7" imgW="156204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61532" y="2924944"/>
                        <a:ext cx="1946572" cy="980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ous-titre 2"/>
          <p:cNvSpPr txBox="1">
            <a:spLocks/>
          </p:cNvSpPr>
          <p:nvPr/>
        </p:nvSpPr>
        <p:spPr>
          <a:xfrm>
            <a:off x="139264" y="4005064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le cas d’un condensateur, l’impédance complexe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811975"/>
              </p:ext>
            </p:extLst>
          </p:nvPr>
        </p:nvGraphicFramePr>
        <p:xfrm>
          <a:off x="2414588" y="4483100"/>
          <a:ext cx="436403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8" name="Equation" r:id="rId9" imgW="3276360" imgH="482400" progId="Equation.DSMT4">
                  <p:embed/>
                </p:oleObj>
              </mc:Choice>
              <mc:Fallback>
                <p:oleObj name="Equation" r:id="rId9" imgW="3276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14588" y="4483100"/>
                        <a:ext cx="4364037" cy="64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ous-titre 2"/>
          <p:cNvSpPr txBox="1">
            <a:spLocks/>
          </p:cNvSpPr>
          <p:nvPr/>
        </p:nvSpPr>
        <p:spPr>
          <a:xfrm>
            <a:off x="108779" y="5144537"/>
            <a:ext cx="889510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L’impédance complexe d’un condensateur est purement imaginaire et négative: la réactance est capacitive et l’admittance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919281"/>
              </p:ext>
            </p:extLst>
          </p:nvPr>
        </p:nvGraphicFramePr>
        <p:xfrm>
          <a:off x="3347864" y="5733256"/>
          <a:ext cx="2384513" cy="52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Equation" r:id="rId11" imgW="2006280" imgH="444240" progId="Equation.DSMT4">
                  <p:embed/>
                </p:oleObj>
              </mc:Choice>
              <mc:Fallback>
                <p:oleObj name="Equation" r:id="rId11" imgW="2006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47864" y="5733256"/>
                        <a:ext cx="2384513" cy="528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01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169619" y="1196752"/>
            <a:ext cx="885698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présente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crête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à crête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U(t) en Volt.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présente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crête à crête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courant I(t) en Ampère.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présente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l’amplitude maximale ou crête de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U(t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en Volt.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présente l’amplitude maximale ou crête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courant I(t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en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Ampère.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présente la phase instantané en unité de radian [rad] ou degré [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signifie la pulsation ou la vitesse angulaire du signal sinusoïdal, cette grandeur de pulsation est en fonction de la fréquence et la période comme le montre l’expression suivante: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2</a:t>
            </a:fld>
            <a:endParaRPr lang="fr-FR"/>
          </a:p>
        </p:txBody>
      </p:sp>
      <p:sp>
        <p:nvSpPr>
          <p:cNvPr id="21" name="Sous-titre 2"/>
          <p:cNvSpPr txBox="1">
            <a:spLocks/>
          </p:cNvSpPr>
          <p:nvPr/>
        </p:nvSpPr>
        <p:spPr>
          <a:xfrm>
            <a:off x="169619" y="3789040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pulsation ou la vitesse angulaire est en unité de radian par seconde [rad/s] et la fréquence est en unité de Hertz [Hz].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est la phase à l’origine c’est-à-dire l’angle de phase à (t = 0) en unité de [rad] ou de [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deg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601362"/>
              </p:ext>
            </p:extLst>
          </p:nvPr>
        </p:nvGraphicFramePr>
        <p:xfrm>
          <a:off x="2915816" y="764704"/>
          <a:ext cx="272733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2" name="Equation" r:id="rId3" imgW="1409400" imgH="253800" progId="Equation.DSMT4">
                  <p:embed/>
                </p:oleObj>
              </mc:Choice>
              <mc:Fallback>
                <p:oleObj name="Equation" r:id="rId3" imgW="1409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764704"/>
                        <a:ext cx="2727331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116053"/>
              </p:ext>
            </p:extLst>
          </p:nvPr>
        </p:nvGraphicFramePr>
        <p:xfrm>
          <a:off x="2987824" y="260648"/>
          <a:ext cx="266429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3" name="Equation" r:id="rId5" imgW="1498320" imgH="253800" progId="Equation.DSMT4">
                  <p:embed/>
                </p:oleObj>
              </mc:Choice>
              <mc:Fallback>
                <p:oleObj name="Equation" r:id="rId5" imgW="1498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7824" y="260648"/>
                        <a:ext cx="2664296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727154"/>
              </p:ext>
            </p:extLst>
          </p:nvPr>
        </p:nvGraphicFramePr>
        <p:xfrm>
          <a:off x="169619" y="2420888"/>
          <a:ext cx="871884" cy="2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4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619" y="2420888"/>
                        <a:ext cx="871884" cy="26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07403"/>
              </p:ext>
            </p:extLst>
          </p:nvPr>
        </p:nvGraphicFramePr>
        <p:xfrm>
          <a:off x="159872" y="2780927"/>
          <a:ext cx="235664" cy="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5" name="Equation" r:id="rId9" imgW="152280" imgH="139680" progId="Equation.DSMT4">
                  <p:embed/>
                </p:oleObj>
              </mc:Choice>
              <mc:Fallback>
                <p:oleObj name="Equation" r:id="rId9" imgW="1522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9872" y="2780927"/>
                        <a:ext cx="235664" cy="21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811228"/>
              </p:ext>
            </p:extLst>
          </p:nvPr>
        </p:nvGraphicFramePr>
        <p:xfrm>
          <a:off x="3484025" y="3212976"/>
          <a:ext cx="1520023" cy="526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6" name="Equation" r:id="rId11" imgW="965160" imgH="393480" progId="Equation.DSMT4">
                  <p:embed/>
                </p:oleObj>
              </mc:Choice>
              <mc:Fallback>
                <p:oleObj name="Equation" r:id="rId11" imgW="96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84025" y="3212976"/>
                        <a:ext cx="1520023" cy="526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978547"/>
              </p:ext>
            </p:extLst>
          </p:nvPr>
        </p:nvGraphicFramePr>
        <p:xfrm>
          <a:off x="251520" y="4365104"/>
          <a:ext cx="216024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7" name="Equation" r:id="rId13" imgW="139680" imgH="164880" progId="Equation.DSMT4">
                  <p:embed/>
                </p:oleObj>
              </mc:Choice>
              <mc:Fallback>
                <p:oleObj name="Equation" r:id="rId13" imgW="139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1520" y="4365104"/>
                        <a:ext cx="216024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ous-titre 2"/>
          <p:cNvSpPr txBox="1">
            <a:spLocks/>
          </p:cNvSpPr>
          <p:nvPr/>
        </p:nvSpPr>
        <p:spPr>
          <a:xfrm>
            <a:off x="179512" y="4797152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Représentation de la forme d’onde en fonction du temps d’un signal sinusoïdal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pulsation ou la vitesse angulaire est en unité de radian par seconde [rad/s] et la fréquence est en unité de Hertz [Hz].</a:t>
            </a:r>
          </a:p>
        </p:txBody>
      </p:sp>
    </p:spTree>
    <p:extLst>
      <p:ext uri="{BB962C8B-B14F-4D97-AF65-F5344CB8AC3E}">
        <p14:creationId xmlns:p14="http://schemas.microsoft.com/office/powerpoint/2010/main" val="39258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3</a:t>
            </a:fld>
            <a:endParaRPr lang="fr-FR"/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35496" y="3717032"/>
            <a:ext cx="9013626" cy="574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valeur moyenne d’un courant ou tension de forme sinusoïdale est nulle, un signal sinusoïdal est un signal périodique et symétrique.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251520" y="2348880"/>
            <a:ext cx="842493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Valeur moyenne: 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valeur moyenne d’une fonction sinusoïdale S(t) est définie comme suit: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547664" y="1939280"/>
            <a:ext cx="6006636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4.1 Forme d’onde d’un signal sinusoïdal en fonction du temps en précisant la période T.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6632"/>
            <a:ext cx="3024336" cy="177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11231"/>
              </p:ext>
            </p:extLst>
          </p:nvPr>
        </p:nvGraphicFramePr>
        <p:xfrm>
          <a:off x="2195736" y="3068960"/>
          <a:ext cx="3888432" cy="5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1" name="Equation" r:id="rId4" imgW="2831760" imgH="469800" progId="Equation.DSMT4">
                  <p:embed/>
                </p:oleObj>
              </mc:Choice>
              <mc:Fallback>
                <p:oleObj name="Equation" r:id="rId4" imgW="28317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5736" y="3068960"/>
                        <a:ext cx="3888432" cy="59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ous-titre 2"/>
          <p:cNvSpPr txBox="1">
            <a:spLocks/>
          </p:cNvSpPr>
          <p:nvPr/>
        </p:nvSpPr>
        <p:spPr>
          <a:xfrm>
            <a:off x="251520" y="4365104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Valeur efficace: 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valeur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efficace d’une grandeur périodique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racine moyenne du carré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cette grandeur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calculée sur une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période bien définie.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967505"/>
              </p:ext>
            </p:extLst>
          </p:nvPr>
        </p:nvGraphicFramePr>
        <p:xfrm>
          <a:off x="2195736" y="5301208"/>
          <a:ext cx="3888432" cy="648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" name="Equation" r:id="rId6" imgW="2920680" imgH="507960" progId="Equation.DSMT4">
                  <p:embed/>
                </p:oleObj>
              </mc:Choice>
              <mc:Fallback>
                <p:oleObj name="Equation" r:id="rId6" imgW="29206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95736" y="5301208"/>
                        <a:ext cx="3888432" cy="648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248491"/>
              </p:ext>
            </p:extLst>
          </p:nvPr>
        </p:nvGraphicFramePr>
        <p:xfrm>
          <a:off x="282574" y="6021288"/>
          <a:ext cx="4505450" cy="64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" name="Equation" r:id="rId8" imgW="3682800" imgH="507960" progId="Equation.DSMT4">
                  <p:embed/>
                </p:oleObj>
              </mc:Choice>
              <mc:Fallback>
                <p:oleObj name="Equation" r:id="rId8" imgW="36828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2574" y="6021288"/>
                        <a:ext cx="4505450" cy="64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6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4</a:t>
            </a:fld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5666" y="980728"/>
            <a:ext cx="864096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intégrer la fonction mathématique trigonométrique (carré du sinus), nous utilisons cette égalité.</a:t>
            </a: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07504" y="1988840"/>
            <a:ext cx="864096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 que 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380772"/>
              </p:ext>
            </p:extLst>
          </p:nvPr>
        </p:nvGraphicFramePr>
        <p:xfrm>
          <a:off x="119678" y="116632"/>
          <a:ext cx="3156178" cy="753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6" name="Equation" r:id="rId3" imgW="2209680" imgH="571320" progId="Equation.DSMT4">
                  <p:embed/>
                </p:oleObj>
              </mc:Choice>
              <mc:Fallback>
                <p:oleObj name="Equation" r:id="rId3" imgW="22096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678" y="116632"/>
                        <a:ext cx="3156178" cy="753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499179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7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355004"/>
              </p:ext>
            </p:extLst>
          </p:nvPr>
        </p:nvGraphicFramePr>
        <p:xfrm>
          <a:off x="139991" y="1447645"/>
          <a:ext cx="2267003" cy="54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8" name="Equation" r:id="rId7" imgW="1650960" imgH="393480" progId="Equation.DSMT4">
                  <p:embed/>
                </p:oleObj>
              </mc:Choice>
              <mc:Fallback>
                <p:oleObj name="Equation" r:id="rId7" imgW="1650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991" y="1447645"/>
                        <a:ext cx="2267003" cy="540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309724"/>
              </p:ext>
            </p:extLst>
          </p:nvPr>
        </p:nvGraphicFramePr>
        <p:xfrm>
          <a:off x="899592" y="1988840"/>
          <a:ext cx="1224136" cy="34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9" name="Equation" r:id="rId9" imgW="799920" imgH="253800" progId="Equation.DSMT4">
                  <p:embed/>
                </p:oleObj>
              </mc:Choice>
              <mc:Fallback>
                <p:oleObj name="Equation" r:id="rId9" imgW="799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99592" y="1988840"/>
                        <a:ext cx="1224136" cy="342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632437"/>
              </p:ext>
            </p:extLst>
          </p:nvPr>
        </p:nvGraphicFramePr>
        <p:xfrm>
          <a:off x="251520" y="2348880"/>
          <a:ext cx="5544616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0" name="Equation" r:id="rId11" imgW="4101840" imgH="2349360" progId="Equation.DSMT4">
                  <p:embed/>
                </p:oleObj>
              </mc:Choice>
              <mc:Fallback>
                <p:oleObj name="Equation" r:id="rId11" imgW="4101840" imgH="234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1520" y="2348880"/>
                        <a:ext cx="5544616" cy="29523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ous-titre 2"/>
          <p:cNvSpPr txBox="1">
            <a:spLocks/>
          </p:cNvSpPr>
          <p:nvPr/>
        </p:nvSpPr>
        <p:spPr>
          <a:xfrm>
            <a:off x="107504" y="5445224"/>
            <a:ext cx="86409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Finalement si                   , le calcul de la valeur efficace est finalement nous donne le résultat suivant:</a:t>
            </a:r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629380"/>
              </p:ext>
            </p:extLst>
          </p:nvPr>
        </p:nvGraphicFramePr>
        <p:xfrm>
          <a:off x="1403648" y="5445224"/>
          <a:ext cx="936104" cy="300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1" name="Equation" r:id="rId13" imgW="698400" imgH="253800" progId="Equation.DSMT4">
                  <p:embed/>
                </p:oleObj>
              </mc:Choice>
              <mc:Fallback>
                <p:oleObj name="Equation" r:id="rId13" imgW="69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03648" y="5445224"/>
                        <a:ext cx="936104" cy="300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368367"/>
              </p:ext>
            </p:extLst>
          </p:nvPr>
        </p:nvGraphicFramePr>
        <p:xfrm>
          <a:off x="251520" y="5877272"/>
          <a:ext cx="2016224" cy="576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2" name="Equation" r:id="rId15" imgW="1422360" imgH="469800" progId="Equation.DSMT4">
                  <p:embed/>
                </p:oleObj>
              </mc:Choice>
              <mc:Fallback>
                <p:oleObj name="Equation" r:id="rId15" imgW="14223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1520" y="5877272"/>
                        <a:ext cx="2016224" cy="576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134767" y="836712"/>
            <a:ext cx="878497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4.4. Système de phase: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courant alternatif, on distingue le fil neutre, qui sert de référence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(tension = 0 (V)),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le fil (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fils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phase,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transporte (transportent) le courant. Il existe différents systèmes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courant alternatif, cités comme suit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5</a:t>
            </a:fld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07504" y="116632"/>
            <a:ext cx="8640960" cy="6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pratique la valeur efficace est celle indiquée par l’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ampèrmètre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ou le voltmètre en mode alternatif (AC).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186333" y="2003568"/>
            <a:ext cx="8784976" cy="92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4.4.1 Système monophasé: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c’est le système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souvent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utilisé pour les réseaux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domestiques (maisons, écoles, dispensaire…).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utilise deux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câbles : la phase et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179512" y="2924944"/>
            <a:ext cx="8784976" cy="92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4.4.2 Système biphasé: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C’est un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ancien système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phase sont utilisation est devenu quasi inexistante (très rare).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Utilise deux fils de phase, et pas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 neutre.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179512" y="3861048"/>
            <a:ext cx="8784976" cy="92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4.4.3 Système triphasé: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principalement utilisé pour le transport de l’utilisation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grandes puissances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Il utilise trois fils de phase et un fil neutre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6</a:t>
            </a:fld>
            <a:endParaRPr lang="fr-FR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37402" y="548680"/>
            <a:ext cx="4681109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5.1</a:t>
            </a:r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Diagramme de Fresnel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représentation de Fresnel (ou vectorielle) d’un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signal                                          qui peut être représenté par un vecteur     , module         tournant autour de l’origine O.</a:t>
            </a: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12793" y="188640"/>
            <a:ext cx="43993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Représentation d’un signal sinusoïdal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4211960" y="1790818"/>
            <a:ext cx="4968552" cy="2700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Figure.4.2. Le diagramme de Fresnel de la fonction S(t).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680692"/>
              </p:ext>
            </p:extLst>
          </p:nvPr>
        </p:nvGraphicFramePr>
        <p:xfrm>
          <a:off x="107504" y="1916832"/>
          <a:ext cx="187801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20" name="Equation" r:id="rId3" imgW="990360" imgH="634680" progId="Equation.DSMT4">
                  <p:embed/>
                </p:oleObj>
              </mc:Choice>
              <mc:Fallback>
                <p:oleObj name="Equation" r:id="rId3" imgW="9903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1916832"/>
                        <a:ext cx="1878013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ous-titre 2"/>
          <p:cNvSpPr txBox="1">
            <a:spLocks/>
          </p:cNvSpPr>
          <p:nvPr/>
        </p:nvSpPr>
        <p:spPr>
          <a:xfrm>
            <a:off x="130291" y="3068960"/>
            <a:ext cx="8763627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Exemple d’application :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Tracer les diagrammes de Fresnel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69047"/>
              </p:ext>
            </p:extLst>
          </p:nvPr>
        </p:nvGraphicFramePr>
        <p:xfrm>
          <a:off x="230188" y="3418731"/>
          <a:ext cx="2253580" cy="1234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21" name="Equation" r:id="rId5" imgW="1498320" imgH="888840" progId="Equation.DSMT4">
                  <p:embed/>
                </p:oleObj>
              </mc:Choice>
              <mc:Fallback>
                <p:oleObj name="Equation" r:id="rId5" imgW="14983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188" y="3418731"/>
                        <a:ext cx="2253580" cy="1234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lèche droite 8"/>
          <p:cNvSpPr/>
          <p:nvPr/>
        </p:nvSpPr>
        <p:spPr>
          <a:xfrm>
            <a:off x="2987824" y="4077072"/>
            <a:ext cx="2088232" cy="72008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867096"/>
              </p:ext>
            </p:extLst>
          </p:nvPr>
        </p:nvGraphicFramePr>
        <p:xfrm>
          <a:off x="683568" y="1133783"/>
          <a:ext cx="2160240" cy="278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22" name="Equation" r:id="rId7" imgW="1473120" imgH="253800" progId="Equation.DSMT4">
                  <p:embed/>
                </p:oleObj>
              </mc:Choice>
              <mc:Fallback>
                <p:oleObj name="Equation" r:id="rId7" imgW="1473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3568" y="1133783"/>
                        <a:ext cx="2160240" cy="278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35912"/>
              </p:ext>
            </p:extLst>
          </p:nvPr>
        </p:nvGraphicFramePr>
        <p:xfrm>
          <a:off x="2248542" y="1340768"/>
          <a:ext cx="235226" cy="27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23" name="Equation" r:id="rId9" imgW="139680" imgH="215640" progId="Equation.DSMT4">
                  <p:embed/>
                </p:oleObj>
              </mc:Choice>
              <mc:Fallback>
                <p:oleObj name="Equation" r:id="rId9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48542" y="1340768"/>
                        <a:ext cx="235226" cy="274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088767"/>
              </p:ext>
            </p:extLst>
          </p:nvPr>
        </p:nvGraphicFramePr>
        <p:xfrm>
          <a:off x="3411871" y="1412776"/>
          <a:ext cx="368041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24" name="Equation" r:id="rId11" imgW="291960" imgH="228600" progId="Equation.DSMT4">
                  <p:embed/>
                </p:oleObj>
              </mc:Choice>
              <mc:Fallback>
                <p:oleObj name="Equation" r:id="rId11" imgW="291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11871" y="1412776"/>
                        <a:ext cx="368041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724" name="Picture 129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8640"/>
            <a:ext cx="2088232" cy="160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73" name="Picture 134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17217"/>
            <a:ext cx="2200275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Sous-titre 2"/>
          <p:cNvSpPr txBox="1">
            <a:spLocks/>
          </p:cNvSpPr>
          <p:nvPr/>
        </p:nvSpPr>
        <p:spPr>
          <a:xfrm>
            <a:off x="3058524" y="3753036"/>
            <a:ext cx="259359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diagramme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Fresnel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Sous-titre 2"/>
          <p:cNvSpPr txBox="1">
            <a:spLocks/>
          </p:cNvSpPr>
          <p:nvPr/>
        </p:nvSpPr>
        <p:spPr>
          <a:xfrm>
            <a:off x="141393" y="4941168"/>
            <a:ext cx="8895103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5.2. Dipôles simples soumis à un régime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sinusoïdal: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Soit un courant électrique i(t) en régime sinusoïdal permanent qui s’écrit de la forme suivante:</a:t>
            </a:r>
          </a:p>
        </p:txBody>
      </p:sp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938320"/>
              </p:ext>
            </p:extLst>
          </p:nvPr>
        </p:nvGraphicFramePr>
        <p:xfrm>
          <a:off x="3458786" y="5589240"/>
          <a:ext cx="2049318" cy="36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25" name="Equation" r:id="rId15" imgW="1409400" imgH="253800" progId="Equation.DSMT4">
                  <p:embed/>
                </p:oleObj>
              </mc:Choice>
              <mc:Fallback>
                <p:oleObj name="Equation" r:id="rId15" imgW="1409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58786" y="5589240"/>
                        <a:ext cx="2049318" cy="360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5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34907" y="116632"/>
            <a:ext cx="8763627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prenant le courant à l’origine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phases              , alors: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321076"/>
              </p:ext>
            </p:extLst>
          </p:nvPr>
        </p:nvGraphicFramePr>
        <p:xfrm>
          <a:off x="2949575" y="4653707"/>
          <a:ext cx="24320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56" name="Equation" r:id="rId3" imgW="1904760" imgH="507960" progId="Equation.DSMT4">
                  <p:embed/>
                </p:oleObj>
              </mc:Choice>
              <mc:Fallback>
                <p:oleObj name="Equation" r:id="rId3" imgW="19047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9575" y="4653707"/>
                        <a:ext cx="243205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883029"/>
              </p:ext>
            </p:extLst>
          </p:nvPr>
        </p:nvGraphicFramePr>
        <p:xfrm>
          <a:off x="3707904" y="116632"/>
          <a:ext cx="708816" cy="34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57" name="Equation" r:id="rId5" imgW="520560" imgH="253800" progId="Equation.DSMT4">
                  <p:embed/>
                </p:oleObj>
              </mc:Choice>
              <mc:Fallback>
                <p:oleObj name="Equation" r:id="rId5" imgW="520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7904" y="116632"/>
                        <a:ext cx="708816" cy="345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200176"/>
              </p:ext>
            </p:extLst>
          </p:nvPr>
        </p:nvGraphicFramePr>
        <p:xfrm>
          <a:off x="3275012" y="522734"/>
          <a:ext cx="1736937" cy="385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58" name="Equation" r:id="rId7" imgW="1143000" imgH="253800" progId="Equation.DSMT4">
                  <p:embed/>
                </p:oleObj>
              </mc:Choice>
              <mc:Fallback>
                <p:oleObj name="Equation" r:id="rId7" imgW="1143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5012" y="522734"/>
                        <a:ext cx="1736937" cy="385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81646" y="908720"/>
            <a:ext cx="8895103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5.2.1 Résistance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instantanée V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(t) aux bornes de la résistance R ainsi traversée par le courant instantané i(t). En utilisant la loi d’Ohm la tension V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(t):</a:t>
            </a:r>
          </a:p>
        </p:txBody>
      </p:sp>
      <p:pic>
        <p:nvPicPr>
          <p:cNvPr id="16801" name="Picture 4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14954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05" name="Picture 4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1844824"/>
            <a:ext cx="408270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ous-titre 2"/>
          <p:cNvSpPr txBox="1">
            <a:spLocks/>
          </p:cNvSpPr>
          <p:nvPr/>
        </p:nvSpPr>
        <p:spPr>
          <a:xfrm>
            <a:off x="179512" y="5301208"/>
            <a:ext cx="889510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le dipôle de résistance V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(t) et i(t) sont en phase.</a:t>
            </a: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835696" y="3717032"/>
            <a:ext cx="496855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Figure.4.3. Diagramme de Fresnel et les formes d’onde de tension et de courant dans le cas d’un dipôle purement résistive (résistance).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5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2118888" y="4797152"/>
            <a:ext cx="4968552" cy="45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Figure.4.3.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Diagramme de Fresnel et les formes d’onde de tension et de courant dans le cas d’un dipôle purement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inductif (Inductance).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284803"/>
              </p:ext>
            </p:extLst>
          </p:nvPr>
        </p:nvGraphicFramePr>
        <p:xfrm>
          <a:off x="2915816" y="980728"/>
          <a:ext cx="2620962" cy="173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5" name="Equation" r:id="rId3" imgW="2006280" imgH="1574640" progId="Equation.DSMT4">
                  <p:embed/>
                </p:oleObj>
              </mc:Choice>
              <mc:Fallback>
                <p:oleObj name="Equation" r:id="rId3" imgW="20062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980728"/>
                        <a:ext cx="2620962" cy="173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81646" y="116632"/>
            <a:ext cx="8895103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5.2.2 Bobine (Inductance)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Soit une bobine d’inductance L traversée par un courant i(t), la tension aux bornes de cette inductance est de la forme suivante :</a:t>
            </a:r>
          </a:p>
        </p:txBody>
      </p:sp>
      <p:pic>
        <p:nvPicPr>
          <p:cNvPr id="10830" name="Picture 59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50729"/>
            <a:ext cx="13906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31" name="Picture 59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12976"/>
            <a:ext cx="3672408" cy="1458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Sous-titre 2"/>
          <p:cNvSpPr txBox="1">
            <a:spLocks/>
          </p:cNvSpPr>
          <p:nvPr/>
        </p:nvSpPr>
        <p:spPr>
          <a:xfrm>
            <a:off x="170614" y="5373216"/>
            <a:ext cx="8895103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le dipôle de bobine V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(t) est en avance de          sur le courant i(t).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819981"/>
              </p:ext>
            </p:extLst>
          </p:nvPr>
        </p:nvGraphicFramePr>
        <p:xfrm>
          <a:off x="4211697" y="5350371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6" name="Equation" r:id="rId7" imgW="317160" imgH="431640" progId="Equation.DSMT4">
                  <p:embed/>
                </p:oleObj>
              </mc:Choice>
              <mc:Fallback>
                <p:oleObj name="Equation" r:id="rId7" imgW="317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11697" y="5350371"/>
                        <a:ext cx="3175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8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483854"/>
              </p:ext>
            </p:extLst>
          </p:nvPr>
        </p:nvGraphicFramePr>
        <p:xfrm>
          <a:off x="2568575" y="1052736"/>
          <a:ext cx="3376613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6" name="Equation" r:id="rId3" imgW="2438280" imgH="1307880" progId="Equation.DSMT4">
                  <p:embed/>
                </p:oleObj>
              </mc:Choice>
              <mc:Fallback>
                <p:oleObj name="Equation" r:id="rId3" imgW="24382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68575" y="1052736"/>
                        <a:ext cx="3376613" cy="180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ous-titre 2"/>
          <p:cNvSpPr txBox="1">
            <a:spLocks/>
          </p:cNvSpPr>
          <p:nvPr/>
        </p:nvSpPr>
        <p:spPr>
          <a:xfrm>
            <a:off x="81646" y="116632"/>
            <a:ext cx="8895103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5.2.3 Condensateur (Capacité)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Soit un condensateur C traversé par un courant i(t), la tension aux bornes de cette capacité est de la forme suivante :</a:t>
            </a:r>
          </a:p>
        </p:txBody>
      </p:sp>
      <p:pic>
        <p:nvPicPr>
          <p:cNvPr id="17811" name="Picture 4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56992"/>
            <a:ext cx="1390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812" name="Picture 40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52936"/>
            <a:ext cx="372960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2147852" y="4707142"/>
            <a:ext cx="4968552" cy="45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Figure.4.4.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Diagramme de Fresnel et les formes d’onde de tension et de courant dans le cas d’un dipôle purement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capacitif (Capacité).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170614" y="5373216"/>
            <a:ext cx="8895103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le dipôle de condensateur V</a:t>
            </a:r>
            <a:r>
              <a:rPr lang="fr-FR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(t) est en retard de          sur le courant i(t).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580526"/>
              </p:ext>
            </p:extLst>
          </p:nvPr>
        </p:nvGraphicFramePr>
        <p:xfrm>
          <a:off x="4572000" y="5301208"/>
          <a:ext cx="371920" cy="505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7" name="Equation" r:id="rId7" imgW="317160" imgH="431640" progId="Equation.DSMT4">
                  <p:embed/>
                </p:oleObj>
              </mc:Choice>
              <mc:Fallback>
                <p:oleObj name="Equation" r:id="rId7" imgW="317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5301208"/>
                        <a:ext cx="371920" cy="505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1495</Words>
  <Application>Microsoft Office PowerPoint</Application>
  <PresentationFormat>Affichage à l'écran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Thème Office</vt:lpstr>
      <vt:lpstr>Equation</vt:lpstr>
      <vt:lpstr>MathType 7.0 Equation</vt:lpstr>
      <vt:lpstr>Chapitre 4 Etude des circuits monophasés en régime sinusoïdal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Lois</dc:title>
  <dc:creator>Ghrissi</dc:creator>
  <cp:lastModifiedBy>Ghrissi</cp:lastModifiedBy>
  <cp:revision>324</cp:revision>
  <dcterms:created xsi:type="dcterms:W3CDTF">2023-09-26T04:03:00Z</dcterms:created>
  <dcterms:modified xsi:type="dcterms:W3CDTF">2023-12-05T17:56:15Z</dcterms:modified>
</cp:coreProperties>
</file>