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4C4BE-4644-47BA-AABF-75D6538314BD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CC7F3-F557-4FB3-B14C-BC7D7192FC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57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D2A-2D4A-484F-9CB8-B889149AFF02}" type="datetime1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36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53F-DE55-43E0-B853-F5C56640D5E6}" type="datetime1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03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9929-0F52-4962-8E90-D054BBAC70D3}" type="datetime1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6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80F8-3E8B-4172-B008-6BF6C26F3C5C}" type="datetime1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7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4921-B0D0-4C44-B7B9-53A7DDFBB77A}" type="datetime1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22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DA9D-22B6-456F-8091-0A9AEB1BC66A}" type="datetime1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3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D6D1-FAF0-49CD-A0DE-E208D6B3D61F}" type="datetime1">
              <a:rPr lang="fr-FR" smtClean="0"/>
              <a:t>12/12/2023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8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7F4-ACED-4A1D-9792-070D199250A6}" type="datetime1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32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2B95-93A1-4921-B272-2CA88358902B}" type="datetime1">
              <a:rPr lang="fr-FR" smtClean="0"/>
              <a:t>12/12/2023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60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67B-DF8A-48D1-9D6C-9C907BC09B5A}" type="datetime1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5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EDA4-013F-4D14-BAD0-A406647E88FE}" type="datetime1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D493-A20B-4B90-A962-A2756C44E030}" type="datetime1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8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Suite du Chapitre 4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Etude des circuits monophasés en régime sinusoïdal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8881" y="1484784"/>
            <a:ext cx="8640960" cy="1512168"/>
          </a:xfrm>
        </p:spPr>
        <p:txBody>
          <a:bodyPr>
            <a:normAutofit/>
          </a:bodyPr>
          <a:lstStyle/>
          <a:p>
            <a:pPr algn="just"/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Association des impédances:</a:t>
            </a:r>
          </a:p>
          <a:p>
            <a:pPr algn="just"/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9.1 </a:t>
            </a:r>
            <a:r>
              <a:rPr lang="fr-FR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série:</a:t>
            </a:r>
          </a:p>
          <a:p>
            <a:pPr algn="just"/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9.1.1 Définition:</a:t>
            </a:r>
            <a:endParaRPr lang="fr-FR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Supposant qu’il y’a deux impédances connectées en série et traversées par le même courant, les tensions s’additionnent.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869" y="5517232"/>
            <a:ext cx="8640960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résultat suivant ce généralise pour le cas de N impédance connectées en série: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1</a:t>
            </a:fld>
            <a:endParaRPr lang="fr-F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3419724" cy="102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2411760" y="3933056"/>
            <a:ext cx="4968552" cy="344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Figure.4.5. Deux impédances connectées en série.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918270"/>
              </p:ext>
            </p:extLst>
          </p:nvPr>
        </p:nvGraphicFramePr>
        <p:xfrm>
          <a:off x="251519" y="4149080"/>
          <a:ext cx="2778275" cy="119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name="Equation" r:id="rId4" imgW="1917360" imgH="825480" progId="Equation.DSMT4">
                  <p:embed/>
                </p:oleObj>
              </mc:Choice>
              <mc:Fallback>
                <p:oleObj name="Equation" r:id="rId4" imgW="19173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19" y="4149080"/>
                        <a:ext cx="2778275" cy="1195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451979"/>
              </p:ext>
            </p:extLst>
          </p:nvPr>
        </p:nvGraphicFramePr>
        <p:xfrm>
          <a:off x="3826348" y="5984369"/>
          <a:ext cx="1069687" cy="54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name="Equation" r:id="rId6" imgW="634680" imgH="368280" progId="Equation.DSMT4">
                  <p:embed/>
                </p:oleObj>
              </mc:Choice>
              <mc:Fallback>
                <p:oleObj name="Equation" r:id="rId6" imgW="6346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6348" y="5984369"/>
                        <a:ext cx="1069687" cy="54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2</a:t>
            </a:fld>
            <a:endParaRPr lang="fr-FR" dirty="0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647852"/>
              </p:ext>
            </p:extLst>
          </p:nvPr>
        </p:nvGraphicFramePr>
        <p:xfrm>
          <a:off x="2550967" y="1340768"/>
          <a:ext cx="387826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80" name="Equation" r:id="rId3" imgW="2463480" imgH="482400" progId="Equation.DSMT4">
                  <p:embed/>
                </p:oleObj>
              </mc:Choice>
              <mc:Fallback>
                <p:oleObj name="Equation" r:id="rId3" imgW="2463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0967" y="1340768"/>
                        <a:ext cx="3878263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200125" y="188640"/>
            <a:ext cx="8640960" cy="1224136"/>
          </a:xfrm>
        </p:spPr>
        <p:txBody>
          <a:bodyPr>
            <a:normAutofit/>
          </a:bodyPr>
          <a:lstStyle/>
          <a:p>
            <a:pPr algn="just"/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9.1.2 Pont diviseur de tension:</a:t>
            </a:r>
            <a:endParaRPr lang="fr-FR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diviseur de tension est un montage électronique simple qui permet de diviser une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V en tension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lorsqu’il y’a des impédances connectées en série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Ce théorème est utilisé pour calculer les tensions aux bornes des impédances connectées en série.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323528" y="2060848"/>
            <a:ext cx="8640960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résultat suivant ce généralise pour le cas de N impédance connectées en série: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553304"/>
              </p:ext>
            </p:extLst>
          </p:nvPr>
        </p:nvGraphicFramePr>
        <p:xfrm>
          <a:off x="3461767" y="2449364"/>
          <a:ext cx="2262361" cy="56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81" name="Equation" r:id="rId5" imgW="1930320" imgH="482400" progId="Equation.DSMT4">
                  <p:embed/>
                </p:oleObj>
              </mc:Choice>
              <mc:Fallback>
                <p:oleObj name="Equation" r:id="rId5" imgW="19303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61767" y="2449364"/>
                        <a:ext cx="2262361" cy="565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ous-titre 2"/>
          <p:cNvSpPr txBox="1">
            <a:spLocks/>
          </p:cNvSpPr>
          <p:nvPr/>
        </p:nvSpPr>
        <p:spPr>
          <a:xfrm>
            <a:off x="323528" y="3068960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9.2 Association en parallèle:</a:t>
            </a:r>
          </a:p>
          <a:p>
            <a:pPr algn="just"/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9.2.1 </a:t>
            </a:r>
            <a:r>
              <a:rPr lang="fr-FR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Association en parallèle: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Supposant deux impédances connectées en parallèle, la tension est identique pour les deux et les courants s’additionnent.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272" name="Picture 84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062" y="4077072"/>
            <a:ext cx="350813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Sous-titre 2"/>
          <p:cNvSpPr txBox="1">
            <a:spLocks/>
          </p:cNvSpPr>
          <p:nvPr/>
        </p:nvSpPr>
        <p:spPr>
          <a:xfrm>
            <a:off x="2195736" y="5301208"/>
            <a:ext cx="4968552" cy="344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Figure.4.6. Deux impédances connectées en parallèle.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186194"/>
              </p:ext>
            </p:extLst>
          </p:nvPr>
        </p:nvGraphicFramePr>
        <p:xfrm>
          <a:off x="179512" y="5517232"/>
          <a:ext cx="4968553" cy="1180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82" name="Equation" r:id="rId8" imgW="3517560" imgH="799920" progId="Equation.DSMT4">
                  <p:embed/>
                </p:oleObj>
              </mc:Choice>
              <mc:Fallback>
                <p:oleObj name="Equation" r:id="rId8" imgW="35175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512" y="5517232"/>
                        <a:ext cx="4968553" cy="11803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8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064457"/>
              </p:ext>
            </p:extLst>
          </p:nvPr>
        </p:nvGraphicFramePr>
        <p:xfrm>
          <a:off x="2970386" y="2484438"/>
          <a:ext cx="28257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9" name="Equation" r:id="rId3" imgW="2057400" imgH="482400" progId="Equation.DSMT4">
                  <p:embed/>
                </p:oleObj>
              </mc:Choice>
              <mc:Fallback>
                <p:oleObj name="Equation" r:id="rId3" imgW="2057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0386" y="2484438"/>
                        <a:ext cx="2825750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ous-titre 2"/>
          <p:cNvSpPr txBox="1">
            <a:spLocks/>
          </p:cNvSpPr>
          <p:nvPr/>
        </p:nvSpPr>
        <p:spPr>
          <a:xfrm>
            <a:off x="179512" y="3902807"/>
            <a:ext cx="8687302" cy="11823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L’approche 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diviseur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très importante. On peut énoncer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résultat ainsi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«Lorsque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deux impédances sont montées en dérivation, l’intensité du courant qui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passe dans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impédance est égale au produit de l’autre impédance par l’intensité du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principal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divisé par la somme des deux impédances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97862" y="160164"/>
            <a:ext cx="8640960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résultat suivant ce généralise pour le cas de N impédance connectées en parallèle: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348132"/>
              </p:ext>
            </p:extLst>
          </p:nvPr>
        </p:nvGraphicFramePr>
        <p:xfrm>
          <a:off x="3592388" y="534756"/>
          <a:ext cx="1267644" cy="66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0" name="Equation" r:id="rId5" imgW="774360" imgH="457200" progId="Equation.DSMT4">
                  <p:embed/>
                </p:oleObj>
              </mc:Choice>
              <mc:Fallback>
                <p:oleObj name="Equation" r:id="rId5" imgW="774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92388" y="534756"/>
                        <a:ext cx="1267644" cy="661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217641" y="1268760"/>
            <a:ext cx="8640960" cy="1224136"/>
          </a:xfrm>
        </p:spPr>
        <p:txBody>
          <a:bodyPr>
            <a:normAutofit/>
          </a:bodyPr>
          <a:lstStyle/>
          <a:p>
            <a:pPr algn="just"/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9.2.2 Pont diviseur de courant:</a:t>
            </a:r>
            <a:endParaRPr lang="fr-FR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diviseur de tension est un montage électronique simple qui permet de diviser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d’entée  I en courant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lorsqu’il y’a des impédances connectées en parallèle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Ce théorème est utilisé pour calculer les courants traversant les impédances connectées en parallèle.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603694"/>
              </p:ext>
            </p:extLst>
          </p:nvPr>
        </p:nvGraphicFramePr>
        <p:xfrm>
          <a:off x="2987824" y="3212976"/>
          <a:ext cx="2808312" cy="634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1" name="Equation" r:id="rId7" imgW="2082600" imgH="482400" progId="Equation.DSMT4">
                  <p:embed/>
                </p:oleObj>
              </mc:Choice>
              <mc:Fallback>
                <p:oleObj name="Equation" r:id="rId7" imgW="2082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87824" y="3212976"/>
                        <a:ext cx="2808312" cy="634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ous-titre 2"/>
          <p:cNvSpPr txBox="1">
            <a:spLocks/>
          </p:cNvSpPr>
          <p:nvPr/>
        </p:nvSpPr>
        <p:spPr>
          <a:xfrm>
            <a:off x="202683" y="5110889"/>
            <a:ext cx="8640960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résultat suivant ce généralise pour le cas de N impédance connectées en parallèle: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980896"/>
              </p:ext>
            </p:extLst>
          </p:nvPr>
        </p:nvGraphicFramePr>
        <p:xfrm>
          <a:off x="2843808" y="5589240"/>
          <a:ext cx="3438476" cy="649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2" name="Equation" r:id="rId9" imgW="2298600" imgH="482400" progId="Equation.DSMT4">
                  <p:embed/>
                </p:oleObj>
              </mc:Choice>
              <mc:Fallback>
                <p:oleObj name="Equation" r:id="rId9" imgW="2298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43808" y="5589240"/>
                        <a:ext cx="3438476" cy="649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6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4</a:t>
            </a:fld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07504" y="3212976"/>
            <a:ext cx="864096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équations qu’on peut écrire: 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499179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9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897232"/>
              </p:ext>
            </p:extLst>
          </p:nvPr>
        </p:nvGraphicFramePr>
        <p:xfrm>
          <a:off x="1902742" y="4960392"/>
          <a:ext cx="5189538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0" name="Equation" r:id="rId5" imgW="3504960" imgH="939600" progId="Equation.DSMT4">
                  <p:embed/>
                </p:oleObj>
              </mc:Choice>
              <mc:Fallback>
                <p:oleObj name="Equation" r:id="rId5" imgW="35049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2742" y="4960392"/>
                        <a:ext cx="5189538" cy="1204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ous-titre 2"/>
          <p:cNvSpPr>
            <a:spLocks noGrp="1"/>
          </p:cNvSpPr>
          <p:nvPr>
            <p:ph type="subTitle" idx="1"/>
          </p:nvPr>
        </p:nvSpPr>
        <p:spPr>
          <a:xfrm>
            <a:off x="109484" y="188640"/>
            <a:ext cx="8855003" cy="936104"/>
          </a:xfrm>
        </p:spPr>
        <p:txBody>
          <a:bodyPr>
            <a:normAutofit/>
          </a:bodyPr>
          <a:lstStyle/>
          <a:p>
            <a:pPr algn="just"/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9.3 Exemple:</a:t>
            </a:r>
            <a:endParaRPr lang="fr-FR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allons maintenant étudier l’association de dipôles de nature différente en utilisant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impédances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complexes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107504" y="1124744"/>
            <a:ext cx="8855003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9.3.1 Cas d’un condensateur réel 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assimile un condensateur réel à un conducteur ohmique de résistance R en série avec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condensateur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parfait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capacité C.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343" name="Picture 186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2060848"/>
            <a:ext cx="40100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Sous-titre 2"/>
          <p:cNvSpPr txBox="1">
            <a:spLocks/>
          </p:cNvSpPr>
          <p:nvPr/>
        </p:nvSpPr>
        <p:spPr>
          <a:xfrm>
            <a:off x="2050729" y="2940571"/>
            <a:ext cx="4968552" cy="344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Figure.4.7. Deux impédances résistive et capacitive connectées en série.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214525" y="4581128"/>
            <a:ext cx="864096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module est l’argument de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sont calculés comme suit: 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980866"/>
              </p:ext>
            </p:extLst>
          </p:nvPr>
        </p:nvGraphicFramePr>
        <p:xfrm>
          <a:off x="2776538" y="3597895"/>
          <a:ext cx="35909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1" name="Equation" r:id="rId8" imgW="3591000" imgH="911160" progId="Equation.DSMT4">
                  <p:embed/>
                </p:oleObj>
              </mc:Choice>
              <mc:Fallback>
                <p:oleObj name="Equation" r:id="rId8" imgW="3591000" imgH="911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76538" y="3597895"/>
                        <a:ext cx="3590925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134767" y="188640"/>
            <a:ext cx="878497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Diagramme de Fresnel :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5</a:t>
            </a:fld>
            <a:endParaRPr lang="fr-FR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0648"/>
            <a:ext cx="2413022" cy="167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179512" y="2492896"/>
            <a:ext cx="8855003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9.3.2 Cas d’une bobine réelle 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assimile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bobine réelle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un conducteur ohmique de résistance R en série avec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bobine parfaite d’inductance L.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2042979" y="1932459"/>
            <a:ext cx="4968552" cy="416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Figure.4.8. Diagramme de Fresnel de deux impédances résistive et capacitive connectées en série.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447" y="3234550"/>
            <a:ext cx="4333615" cy="98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Sous-titre 2"/>
          <p:cNvSpPr txBox="1">
            <a:spLocks/>
          </p:cNvSpPr>
          <p:nvPr/>
        </p:nvSpPr>
        <p:spPr>
          <a:xfrm>
            <a:off x="2122737" y="4221089"/>
            <a:ext cx="496855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Figure.4.9. Deux impédances résistive et inductance connectées en série.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107504" y="4581128"/>
            <a:ext cx="864096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équations qu’on peut écrire: </a:t>
            </a:r>
          </a:p>
        </p:txBody>
      </p:sp>
      <p:graphicFrame>
        <p:nvGraphicFramePr>
          <p:cNvPr id="17" name="Obje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685045"/>
              </p:ext>
            </p:extLst>
          </p:nvPr>
        </p:nvGraphicFramePr>
        <p:xfrm>
          <a:off x="3275856" y="4941168"/>
          <a:ext cx="2752577" cy="624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5" imgW="2336760" imgH="482400" progId="Equation.DSMT4">
                  <p:embed/>
                </p:oleObj>
              </mc:Choice>
              <mc:Fallback>
                <p:oleObj name="Equation" r:id="rId5" imgW="2336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5856" y="4941168"/>
                        <a:ext cx="2752577" cy="624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8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20" name="Obje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482284"/>
              </p:ext>
            </p:extLst>
          </p:nvPr>
        </p:nvGraphicFramePr>
        <p:xfrm>
          <a:off x="2136775" y="620688"/>
          <a:ext cx="45307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30" name="Equation" r:id="rId3" imgW="3060360" imgH="583920" progId="Equation.DSMT4">
                  <p:embed/>
                </p:oleObj>
              </mc:Choice>
              <mc:Fallback>
                <p:oleObj name="Equation" r:id="rId3" imgW="30603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6775" y="620688"/>
                        <a:ext cx="4530725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ous-titre 2"/>
          <p:cNvSpPr txBox="1">
            <a:spLocks/>
          </p:cNvSpPr>
          <p:nvPr/>
        </p:nvSpPr>
        <p:spPr>
          <a:xfrm>
            <a:off x="119220" y="165795"/>
            <a:ext cx="864096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module est l’argument de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sont calculés comme suit: </a:t>
            </a:r>
          </a:p>
        </p:txBody>
      </p:sp>
      <p:sp>
        <p:nvSpPr>
          <p:cNvPr id="24" name="Sous-titre 2"/>
          <p:cNvSpPr txBox="1">
            <a:spLocks/>
          </p:cNvSpPr>
          <p:nvPr/>
        </p:nvSpPr>
        <p:spPr>
          <a:xfrm>
            <a:off x="134767" y="1265187"/>
            <a:ext cx="878497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Diagramme de Fresnel :</a:t>
            </a:r>
          </a:p>
        </p:txBody>
      </p:sp>
      <p:sp>
        <p:nvSpPr>
          <p:cNvPr id="25" name="Sous-titre 2"/>
          <p:cNvSpPr txBox="1">
            <a:spLocks/>
          </p:cNvSpPr>
          <p:nvPr/>
        </p:nvSpPr>
        <p:spPr>
          <a:xfrm>
            <a:off x="2042979" y="3009006"/>
            <a:ext cx="4968552" cy="416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Figure.4.10. Diagramme de Fresnel de deux impédances résistive et inductive connectées en série.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312" name="Picture 18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056" y="1628800"/>
            <a:ext cx="20097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Sous-titre 2"/>
          <p:cNvSpPr txBox="1">
            <a:spLocks/>
          </p:cNvSpPr>
          <p:nvPr/>
        </p:nvSpPr>
        <p:spPr>
          <a:xfrm>
            <a:off x="0" y="3501008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9.3.3 Etude d’un circuit RLC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Soit l’association des trois dipôles de base en série qui sont respectivement une résistance R, une inductance L  et un condensateur C. Le même courant traverse les trois dipôles i(t). Et la tension totale est v(t).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315" name="Picture 188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437112"/>
            <a:ext cx="533414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Sous-titre 2"/>
          <p:cNvSpPr txBox="1">
            <a:spLocks/>
          </p:cNvSpPr>
          <p:nvPr/>
        </p:nvSpPr>
        <p:spPr>
          <a:xfrm>
            <a:off x="1979712" y="5517232"/>
            <a:ext cx="5505836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Figure.4.11. Trois impédances résistive et inductance et capacitive connectées en série.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298167"/>
              </p:ext>
            </p:extLst>
          </p:nvPr>
        </p:nvGraphicFramePr>
        <p:xfrm>
          <a:off x="1470025" y="200124"/>
          <a:ext cx="53467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9" name="Equation" r:id="rId3" imgW="3517560" imgH="419040" progId="Equation.DSMT4">
                  <p:embed/>
                </p:oleObj>
              </mc:Choice>
              <mc:Fallback>
                <p:oleObj name="Equation" r:id="rId3" imgW="3517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0025" y="200124"/>
                        <a:ext cx="5346700" cy="6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81646" y="908720"/>
            <a:ext cx="8895103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L’équation précédente peut être écrite avec les termes complexes et en fonction du courant instantané i(t) et de la tensions v(t):</a:t>
            </a: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06873" y="4149080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module et l’argument de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571837"/>
              </p:ext>
            </p:extLst>
          </p:nvPr>
        </p:nvGraphicFramePr>
        <p:xfrm>
          <a:off x="2915816" y="1484784"/>
          <a:ext cx="2888530" cy="1534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0" name="Equation" r:id="rId5" imgW="2247840" imgH="1193760" progId="Equation.DSMT4">
                  <p:embed/>
                </p:oleObj>
              </mc:Choice>
              <mc:Fallback>
                <p:oleObj name="Equation" r:id="rId5" imgW="224784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5816" y="1484784"/>
                        <a:ext cx="2888530" cy="1534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ous-titre 2"/>
          <p:cNvSpPr txBox="1">
            <a:spLocks/>
          </p:cNvSpPr>
          <p:nvPr/>
        </p:nvSpPr>
        <p:spPr>
          <a:xfrm>
            <a:off x="106873" y="3068960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L’impédance équivalente: 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333019"/>
              </p:ext>
            </p:extLst>
          </p:nvPr>
        </p:nvGraphicFramePr>
        <p:xfrm>
          <a:off x="3203848" y="3429000"/>
          <a:ext cx="1875195" cy="61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1" name="Equation" r:id="rId7" imgW="1473120" imgH="482400" progId="Equation.DSMT4">
                  <p:embed/>
                </p:oleObj>
              </mc:Choice>
              <mc:Fallback>
                <p:oleObj name="Equation" r:id="rId7" imgW="1473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3848" y="3429000"/>
                        <a:ext cx="1875195" cy="614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227092"/>
              </p:ext>
            </p:extLst>
          </p:nvPr>
        </p:nvGraphicFramePr>
        <p:xfrm>
          <a:off x="2206625" y="4486275"/>
          <a:ext cx="45085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2" name="Equation" r:id="rId9" imgW="4508280" imgH="939600" progId="Equation.DSMT4">
                  <p:embed/>
                </p:oleObj>
              </mc:Choice>
              <mc:Fallback>
                <p:oleObj name="Equation" r:id="rId9" imgW="45082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06625" y="4486275"/>
                        <a:ext cx="45085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ous-titre 2"/>
          <p:cNvSpPr txBox="1">
            <a:spLocks/>
          </p:cNvSpPr>
          <p:nvPr/>
        </p:nvSpPr>
        <p:spPr>
          <a:xfrm>
            <a:off x="141393" y="5445224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la phase            , donc                                        : L’impédance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un comportement purement résistif.</a:t>
            </a: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44742"/>
              </p:ext>
            </p:extLst>
          </p:nvPr>
        </p:nvGraphicFramePr>
        <p:xfrm>
          <a:off x="1177337" y="5517232"/>
          <a:ext cx="514343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3" name="Equation" r:id="rId11" imgW="317160" imgH="177480" progId="Equation.DSMT4">
                  <p:embed/>
                </p:oleObj>
              </mc:Choice>
              <mc:Fallback>
                <p:oleObj name="Equation" r:id="rId11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77337" y="5517232"/>
                        <a:ext cx="514343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857407"/>
              </p:ext>
            </p:extLst>
          </p:nvPr>
        </p:nvGraphicFramePr>
        <p:xfrm>
          <a:off x="2339752" y="5386388"/>
          <a:ext cx="187801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4" name="Equation" r:id="rId13" imgW="1460160" imgH="380880" progId="Equation.DSMT4">
                  <p:embed/>
                </p:oleObj>
              </mc:Choice>
              <mc:Fallback>
                <p:oleObj name="Equation" r:id="rId13" imgW="14601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39752" y="5386388"/>
                        <a:ext cx="1878012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ous-titre 2"/>
          <p:cNvSpPr txBox="1">
            <a:spLocks/>
          </p:cNvSpPr>
          <p:nvPr/>
        </p:nvSpPr>
        <p:spPr>
          <a:xfrm>
            <a:off x="141393" y="6021635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la phase            , donc                                        : L’impédance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un comportement purement inductif.</a:t>
            </a:r>
          </a:p>
        </p:txBody>
      </p:sp>
      <p:graphicFrame>
        <p:nvGraphicFramePr>
          <p:cNvPr id="20" name="Obje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32969"/>
              </p:ext>
            </p:extLst>
          </p:nvPr>
        </p:nvGraphicFramePr>
        <p:xfrm>
          <a:off x="1177337" y="6093643"/>
          <a:ext cx="514343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5" name="Equation" r:id="rId15" imgW="317160" imgH="177480" progId="Equation.DSMT4">
                  <p:embed/>
                </p:oleObj>
              </mc:Choice>
              <mc:Fallback>
                <p:oleObj name="Equation" r:id="rId15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77337" y="6093643"/>
                        <a:ext cx="514343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186973"/>
              </p:ext>
            </p:extLst>
          </p:nvPr>
        </p:nvGraphicFramePr>
        <p:xfrm>
          <a:off x="2339752" y="5962799"/>
          <a:ext cx="187801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6" name="Equation" r:id="rId17" imgW="1460160" imgH="380880" progId="Equation.DSMT4">
                  <p:embed/>
                </p:oleObj>
              </mc:Choice>
              <mc:Fallback>
                <p:oleObj name="Equation" r:id="rId17" imgW="14601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339752" y="5962799"/>
                        <a:ext cx="1878012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85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2255905" y="3356992"/>
            <a:ext cx="4968552" cy="45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Figure.4.11.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Diagramme de Fresnel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circuit RLC dans les trois cas existants: résistif, </a:t>
            </a:r>
            <a:r>
              <a:rPr lang="fr-FR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capacitif et inductif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55612" y="872716"/>
            <a:ext cx="8895103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représentation de Fresnel du circuit RLC série :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 : (a) résistive, (b) inductive ou (c) capacitive.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141393" y="319484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la phase            , donc                                       : L’impédance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un comportement purement capacitif.</a:t>
            </a:r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278663"/>
              </p:ext>
            </p:extLst>
          </p:nvPr>
        </p:nvGraphicFramePr>
        <p:xfrm>
          <a:off x="1177337" y="391492"/>
          <a:ext cx="514343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9" name="Equation" r:id="rId3" imgW="317160" imgH="177480" progId="Equation.DSMT4">
                  <p:embed/>
                </p:oleObj>
              </mc:Choice>
              <mc:Fallback>
                <p:oleObj name="Equation" r:id="rId3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7337" y="391492"/>
                        <a:ext cx="514343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673790"/>
              </p:ext>
            </p:extLst>
          </p:nvPr>
        </p:nvGraphicFramePr>
        <p:xfrm>
          <a:off x="2347913" y="260350"/>
          <a:ext cx="18621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0" name="Equation" r:id="rId5" imgW="1447560" imgH="380880" progId="Equation.DSMT4">
                  <p:embed/>
                </p:oleObj>
              </mc:Choice>
              <mc:Fallback>
                <p:oleObj name="Equation" r:id="rId5" imgW="14475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7913" y="260350"/>
                        <a:ext cx="1862137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000" name="Picture 76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44" y="1556792"/>
            <a:ext cx="479827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8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653</Words>
  <Application>Microsoft Office PowerPoint</Application>
  <PresentationFormat>Affichage à l'écran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Equation</vt:lpstr>
      <vt:lpstr>Suite du Chapitre 4 Etude des circuits monophasés en régime sinusoïdal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Lois</dc:title>
  <dc:creator>Ghrissi</dc:creator>
  <cp:lastModifiedBy>Ghrissi</cp:lastModifiedBy>
  <cp:revision>357</cp:revision>
  <dcterms:created xsi:type="dcterms:W3CDTF">2023-09-26T04:03:00Z</dcterms:created>
  <dcterms:modified xsi:type="dcterms:W3CDTF">2023-12-12T21:06:49Z</dcterms:modified>
</cp:coreProperties>
</file>