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328" r:id="rId3"/>
    <p:sldId id="347" r:id="rId4"/>
    <p:sldId id="257" r:id="rId5"/>
    <p:sldId id="331" r:id="rId6"/>
    <p:sldId id="258" r:id="rId7"/>
    <p:sldId id="259" r:id="rId8"/>
    <p:sldId id="260" r:id="rId9"/>
    <p:sldId id="261" r:id="rId10"/>
    <p:sldId id="262" r:id="rId11"/>
    <p:sldId id="288" r:id="rId12"/>
    <p:sldId id="266" r:id="rId13"/>
    <p:sldId id="267" r:id="rId14"/>
    <p:sldId id="268" r:id="rId15"/>
    <p:sldId id="270" r:id="rId16"/>
    <p:sldId id="271" r:id="rId17"/>
    <p:sldId id="272" r:id="rId18"/>
    <p:sldId id="273" r:id="rId19"/>
    <p:sldId id="274" r:id="rId20"/>
    <p:sldId id="275" r:id="rId21"/>
    <p:sldId id="276" r:id="rId22"/>
    <p:sldId id="278" r:id="rId23"/>
    <p:sldId id="277" r:id="rId24"/>
    <p:sldId id="279" r:id="rId25"/>
    <p:sldId id="280" r:id="rId26"/>
    <p:sldId id="281" r:id="rId27"/>
    <p:sldId id="282" r:id="rId28"/>
    <p:sldId id="283" r:id="rId29"/>
    <p:sldId id="286" r:id="rId30"/>
    <p:sldId id="345" r:id="rId31"/>
    <p:sldId id="291" r:id="rId32"/>
    <p:sldId id="292" r:id="rId33"/>
    <p:sldId id="332" r:id="rId34"/>
    <p:sldId id="333" r:id="rId35"/>
    <p:sldId id="335" r:id="rId36"/>
    <p:sldId id="336" r:id="rId37"/>
    <p:sldId id="295" r:id="rId38"/>
    <p:sldId id="334" r:id="rId39"/>
    <p:sldId id="296" r:id="rId40"/>
    <p:sldId id="341" r:id="rId41"/>
    <p:sldId id="337" r:id="rId42"/>
    <p:sldId id="298" r:id="rId43"/>
    <p:sldId id="342" r:id="rId44"/>
    <p:sldId id="300" r:id="rId45"/>
    <p:sldId id="301" r:id="rId46"/>
    <p:sldId id="302" r:id="rId47"/>
    <p:sldId id="303" r:id="rId48"/>
    <p:sldId id="304" r:id="rId49"/>
    <p:sldId id="305" r:id="rId50"/>
    <p:sldId id="306" r:id="rId51"/>
    <p:sldId id="343" r:id="rId52"/>
    <p:sldId id="307" r:id="rId53"/>
    <p:sldId id="339" r:id="rId54"/>
    <p:sldId id="308" r:id="rId55"/>
    <p:sldId id="340" r:id="rId56"/>
    <p:sldId id="312" r:id="rId57"/>
    <p:sldId id="338" r:id="rId58"/>
    <p:sldId id="313" r:id="rId59"/>
    <p:sldId id="344" r:id="rId60"/>
    <p:sldId id="315" r:id="rId61"/>
    <p:sldId id="316" r:id="rId62"/>
    <p:sldId id="346" r:id="rId63"/>
    <p:sldId id="318" r:id="rId64"/>
    <p:sldId id="319" r:id="rId65"/>
    <p:sldId id="320" r:id="rId66"/>
    <p:sldId id="321" r:id="rId67"/>
    <p:sldId id="322" r:id="rId68"/>
    <p:sldId id="323" r:id="rId69"/>
    <p:sldId id="324" r:id="rId70"/>
    <p:sldId id="325" r:id="rId71"/>
    <p:sldId id="326" r:id="rId7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04" autoAdjust="0"/>
    <p:restoredTop sz="94660"/>
  </p:normalViewPr>
  <p:slideViewPr>
    <p:cSldViewPr snapToGrid="0">
      <p:cViewPr varScale="1">
        <p:scale>
          <a:sx n="69" d="100"/>
          <a:sy n="69" d="100"/>
        </p:scale>
        <p:origin x="-92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FB04BA-775F-4521-B28A-D2587CBA7D00}" type="datetimeFigureOut">
              <a:rPr lang="fr-FR" smtClean="0"/>
              <a:t>31/01/2021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34ABEE-FCD6-41B2-BA3E-1DB9FA1B5EBB}" type="slidenum">
              <a:rPr lang="fr-FR" smtClean="0"/>
              <a:t>‹N°›</a:t>
            </a:fld>
            <a:endParaRPr lang="fr-FR"/>
          </a:p>
        </p:txBody>
      </p:sp>
    </p:spTree>
    <p:extLst>
      <p:ext uri="{BB962C8B-B14F-4D97-AF65-F5344CB8AC3E}">
        <p14:creationId xmlns:p14="http://schemas.microsoft.com/office/powerpoint/2010/main" val="3613108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Maladie virale d’évolution banale chez l'enfant et chez l’adulte, la rubéole se singularise par son action tératogène lorsqu'elle frappe une femme enceinte dans les 3 premiers mois de la grossesse</a:t>
            </a:r>
            <a:endParaRPr lang="fr-FR" dirty="0"/>
          </a:p>
        </p:txBody>
      </p:sp>
      <p:sp>
        <p:nvSpPr>
          <p:cNvPr id="4" name="Espace réservé du numéro de diapositive 3"/>
          <p:cNvSpPr>
            <a:spLocks noGrp="1"/>
          </p:cNvSpPr>
          <p:nvPr>
            <p:ph type="sldNum" sz="quarter" idx="10"/>
          </p:nvPr>
        </p:nvSpPr>
        <p:spPr/>
        <p:txBody>
          <a:bodyPr/>
          <a:lstStyle/>
          <a:p>
            <a:fld id="{E65C2BB5-6009-4F8F-BF99-52493F09850B}" type="slidenum">
              <a:rPr lang="fr-FR" smtClean="0"/>
              <a:t>6</a:t>
            </a:fld>
            <a:endParaRPr lang="fr-FR" dirty="0"/>
          </a:p>
        </p:txBody>
      </p:sp>
    </p:spTree>
    <p:extLst>
      <p:ext uri="{BB962C8B-B14F-4D97-AF65-F5344CB8AC3E}">
        <p14:creationId xmlns:p14="http://schemas.microsoft.com/office/powerpoint/2010/main" val="1840810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65C2BB5-6009-4F8F-BF99-52493F09850B}" type="slidenum">
              <a:rPr lang="fr-FR" smtClean="0"/>
              <a:t>10</a:t>
            </a:fld>
            <a:endParaRPr lang="fr-FR"/>
          </a:p>
        </p:txBody>
      </p:sp>
    </p:spTree>
    <p:extLst>
      <p:ext uri="{BB962C8B-B14F-4D97-AF65-F5344CB8AC3E}">
        <p14:creationId xmlns:p14="http://schemas.microsoft.com/office/powerpoint/2010/main" val="3475284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65C2BB5-6009-4F8F-BF99-52493F09850B}" type="slidenum">
              <a:rPr lang="fr-FR" smtClean="0"/>
              <a:t>24</a:t>
            </a:fld>
            <a:endParaRPr lang="fr-FR"/>
          </a:p>
        </p:txBody>
      </p:sp>
    </p:spTree>
    <p:extLst>
      <p:ext uri="{BB962C8B-B14F-4D97-AF65-F5344CB8AC3E}">
        <p14:creationId xmlns:p14="http://schemas.microsoft.com/office/powerpoint/2010/main" val="2910141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65C2BB5-6009-4F8F-BF99-52493F09850B}" type="slidenum">
              <a:rPr lang="fr-FR" smtClean="0"/>
              <a:t>60</a:t>
            </a:fld>
            <a:endParaRPr lang="fr-FR"/>
          </a:p>
        </p:txBody>
      </p:sp>
    </p:spTree>
    <p:extLst>
      <p:ext uri="{BB962C8B-B14F-4D97-AF65-F5344CB8AC3E}">
        <p14:creationId xmlns:p14="http://schemas.microsoft.com/office/powerpoint/2010/main" val="3209900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F0CFA265-B9A2-4FA8-B181-7676513FB702}" type="datetimeFigureOut">
              <a:rPr lang="fr-FR" smtClean="0"/>
              <a:t>31/01/2021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978FFB9-2E01-47E2-A937-1C4BF33880BA}" type="slidenum">
              <a:rPr lang="fr-FR" smtClean="0"/>
              <a:t>‹N°›</a:t>
            </a:fld>
            <a:endParaRPr lang="fr-FR"/>
          </a:p>
        </p:txBody>
      </p:sp>
    </p:spTree>
    <p:extLst>
      <p:ext uri="{BB962C8B-B14F-4D97-AF65-F5344CB8AC3E}">
        <p14:creationId xmlns:p14="http://schemas.microsoft.com/office/powerpoint/2010/main" val="1108896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0CFA265-B9A2-4FA8-B181-7676513FB702}" type="datetimeFigureOut">
              <a:rPr lang="fr-FR" smtClean="0"/>
              <a:t>31/01/2021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978FFB9-2E01-47E2-A937-1C4BF33880BA}" type="slidenum">
              <a:rPr lang="fr-FR" smtClean="0"/>
              <a:t>‹N°›</a:t>
            </a:fld>
            <a:endParaRPr lang="fr-FR"/>
          </a:p>
        </p:txBody>
      </p:sp>
    </p:spTree>
    <p:extLst>
      <p:ext uri="{BB962C8B-B14F-4D97-AF65-F5344CB8AC3E}">
        <p14:creationId xmlns:p14="http://schemas.microsoft.com/office/powerpoint/2010/main" val="4180342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0CFA265-B9A2-4FA8-B181-7676513FB702}" type="datetimeFigureOut">
              <a:rPr lang="fr-FR" smtClean="0"/>
              <a:t>31/01/2021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978FFB9-2E01-47E2-A937-1C4BF33880BA}" type="slidenum">
              <a:rPr lang="fr-FR" smtClean="0"/>
              <a:t>‹N°›</a:t>
            </a:fld>
            <a:endParaRPr lang="fr-FR"/>
          </a:p>
        </p:txBody>
      </p:sp>
    </p:spTree>
    <p:extLst>
      <p:ext uri="{BB962C8B-B14F-4D97-AF65-F5344CB8AC3E}">
        <p14:creationId xmlns:p14="http://schemas.microsoft.com/office/powerpoint/2010/main" val="3207505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0CFA265-B9A2-4FA8-B181-7676513FB702}" type="datetimeFigureOut">
              <a:rPr lang="fr-FR" smtClean="0"/>
              <a:t>31/01/2021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978FFB9-2E01-47E2-A937-1C4BF33880BA}" type="slidenum">
              <a:rPr lang="fr-FR" smtClean="0"/>
              <a:t>‹N°›</a:t>
            </a:fld>
            <a:endParaRPr lang="fr-FR"/>
          </a:p>
        </p:txBody>
      </p:sp>
    </p:spTree>
    <p:extLst>
      <p:ext uri="{BB962C8B-B14F-4D97-AF65-F5344CB8AC3E}">
        <p14:creationId xmlns:p14="http://schemas.microsoft.com/office/powerpoint/2010/main" val="1722504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0CFA265-B9A2-4FA8-B181-7676513FB702}" type="datetimeFigureOut">
              <a:rPr lang="fr-FR" smtClean="0"/>
              <a:t>31/01/2021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978FFB9-2E01-47E2-A937-1C4BF33880BA}" type="slidenum">
              <a:rPr lang="fr-FR" smtClean="0"/>
              <a:t>‹N°›</a:t>
            </a:fld>
            <a:endParaRPr lang="fr-FR"/>
          </a:p>
        </p:txBody>
      </p:sp>
    </p:spTree>
    <p:extLst>
      <p:ext uri="{BB962C8B-B14F-4D97-AF65-F5344CB8AC3E}">
        <p14:creationId xmlns:p14="http://schemas.microsoft.com/office/powerpoint/2010/main" val="1202856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0CFA265-B9A2-4FA8-B181-7676513FB702}" type="datetimeFigureOut">
              <a:rPr lang="fr-FR" smtClean="0"/>
              <a:t>31/01/2021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978FFB9-2E01-47E2-A937-1C4BF33880BA}" type="slidenum">
              <a:rPr lang="fr-FR" smtClean="0"/>
              <a:t>‹N°›</a:t>
            </a:fld>
            <a:endParaRPr lang="fr-FR"/>
          </a:p>
        </p:txBody>
      </p:sp>
    </p:spTree>
    <p:extLst>
      <p:ext uri="{BB962C8B-B14F-4D97-AF65-F5344CB8AC3E}">
        <p14:creationId xmlns:p14="http://schemas.microsoft.com/office/powerpoint/2010/main" val="1051005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0CFA265-B9A2-4FA8-B181-7676513FB702}" type="datetimeFigureOut">
              <a:rPr lang="fr-FR" smtClean="0"/>
              <a:t>31/01/2021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978FFB9-2E01-47E2-A937-1C4BF33880BA}" type="slidenum">
              <a:rPr lang="fr-FR" smtClean="0"/>
              <a:t>‹N°›</a:t>
            </a:fld>
            <a:endParaRPr lang="fr-FR"/>
          </a:p>
        </p:txBody>
      </p:sp>
    </p:spTree>
    <p:extLst>
      <p:ext uri="{BB962C8B-B14F-4D97-AF65-F5344CB8AC3E}">
        <p14:creationId xmlns:p14="http://schemas.microsoft.com/office/powerpoint/2010/main" val="836993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0CFA265-B9A2-4FA8-B181-7676513FB702}" type="datetimeFigureOut">
              <a:rPr lang="fr-FR" smtClean="0"/>
              <a:t>31/01/2021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978FFB9-2E01-47E2-A937-1C4BF33880BA}" type="slidenum">
              <a:rPr lang="fr-FR" smtClean="0"/>
              <a:t>‹N°›</a:t>
            </a:fld>
            <a:endParaRPr lang="fr-FR"/>
          </a:p>
        </p:txBody>
      </p:sp>
    </p:spTree>
    <p:extLst>
      <p:ext uri="{BB962C8B-B14F-4D97-AF65-F5344CB8AC3E}">
        <p14:creationId xmlns:p14="http://schemas.microsoft.com/office/powerpoint/2010/main" val="18731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0CFA265-B9A2-4FA8-B181-7676513FB702}" type="datetimeFigureOut">
              <a:rPr lang="fr-FR" smtClean="0"/>
              <a:t>31/01/2021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978FFB9-2E01-47E2-A937-1C4BF33880BA}" type="slidenum">
              <a:rPr lang="fr-FR" smtClean="0"/>
              <a:t>‹N°›</a:t>
            </a:fld>
            <a:endParaRPr lang="fr-FR"/>
          </a:p>
        </p:txBody>
      </p:sp>
    </p:spTree>
    <p:extLst>
      <p:ext uri="{BB962C8B-B14F-4D97-AF65-F5344CB8AC3E}">
        <p14:creationId xmlns:p14="http://schemas.microsoft.com/office/powerpoint/2010/main" val="744895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0CFA265-B9A2-4FA8-B181-7676513FB702}" type="datetimeFigureOut">
              <a:rPr lang="fr-FR" smtClean="0"/>
              <a:t>31/01/2021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978FFB9-2E01-47E2-A937-1C4BF33880BA}" type="slidenum">
              <a:rPr lang="fr-FR" smtClean="0"/>
              <a:t>‹N°›</a:t>
            </a:fld>
            <a:endParaRPr lang="fr-FR"/>
          </a:p>
        </p:txBody>
      </p:sp>
    </p:spTree>
    <p:extLst>
      <p:ext uri="{BB962C8B-B14F-4D97-AF65-F5344CB8AC3E}">
        <p14:creationId xmlns:p14="http://schemas.microsoft.com/office/powerpoint/2010/main" val="2368869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0CFA265-B9A2-4FA8-B181-7676513FB702}" type="datetimeFigureOut">
              <a:rPr lang="fr-FR" smtClean="0"/>
              <a:t>31/01/2021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978FFB9-2E01-47E2-A937-1C4BF33880BA}" type="slidenum">
              <a:rPr lang="fr-FR" smtClean="0"/>
              <a:t>‹N°›</a:t>
            </a:fld>
            <a:endParaRPr lang="fr-FR"/>
          </a:p>
        </p:txBody>
      </p:sp>
    </p:spTree>
    <p:extLst>
      <p:ext uri="{BB962C8B-B14F-4D97-AF65-F5344CB8AC3E}">
        <p14:creationId xmlns:p14="http://schemas.microsoft.com/office/powerpoint/2010/main" val="3613862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FA265-B9A2-4FA8-B181-7676513FB702}" type="datetimeFigureOut">
              <a:rPr lang="fr-FR" smtClean="0"/>
              <a:t>31/01/2021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78FFB9-2E01-47E2-A937-1C4BF33880BA}" type="slidenum">
              <a:rPr lang="fr-FR" smtClean="0"/>
              <a:t>‹N°›</a:t>
            </a:fld>
            <a:endParaRPr lang="fr-FR"/>
          </a:p>
        </p:txBody>
      </p:sp>
    </p:spTree>
    <p:extLst>
      <p:ext uri="{BB962C8B-B14F-4D97-AF65-F5344CB8AC3E}">
        <p14:creationId xmlns:p14="http://schemas.microsoft.com/office/powerpoint/2010/main" val="3542605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66862" y="3105944"/>
            <a:ext cx="9144000" cy="2538412"/>
          </a:xfrm>
        </p:spPr>
        <p:txBody>
          <a:bodyPr>
            <a:normAutofit fontScale="90000"/>
          </a:bodyPr>
          <a:lstStyle/>
          <a:p>
            <a:r>
              <a:rPr lang="fr-FR" b="1" dirty="0" smtClean="0"/>
              <a:t/>
            </a:r>
            <a:br>
              <a:rPr lang="fr-FR" b="1" dirty="0" smtClean="0"/>
            </a:br>
            <a:r>
              <a:rPr lang="fr-FR" b="1" dirty="0" smtClean="0"/>
              <a:t/>
            </a:r>
            <a:br>
              <a:rPr lang="fr-FR" b="1" dirty="0" smtClean="0"/>
            </a:br>
            <a:r>
              <a:rPr lang="fr-FR" b="1" dirty="0"/>
              <a:t/>
            </a:r>
            <a:br>
              <a:rPr lang="fr-FR" b="1" dirty="0"/>
            </a:br>
            <a:r>
              <a:rPr lang="fr-FR" b="1" dirty="0" smtClean="0"/>
              <a:t/>
            </a:r>
            <a:br>
              <a:rPr lang="fr-FR" b="1" dirty="0" smtClean="0"/>
            </a:br>
            <a:r>
              <a:rPr lang="fr-FR" b="1" dirty="0"/>
              <a:t/>
            </a:r>
            <a:br>
              <a:rPr lang="fr-FR" b="1" dirty="0"/>
            </a:br>
            <a:r>
              <a:rPr lang="fr-FR" b="1" dirty="0" smtClean="0"/>
              <a:t/>
            </a:r>
            <a:br>
              <a:rPr lang="fr-FR" b="1" dirty="0" smtClean="0"/>
            </a:br>
            <a:r>
              <a:rPr lang="fr-FR" b="1" dirty="0"/>
              <a:t/>
            </a:r>
            <a:br>
              <a:rPr lang="fr-FR" b="1" dirty="0"/>
            </a:br>
            <a:r>
              <a:rPr lang="fr-FR" b="1" dirty="0" smtClean="0"/>
              <a:t/>
            </a:r>
            <a:br>
              <a:rPr lang="fr-FR" b="1" dirty="0" smtClean="0"/>
            </a:br>
            <a:r>
              <a:rPr lang="fr-FR" b="1" dirty="0" smtClean="0"/>
              <a:t/>
            </a:r>
            <a:br>
              <a:rPr lang="fr-FR" b="1" dirty="0" smtClean="0"/>
            </a:br>
            <a:r>
              <a:rPr lang="fr-FR" b="1" dirty="0"/>
              <a:t/>
            </a:r>
            <a:br>
              <a:rPr lang="fr-FR" b="1" dirty="0"/>
            </a:b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latin typeface="+mn-lt"/>
              </a:rPr>
              <a:t>INFECTIONS VIRALE  et PARASITAIRE  </a:t>
            </a:r>
            <a:br>
              <a:rPr lang="fr-FR" b="1" dirty="0" smtClean="0">
                <a:latin typeface="+mn-lt"/>
              </a:rPr>
            </a:br>
            <a:r>
              <a:rPr lang="fr-FR" b="1" dirty="0" smtClean="0">
                <a:latin typeface="+mn-lt"/>
              </a:rPr>
              <a:t>CHEZ LA FEMME ENCEINTE</a:t>
            </a:r>
            <a:br>
              <a:rPr lang="fr-FR" b="1" dirty="0" smtClean="0">
                <a:latin typeface="+mn-lt"/>
              </a:rPr>
            </a:br>
            <a:r>
              <a:rPr lang="fr-FR" b="1" dirty="0" smtClean="0">
                <a:latin typeface="+mn-lt"/>
              </a:rPr>
              <a:t/>
            </a:r>
            <a:br>
              <a:rPr lang="fr-FR" b="1" dirty="0" smtClean="0">
                <a:latin typeface="+mn-lt"/>
              </a:rPr>
            </a:br>
            <a:endParaRPr lang="fr-FR" dirty="0">
              <a:latin typeface="+mn-lt"/>
            </a:endParaRPr>
          </a:p>
        </p:txBody>
      </p:sp>
      <p:sp>
        <p:nvSpPr>
          <p:cNvPr id="3" name="Sous-titre 2"/>
          <p:cNvSpPr>
            <a:spLocks noGrp="1"/>
          </p:cNvSpPr>
          <p:nvPr>
            <p:ph type="subTitle" idx="1"/>
          </p:nvPr>
        </p:nvSpPr>
        <p:spPr>
          <a:xfrm>
            <a:off x="1562100" y="4816475"/>
            <a:ext cx="9144000" cy="1655762"/>
          </a:xfrm>
        </p:spPr>
        <p:txBody>
          <a:bodyPr/>
          <a:lstStyle/>
          <a:p>
            <a:r>
              <a:rPr lang="fr-FR" sz="4400" b="1" dirty="0"/>
              <a:t>P</a:t>
            </a:r>
            <a:r>
              <a:rPr lang="fr-FR" sz="4400" b="1" dirty="0" smtClean="0"/>
              <a:t>r TADJ   EHU</a:t>
            </a:r>
            <a:endParaRPr lang="fr-FR" sz="4400" dirty="0" smtClean="0"/>
          </a:p>
          <a:p>
            <a:endParaRPr lang="fr-FR" dirty="0"/>
          </a:p>
        </p:txBody>
      </p:sp>
    </p:spTree>
    <p:extLst>
      <p:ext uri="{BB962C8B-B14F-4D97-AF65-F5344CB8AC3E}">
        <p14:creationId xmlns:p14="http://schemas.microsoft.com/office/powerpoint/2010/main" val="577880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6400" y="88900"/>
            <a:ext cx="8229600" cy="749300"/>
          </a:xfrm>
        </p:spPr>
        <p:txBody>
          <a:bodyPr>
            <a:normAutofit/>
          </a:bodyPr>
          <a:lstStyle/>
          <a:p>
            <a:r>
              <a:rPr lang="fr-FR" b="1" dirty="0">
                <a:solidFill>
                  <a:schemeClr val="tx1">
                    <a:lumMod val="65000"/>
                    <a:lumOff val="35000"/>
                  </a:schemeClr>
                </a:solidFill>
              </a:rPr>
              <a:t>Diagnostic clinique</a:t>
            </a:r>
            <a:endParaRPr lang="fr-FR" dirty="0"/>
          </a:p>
        </p:txBody>
      </p:sp>
      <p:sp>
        <p:nvSpPr>
          <p:cNvPr id="3" name="Espace réservé du contenu 2"/>
          <p:cNvSpPr>
            <a:spLocks noGrp="1"/>
          </p:cNvSpPr>
          <p:nvPr>
            <p:ph idx="1"/>
          </p:nvPr>
        </p:nvSpPr>
        <p:spPr>
          <a:xfrm>
            <a:off x="249382" y="762000"/>
            <a:ext cx="11942618" cy="6248400"/>
          </a:xfrm>
        </p:spPr>
        <p:txBody>
          <a:bodyPr>
            <a:noAutofit/>
          </a:bodyPr>
          <a:lstStyle/>
          <a:p>
            <a:pPr marL="0" indent="0">
              <a:buNone/>
            </a:pPr>
            <a:endParaRPr lang="fr-FR" b="1" dirty="0" smtClean="0"/>
          </a:p>
          <a:p>
            <a:pPr marL="0" indent="0">
              <a:buNone/>
            </a:pPr>
            <a:endParaRPr lang="fr-FR" b="1" dirty="0"/>
          </a:p>
          <a:p>
            <a:pPr marL="0" indent="0">
              <a:buNone/>
            </a:pPr>
            <a:r>
              <a:rPr lang="fr-FR" b="1" dirty="0" smtClean="0"/>
              <a:t> Clinique Souvent inapparente</a:t>
            </a:r>
            <a:r>
              <a:rPr lang="fr-FR" b="1" dirty="0"/>
              <a:t> </a:t>
            </a:r>
            <a:r>
              <a:rPr lang="fr-FR" b="1" dirty="0" smtClean="0"/>
              <a:t>ou</a:t>
            </a:r>
            <a:r>
              <a:rPr lang="fr-FR" b="1" dirty="0"/>
              <a:t> </a:t>
            </a:r>
            <a:r>
              <a:rPr lang="fr-FR" b="1" dirty="0" smtClean="0"/>
              <a:t>discrète</a:t>
            </a:r>
            <a:r>
              <a:rPr lang="fr-FR" b="1" dirty="0"/>
              <a:t> </a:t>
            </a:r>
            <a:r>
              <a:rPr lang="fr-FR" dirty="0" smtClean="0"/>
              <a:t>mais</a:t>
            </a:r>
            <a:r>
              <a:rPr lang="fr-FR" dirty="0"/>
              <a:t> </a:t>
            </a:r>
            <a:r>
              <a:rPr lang="fr-FR" dirty="0" smtClean="0"/>
              <a:t>lorsque</a:t>
            </a:r>
            <a:r>
              <a:rPr lang="fr-FR" dirty="0"/>
              <a:t> </a:t>
            </a:r>
            <a:r>
              <a:rPr lang="fr-FR" dirty="0" smtClean="0"/>
              <a:t>on</a:t>
            </a:r>
            <a:r>
              <a:rPr lang="fr-FR" dirty="0"/>
              <a:t> </a:t>
            </a:r>
            <a:r>
              <a:rPr lang="fr-FR" dirty="0" smtClean="0"/>
              <a:t>a</a:t>
            </a:r>
            <a:r>
              <a:rPr lang="fr-FR" dirty="0"/>
              <a:t> </a:t>
            </a:r>
            <a:r>
              <a:rPr lang="fr-FR" dirty="0" smtClean="0"/>
              <a:t>des</a:t>
            </a:r>
            <a:r>
              <a:rPr lang="fr-FR" dirty="0"/>
              <a:t> </a:t>
            </a:r>
            <a:r>
              <a:rPr lang="fr-FR" dirty="0" smtClean="0"/>
              <a:t>formes</a:t>
            </a:r>
            <a:r>
              <a:rPr lang="fr-FR" dirty="0"/>
              <a:t> </a:t>
            </a:r>
            <a:r>
              <a:rPr lang="fr-FR" dirty="0" smtClean="0"/>
              <a:t>Symptomatiques :</a:t>
            </a:r>
          </a:p>
          <a:p>
            <a:pPr marL="400050" lvl="1" indent="0">
              <a:buNone/>
            </a:pPr>
            <a:r>
              <a:rPr lang="fr-FR" dirty="0"/>
              <a:t>- fièvre modérée</a:t>
            </a:r>
          </a:p>
          <a:p>
            <a:pPr marL="400050" lvl="1" indent="0">
              <a:buNone/>
            </a:pPr>
            <a:r>
              <a:rPr lang="fr-FR" dirty="0"/>
              <a:t>- arthralgies, myalgies (non Specifiq en terme de </a:t>
            </a:r>
            <a:r>
              <a:rPr lang="fr-FR" dirty="0" smtClean="0"/>
              <a:t>pathologie </a:t>
            </a:r>
            <a:r>
              <a:rPr lang="fr-FR" dirty="0"/>
              <a:t>infectieuse)</a:t>
            </a:r>
          </a:p>
          <a:p>
            <a:pPr marL="400050" lvl="1" indent="0">
              <a:buNone/>
            </a:pPr>
            <a:r>
              <a:rPr lang="fr-FR" dirty="0"/>
              <a:t>- adénopathies(retro-auriculaires, sous-occipitales)</a:t>
            </a:r>
          </a:p>
          <a:p>
            <a:pPr marL="400050" lvl="1" indent="0">
              <a:buNone/>
            </a:pPr>
            <a:r>
              <a:rPr lang="fr-FR" dirty="0"/>
              <a:t>- </a:t>
            </a:r>
            <a:r>
              <a:rPr lang="fr-FR" b="1" dirty="0"/>
              <a:t>éruption maculeuse </a:t>
            </a:r>
            <a:r>
              <a:rPr lang="fr-FR" dirty="0"/>
              <a:t>Assez fugace : Disparait en 3 jrs, sur visage, tronc et membres</a:t>
            </a:r>
          </a:p>
          <a:p>
            <a:pPr marL="0" indent="0">
              <a:buNone/>
            </a:pPr>
            <a:r>
              <a:rPr lang="fr-FR" b="1" dirty="0" smtClean="0"/>
              <a:t>Période </a:t>
            </a:r>
            <a:r>
              <a:rPr lang="fr-FR" b="1" dirty="0"/>
              <a:t>de contagiosité </a:t>
            </a:r>
            <a:r>
              <a:rPr lang="fr-FR" sz="2400" dirty="0"/>
              <a:t>: 8 jours avant et 8 jours après l’éruption</a:t>
            </a:r>
            <a:r>
              <a:rPr lang="fr-FR" sz="2000" dirty="0"/>
              <a:t>.  </a:t>
            </a:r>
            <a:br>
              <a:rPr lang="fr-FR" sz="2000" dirty="0"/>
            </a:br>
            <a:endParaRPr lang="fr-FR" dirty="0" smtClean="0"/>
          </a:p>
        </p:txBody>
      </p:sp>
    </p:spTree>
    <p:extLst>
      <p:ext uri="{BB962C8B-B14F-4D97-AF65-F5344CB8AC3E}">
        <p14:creationId xmlns:p14="http://schemas.microsoft.com/office/powerpoint/2010/main" val="2907514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tx1">
                    <a:lumMod val="50000"/>
                    <a:lumOff val="50000"/>
                  </a:schemeClr>
                </a:solidFill>
              </a:rPr>
              <a:t> Diagnostic sérologique </a:t>
            </a:r>
            <a:endParaRPr lang="fr-FR" dirty="0"/>
          </a:p>
        </p:txBody>
      </p:sp>
      <p:sp>
        <p:nvSpPr>
          <p:cNvPr id="3" name="Espace réservé du contenu 2"/>
          <p:cNvSpPr>
            <a:spLocks noGrp="1"/>
          </p:cNvSpPr>
          <p:nvPr>
            <p:ph idx="1"/>
          </p:nvPr>
        </p:nvSpPr>
        <p:spPr>
          <a:xfrm>
            <a:off x="838200" y="1471613"/>
            <a:ext cx="11220450" cy="5072062"/>
          </a:xfrm>
        </p:spPr>
        <p:txBody>
          <a:bodyPr>
            <a:normAutofit lnSpcReduction="10000"/>
          </a:bodyPr>
          <a:lstStyle/>
          <a:p>
            <a:pPr marL="0" indent="0">
              <a:buNone/>
            </a:pPr>
            <a:r>
              <a:rPr lang="fr-FR" dirty="0" smtClean="0"/>
              <a:t> </a:t>
            </a:r>
            <a:r>
              <a:rPr lang="fr-FR" b="1" dirty="0"/>
              <a:t>Chez </a:t>
            </a:r>
            <a:r>
              <a:rPr lang="fr-FR" b="1" dirty="0" smtClean="0"/>
              <a:t>enceinte </a:t>
            </a:r>
            <a:r>
              <a:rPr lang="fr-FR" b="1" dirty="0"/>
              <a:t>Enceinte :</a:t>
            </a:r>
          </a:p>
          <a:p>
            <a:pPr>
              <a:buFont typeface="Wingdings" panose="05000000000000000000" pitchFamily="2" charset="2"/>
              <a:buChar char="Ø"/>
            </a:pPr>
            <a:r>
              <a:rPr lang="fr-FR" dirty="0"/>
              <a:t> Sérologie obligatoire en début de grossesse Avec </a:t>
            </a:r>
            <a:r>
              <a:rPr lang="fr-FR" dirty="0" smtClean="0"/>
              <a:t>IgM  et </a:t>
            </a:r>
            <a:r>
              <a:rPr lang="fr-FR" dirty="0"/>
              <a:t>IgG (sérum conserve 1 an)</a:t>
            </a:r>
          </a:p>
          <a:p>
            <a:pPr lvl="1"/>
            <a:r>
              <a:rPr lang="fr-FR" dirty="0"/>
              <a:t> </a:t>
            </a:r>
            <a:r>
              <a:rPr lang="fr-FR" b="1" dirty="0" err="1"/>
              <a:t>IgM</a:t>
            </a:r>
            <a:r>
              <a:rPr lang="fr-FR" b="1" dirty="0"/>
              <a:t>- , </a:t>
            </a:r>
            <a:r>
              <a:rPr lang="fr-FR" b="1" dirty="0" err="1"/>
              <a:t>IgG</a:t>
            </a:r>
            <a:r>
              <a:rPr lang="fr-FR" b="1" dirty="0"/>
              <a:t>- : </a:t>
            </a:r>
            <a:r>
              <a:rPr lang="fr-FR" dirty="0"/>
              <a:t>Surveillance mensuelle</a:t>
            </a:r>
          </a:p>
          <a:p>
            <a:pPr lvl="1"/>
            <a:r>
              <a:rPr lang="fr-FR" dirty="0" smtClean="0"/>
              <a:t> </a:t>
            </a:r>
            <a:r>
              <a:rPr lang="fr-FR" b="1" dirty="0" smtClean="0"/>
              <a:t>IgM -, </a:t>
            </a:r>
            <a:r>
              <a:rPr lang="fr-FR" b="1" dirty="0" smtClean="0">
                <a:solidFill>
                  <a:srgbClr val="FF0000"/>
                </a:solidFill>
              </a:rPr>
              <a:t>IgG + </a:t>
            </a:r>
            <a:r>
              <a:rPr lang="fr-FR" b="1" dirty="0" smtClean="0"/>
              <a:t>: </a:t>
            </a:r>
            <a:r>
              <a:rPr lang="fr-FR" dirty="0" smtClean="0"/>
              <a:t>OK, pas de contrôle pendant grossesse ni ultérieures</a:t>
            </a:r>
          </a:p>
          <a:p>
            <a:pPr lvl="1"/>
            <a:r>
              <a:rPr lang="fr-FR" dirty="0" smtClean="0">
                <a:solidFill>
                  <a:srgbClr val="FF0000"/>
                </a:solidFill>
              </a:rPr>
              <a:t> </a:t>
            </a:r>
            <a:r>
              <a:rPr lang="fr-FR" b="1" dirty="0">
                <a:solidFill>
                  <a:srgbClr val="FF0000"/>
                </a:solidFill>
              </a:rPr>
              <a:t>IgM + </a:t>
            </a:r>
            <a:r>
              <a:rPr lang="fr-FR" b="1" dirty="0"/>
              <a:t>: </a:t>
            </a:r>
            <a:r>
              <a:rPr lang="fr-FR" dirty="0"/>
              <a:t>2</a:t>
            </a:r>
            <a:r>
              <a:rPr lang="fr-FR" baseline="30000" dirty="0"/>
              <a:t>nd</a:t>
            </a:r>
            <a:r>
              <a:rPr lang="fr-FR" dirty="0"/>
              <a:t> Sérum </a:t>
            </a:r>
            <a:r>
              <a:rPr lang="fr-FR" smtClean="0"/>
              <a:t>à 15 </a:t>
            </a:r>
            <a:r>
              <a:rPr lang="fr-FR" dirty="0"/>
              <a:t>Jrs (voir Si IgG↑) </a:t>
            </a:r>
            <a:r>
              <a:rPr lang="fr-FR" dirty="0" smtClean="0"/>
              <a:t>et </a:t>
            </a:r>
            <a:r>
              <a:rPr lang="fr-FR" dirty="0"/>
              <a:t>a</a:t>
            </a:r>
            <a:r>
              <a:rPr lang="fr-FR" dirty="0" smtClean="0"/>
              <a:t>vidité </a:t>
            </a:r>
            <a:r>
              <a:rPr lang="fr-FR" dirty="0"/>
              <a:t>(ancienneté </a:t>
            </a:r>
            <a:r>
              <a:rPr lang="fr-FR" dirty="0" smtClean="0"/>
              <a:t>des </a:t>
            </a:r>
            <a:r>
              <a:rPr lang="fr-FR" dirty="0"/>
              <a:t>IgM : Immunité </a:t>
            </a:r>
            <a:r>
              <a:rPr lang="fr-FR" dirty="0" smtClean="0"/>
              <a:t> Avant </a:t>
            </a:r>
            <a:r>
              <a:rPr lang="fr-FR" dirty="0"/>
              <a:t>ou après grossesse)</a:t>
            </a:r>
          </a:p>
          <a:p>
            <a:pPr lvl="1"/>
            <a:endParaRPr lang="fr-FR" dirty="0"/>
          </a:p>
          <a:p>
            <a:pPr>
              <a:buFont typeface="Wingdings" panose="05000000000000000000" pitchFamily="2" charset="2"/>
              <a:buChar char="Ø"/>
            </a:pPr>
            <a:r>
              <a:rPr lang="fr-FR" dirty="0"/>
              <a:t> La </a:t>
            </a:r>
            <a:r>
              <a:rPr lang="fr-FR" dirty="0" smtClean="0"/>
              <a:t>stabilité des taux </a:t>
            </a:r>
            <a:r>
              <a:rPr lang="fr-FR" dirty="0"/>
              <a:t>d’anticorps </a:t>
            </a:r>
            <a:r>
              <a:rPr lang="fr-FR" dirty="0" smtClean="0"/>
              <a:t>est en faveur </a:t>
            </a:r>
            <a:r>
              <a:rPr lang="fr-FR" dirty="0"/>
              <a:t>d’une </a:t>
            </a:r>
            <a:r>
              <a:rPr lang="fr-FR" b="1" dirty="0"/>
              <a:t>Immunité ancienne</a:t>
            </a:r>
            <a:r>
              <a:rPr lang="fr-FR" b="1" dirty="0" smtClean="0"/>
              <a:t>.</a:t>
            </a:r>
          </a:p>
          <a:p>
            <a:pPr>
              <a:buFont typeface="Wingdings" panose="05000000000000000000" pitchFamily="2" charset="2"/>
              <a:buChar char="Ø"/>
            </a:pPr>
            <a:endParaRPr lang="fr-FR" dirty="0"/>
          </a:p>
          <a:p>
            <a:pPr>
              <a:buFont typeface="Wingdings" panose="05000000000000000000" pitchFamily="2" charset="2"/>
              <a:buChar char="Ø"/>
            </a:pPr>
            <a:r>
              <a:rPr lang="fr-FR" dirty="0"/>
              <a:t> Une Ascension Significative (x 4 </a:t>
            </a:r>
            <a:r>
              <a:rPr lang="fr-FR" dirty="0" smtClean="0"/>
              <a:t>ou </a:t>
            </a:r>
            <a:r>
              <a:rPr lang="fr-FR" dirty="0"/>
              <a:t>plus) fait craindre une </a:t>
            </a:r>
            <a:r>
              <a:rPr lang="fr-FR" b="1" dirty="0"/>
              <a:t>séroconversion</a:t>
            </a:r>
            <a:r>
              <a:rPr lang="fr-FR" dirty="0"/>
              <a:t> </a:t>
            </a:r>
            <a:r>
              <a:rPr lang="fr-FR" dirty="0" smtClean="0"/>
              <a:t>récente </a:t>
            </a:r>
            <a:r>
              <a:rPr lang="fr-FR" dirty="0"/>
              <a:t>mais peut </a:t>
            </a:r>
            <a:r>
              <a:rPr lang="fr-FR" dirty="0" smtClean="0"/>
              <a:t>aussi </a:t>
            </a:r>
            <a:r>
              <a:rPr lang="fr-FR" dirty="0"/>
              <a:t>traduire Une </a:t>
            </a:r>
            <a:r>
              <a:rPr lang="fr-FR" b="1" dirty="0"/>
              <a:t>réinfection.</a:t>
            </a:r>
          </a:p>
        </p:txBody>
      </p:sp>
    </p:spTree>
    <p:extLst>
      <p:ext uri="{BB962C8B-B14F-4D97-AF65-F5344CB8AC3E}">
        <p14:creationId xmlns:p14="http://schemas.microsoft.com/office/powerpoint/2010/main" val="2698241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274638"/>
            <a:ext cx="9144000" cy="6278562"/>
          </a:xfrm>
        </p:spPr>
        <p:txBody>
          <a:bodyPr>
            <a:normAutofit/>
          </a:bodyPr>
          <a:lstStyle/>
          <a:p>
            <a:pPr algn="l">
              <a:lnSpc>
                <a:spcPct val="90000"/>
              </a:lnSpc>
            </a:pPr>
            <a:r>
              <a:rPr lang="fr-FR" dirty="0" smtClean="0"/>
              <a:t>         </a:t>
            </a:r>
            <a:r>
              <a:rPr lang="fr-FR" b="1" dirty="0" smtClean="0">
                <a:solidFill>
                  <a:schemeClr val="tx1">
                    <a:lumMod val="65000"/>
                    <a:lumOff val="35000"/>
                  </a:schemeClr>
                </a:solidFill>
                <a:latin typeface="+mn-lt"/>
              </a:rPr>
              <a:t>CAT</a:t>
            </a:r>
            <a:r>
              <a:rPr lang="fr-FR" dirty="0" smtClean="0">
                <a:latin typeface="+mn-lt"/>
              </a:rPr>
              <a:t>  </a:t>
            </a:r>
            <a:r>
              <a:rPr lang="fr-FR" sz="3200" b="1" dirty="0">
                <a:solidFill>
                  <a:schemeClr val="tx1">
                    <a:lumMod val="65000"/>
                    <a:lumOff val="35000"/>
                  </a:schemeClr>
                </a:solidFill>
                <a:latin typeface="+mn-lt"/>
              </a:rPr>
              <a:t>Rubéole</a:t>
            </a:r>
            <a:br>
              <a:rPr lang="fr-FR" sz="3200" b="1" dirty="0">
                <a:solidFill>
                  <a:schemeClr val="tx1">
                    <a:lumMod val="65000"/>
                    <a:lumOff val="35000"/>
                  </a:schemeClr>
                </a:solidFill>
                <a:latin typeface="+mn-lt"/>
              </a:rPr>
            </a:br>
            <a:r>
              <a:rPr lang="fr-FR" sz="3200" b="1" dirty="0">
                <a:solidFill>
                  <a:schemeClr val="tx1">
                    <a:lumMod val="65000"/>
                    <a:lumOff val="35000"/>
                  </a:schemeClr>
                </a:solidFill>
                <a:latin typeface="+mn-lt"/>
              </a:rPr>
              <a:t/>
            </a:r>
            <a:br>
              <a:rPr lang="fr-FR" sz="3200" b="1" dirty="0">
                <a:solidFill>
                  <a:schemeClr val="tx1">
                    <a:lumMod val="65000"/>
                    <a:lumOff val="35000"/>
                  </a:schemeClr>
                </a:solidFill>
                <a:latin typeface="+mn-lt"/>
              </a:rPr>
            </a:br>
            <a:r>
              <a:rPr lang="fr-FR" sz="3200" b="1" dirty="0" smtClean="0">
                <a:solidFill>
                  <a:srgbClr val="C00000"/>
                </a:solidFill>
                <a:latin typeface="+mn-lt"/>
              </a:rPr>
              <a:t>Dépistage </a:t>
            </a:r>
            <a:r>
              <a:rPr lang="fr-FR" sz="3200" b="1" dirty="0">
                <a:solidFill>
                  <a:srgbClr val="C00000"/>
                </a:solidFill>
                <a:latin typeface="+mn-lt"/>
              </a:rPr>
              <a:t>obligatoire  </a:t>
            </a:r>
            <a:r>
              <a:rPr lang="fr-FR" sz="3200" dirty="0">
                <a:latin typeface="+mn-lt"/>
              </a:rPr>
              <a:t>des femmes enceintes</a:t>
            </a:r>
            <a:r>
              <a:rPr lang="fr-FR" sz="3200" b="1" dirty="0">
                <a:latin typeface="+mn-lt"/>
              </a:rPr>
              <a:t/>
            </a:r>
            <a:br>
              <a:rPr lang="fr-FR" sz="3200" b="1" dirty="0">
                <a:latin typeface="+mn-lt"/>
              </a:rPr>
            </a:br>
            <a:r>
              <a:rPr lang="fr-FR" sz="3100" b="1" dirty="0">
                <a:solidFill>
                  <a:srgbClr val="FF0000"/>
                </a:solidFill>
                <a:latin typeface="+mn-lt"/>
              </a:rPr>
              <a:t>Femme séronégative</a:t>
            </a:r>
            <a:r>
              <a:rPr lang="fr-FR" sz="3100" dirty="0">
                <a:solidFill>
                  <a:srgbClr val="FF0000"/>
                </a:solidFill>
                <a:latin typeface="+mn-lt"/>
              </a:rPr>
              <a:t> </a:t>
            </a:r>
            <a:r>
              <a:rPr lang="fr-FR" sz="3100" dirty="0">
                <a:latin typeface="+mn-lt"/>
              </a:rPr>
              <a:t/>
            </a:r>
            <a:br>
              <a:rPr lang="fr-FR" sz="3100" dirty="0">
                <a:latin typeface="+mn-lt"/>
              </a:rPr>
            </a:br>
            <a:r>
              <a:rPr lang="fr-FR" sz="3100" dirty="0" smtClean="0">
                <a:latin typeface="+mn-lt"/>
              </a:rPr>
              <a:t>     Dosage </a:t>
            </a:r>
            <a:r>
              <a:rPr lang="fr-FR" sz="3100" dirty="0">
                <a:latin typeface="+mn-lt"/>
              </a:rPr>
              <a:t>des IgG jusqu’à 18 SA puis stop </a:t>
            </a:r>
            <a:br>
              <a:rPr lang="fr-FR" sz="3100" dirty="0">
                <a:latin typeface="+mn-lt"/>
              </a:rPr>
            </a:br>
            <a:r>
              <a:rPr lang="fr-FR" sz="3100" dirty="0" smtClean="0">
                <a:latin typeface="+mn-lt"/>
              </a:rPr>
              <a:t>      Vaccination </a:t>
            </a:r>
            <a:r>
              <a:rPr lang="fr-FR" sz="3100" dirty="0">
                <a:latin typeface="+mn-lt"/>
              </a:rPr>
              <a:t>dans les post partum </a:t>
            </a:r>
            <a:br>
              <a:rPr lang="fr-FR" sz="3100" dirty="0">
                <a:latin typeface="+mn-lt"/>
              </a:rPr>
            </a:br>
            <a:r>
              <a:rPr lang="fr-FR" sz="3100" dirty="0">
                <a:latin typeface="+mn-lt"/>
              </a:rPr>
              <a:t/>
            </a:r>
            <a:br>
              <a:rPr lang="fr-FR" sz="3100" dirty="0">
                <a:latin typeface="+mn-lt"/>
              </a:rPr>
            </a:br>
            <a:endParaRPr lang="fr-FR" sz="3100" dirty="0">
              <a:latin typeface="+mn-lt"/>
            </a:endParaRPr>
          </a:p>
        </p:txBody>
      </p:sp>
    </p:spTree>
    <p:extLst>
      <p:ext uri="{BB962C8B-B14F-4D97-AF65-F5344CB8AC3E}">
        <p14:creationId xmlns:p14="http://schemas.microsoft.com/office/powerpoint/2010/main" val="1497100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8145" y="260349"/>
            <a:ext cx="10667999" cy="6411913"/>
          </a:xfrm>
        </p:spPr>
        <p:txBody>
          <a:bodyPr>
            <a:noAutofit/>
          </a:bodyPr>
          <a:lstStyle/>
          <a:p>
            <a:pPr algn="l">
              <a:lnSpc>
                <a:spcPct val="80000"/>
              </a:lnSpc>
            </a:pPr>
            <a:r>
              <a:rPr lang="fr-FR" b="1" dirty="0" smtClean="0">
                <a:latin typeface="+mn-lt"/>
              </a:rPr>
              <a:t>Diagnostic </a:t>
            </a:r>
            <a:r>
              <a:rPr lang="fr-FR" b="1" dirty="0">
                <a:latin typeface="+mn-lt"/>
              </a:rPr>
              <a:t>prénatal </a:t>
            </a:r>
            <a:r>
              <a:rPr lang="fr-FR" b="1" dirty="0" smtClean="0">
                <a:solidFill>
                  <a:schemeClr val="tx1">
                    <a:lumMod val="65000"/>
                    <a:lumOff val="35000"/>
                  </a:schemeClr>
                </a:solidFill>
                <a:latin typeface="+mn-lt"/>
              </a:rPr>
              <a:t>            </a:t>
            </a:r>
            <a:br>
              <a:rPr lang="fr-FR" b="1" dirty="0" smtClean="0">
                <a:solidFill>
                  <a:schemeClr val="tx1">
                    <a:lumMod val="65000"/>
                    <a:lumOff val="35000"/>
                  </a:schemeClr>
                </a:solidFill>
                <a:latin typeface="+mn-lt"/>
              </a:rPr>
            </a:br>
            <a:r>
              <a:rPr lang="fr-FR" sz="2600" b="1" dirty="0">
                <a:latin typeface="+mn-lt"/>
              </a:rPr>
              <a:t> </a:t>
            </a:r>
            <a:r>
              <a:rPr lang="fr-FR" sz="2600" b="1" dirty="0">
                <a:solidFill>
                  <a:srgbClr val="008000"/>
                </a:solidFill>
                <a:latin typeface="+mn-lt"/>
              </a:rPr>
              <a:t/>
            </a:r>
            <a:br>
              <a:rPr lang="fr-FR" sz="2600" b="1" dirty="0">
                <a:solidFill>
                  <a:srgbClr val="008000"/>
                </a:solidFill>
                <a:latin typeface="+mn-lt"/>
              </a:rPr>
            </a:br>
            <a:r>
              <a:rPr lang="fr-FR" sz="2600" b="1" dirty="0" smtClean="0">
                <a:solidFill>
                  <a:srgbClr val="008000"/>
                </a:solidFill>
                <a:latin typeface="+mn-lt"/>
              </a:rPr>
              <a:t>Primo-infection </a:t>
            </a:r>
            <a:r>
              <a:rPr lang="fr-FR" sz="2600" b="1" dirty="0">
                <a:solidFill>
                  <a:srgbClr val="008000"/>
                </a:solidFill>
                <a:latin typeface="+mn-lt"/>
              </a:rPr>
              <a:t>prouvée avant 12 SA : ITG proposée le plus </a:t>
            </a:r>
            <a:r>
              <a:rPr lang="fr-FR" sz="2600" b="1" dirty="0" smtClean="0">
                <a:solidFill>
                  <a:srgbClr val="008000"/>
                </a:solidFill>
                <a:latin typeface="+mn-lt"/>
              </a:rPr>
              <a:t>souvent</a:t>
            </a:r>
            <a:br>
              <a:rPr lang="fr-FR" sz="2600" b="1" dirty="0" smtClean="0">
                <a:solidFill>
                  <a:srgbClr val="008000"/>
                </a:solidFill>
                <a:latin typeface="+mn-lt"/>
              </a:rPr>
            </a:br>
            <a:r>
              <a:rPr lang="fr-FR" sz="2600" b="1" dirty="0" smtClean="0">
                <a:latin typeface="+mn-lt"/>
              </a:rPr>
              <a:t>  </a:t>
            </a:r>
            <a:r>
              <a:rPr lang="fr-FR" sz="2600" b="1" dirty="0">
                <a:latin typeface="+mn-lt"/>
              </a:rPr>
              <a:t/>
            </a:r>
            <a:br>
              <a:rPr lang="fr-FR" sz="2600" b="1" dirty="0">
                <a:latin typeface="+mn-lt"/>
              </a:rPr>
            </a:br>
            <a:r>
              <a:rPr lang="fr-FR" sz="2600" b="1" dirty="0">
                <a:latin typeface="+mn-lt"/>
              </a:rPr>
              <a:t/>
            </a:r>
            <a:br>
              <a:rPr lang="fr-FR" sz="2600" b="1" dirty="0">
                <a:latin typeface="+mn-lt"/>
              </a:rPr>
            </a:br>
            <a:r>
              <a:rPr lang="fr-FR" sz="2600" b="1" dirty="0">
                <a:solidFill>
                  <a:srgbClr val="008000"/>
                </a:solidFill>
                <a:latin typeface="+mn-lt"/>
              </a:rPr>
              <a:t>Primo-infection entre 12 et 18 SA : DAN recherche infection </a:t>
            </a:r>
            <a:r>
              <a:rPr lang="fr-FR" sz="2600" b="1" dirty="0" smtClean="0">
                <a:solidFill>
                  <a:srgbClr val="008000"/>
                </a:solidFill>
                <a:latin typeface="+mn-lt"/>
              </a:rPr>
              <a:t>fœtale</a:t>
            </a:r>
            <a:br>
              <a:rPr lang="fr-FR" sz="2600" b="1" dirty="0" smtClean="0">
                <a:solidFill>
                  <a:srgbClr val="008000"/>
                </a:solidFill>
                <a:latin typeface="+mn-lt"/>
              </a:rPr>
            </a:br>
            <a:r>
              <a:rPr lang="fr-FR" sz="2600" b="1" dirty="0" smtClean="0">
                <a:solidFill>
                  <a:srgbClr val="008000"/>
                </a:solidFill>
                <a:latin typeface="+mn-lt"/>
              </a:rPr>
              <a:t> </a:t>
            </a:r>
            <a:r>
              <a:rPr lang="fr-FR" sz="2600" b="1" dirty="0">
                <a:solidFill>
                  <a:srgbClr val="008000"/>
                </a:solidFill>
                <a:latin typeface="+mn-lt"/>
              </a:rPr>
              <a:t/>
            </a:r>
            <a:br>
              <a:rPr lang="fr-FR" sz="2600" b="1" dirty="0">
                <a:solidFill>
                  <a:srgbClr val="008000"/>
                </a:solidFill>
                <a:latin typeface="+mn-lt"/>
              </a:rPr>
            </a:br>
            <a:r>
              <a:rPr lang="fr-FR" sz="2600" b="1" dirty="0">
                <a:latin typeface="+mn-lt"/>
              </a:rPr>
              <a:t>Amniocentèse </a:t>
            </a:r>
            <a:r>
              <a:rPr lang="fr-FR" sz="2600" dirty="0">
                <a:latin typeface="+mn-lt"/>
              </a:rPr>
              <a:t>6 semaines après la séroconversion et après 18 SA </a:t>
            </a:r>
            <a:br>
              <a:rPr lang="fr-FR" sz="2600" dirty="0">
                <a:latin typeface="+mn-lt"/>
              </a:rPr>
            </a:br>
            <a:r>
              <a:rPr lang="fr-FR" sz="2600" dirty="0">
                <a:latin typeface="+mn-lt"/>
              </a:rPr>
              <a:t>LA positive prouve l’infection </a:t>
            </a:r>
            <a:r>
              <a:rPr lang="fr-FR" sz="2600" dirty="0" smtClean="0">
                <a:latin typeface="+mn-lt"/>
              </a:rPr>
              <a:t/>
            </a:r>
            <a:br>
              <a:rPr lang="fr-FR" sz="2600" dirty="0" smtClean="0">
                <a:latin typeface="+mn-lt"/>
              </a:rPr>
            </a:br>
            <a:r>
              <a:rPr lang="fr-FR" sz="2600" dirty="0">
                <a:latin typeface="+mn-lt"/>
              </a:rPr>
              <a:t/>
            </a:r>
            <a:br>
              <a:rPr lang="fr-FR" sz="2600" dirty="0">
                <a:latin typeface="+mn-lt"/>
              </a:rPr>
            </a:br>
            <a:r>
              <a:rPr lang="fr-FR" sz="2600" b="1" dirty="0">
                <a:latin typeface="+mn-lt"/>
              </a:rPr>
              <a:t>Ponction de sang fœtale </a:t>
            </a:r>
            <a:r>
              <a:rPr lang="fr-FR" sz="2600" dirty="0">
                <a:latin typeface="+mn-lt"/>
              </a:rPr>
              <a:t>après 22 SA </a:t>
            </a:r>
            <a:br>
              <a:rPr lang="fr-FR" sz="2600" dirty="0">
                <a:latin typeface="+mn-lt"/>
              </a:rPr>
            </a:br>
            <a:r>
              <a:rPr lang="fr-FR" sz="2600" dirty="0">
                <a:latin typeface="+mn-lt"/>
              </a:rPr>
              <a:t>Dosage des IgM spécifiques </a:t>
            </a:r>
            <a:r>
              <a:rPr lang="fr-FR" sz="2600" dirty="0" smtClean="0">
                <a:latin typeface="+mn-lt"/>
              </a:rPr>
              <a:t/>
            </a:r>
            <a:br>
              <a:rPr lang="fr-FR" sz="2600" dirty="0" smtClean="0">
                <a:latin typeface="+mn-lt"/>
              </a:rPr>
            </a:br>
            <a:r>
              <a:rPr lang="fr-FR" sz="2600" dirty="0">
                <a:latin typeface="+mn-lt"/>
              </a:rPr>
              <a:t/>
            </a:r>
            <a:br>
              <a:rPr lang="fr-FR" sz="2600" dirty="0">
                <a:latin typeface="+mn-lt"/>
              </a:rPr>
            </a:br>
            <a:r>
              <a:rPr lang="fr-FR" sz="2600" dirty="0">
                <a:latin typeface="+mn-lt"/>
              </a:rPr>
              <a:t>Surveillance échographique </a:t>
            </a:r>
            <a:r>
              <a:rPr lang="fr-FR" sz="2600" dirty="0" smtClean="0">
                <a:latin typeface="+mn-lt"/>
              </a:rPr>
              <a:t>mensuelle</a:t>
            </a:r>
            <a:br>
              <a:rPr lang="fr-FR" sz="2600" dirty="0" smtClean="0">
                <a:latin typeface="+mn-lt"/>
              </a:rPr>
            </a:br>
            <a:r>
              <a:rPr lang="fr-FR" sz="2600" dirty="0" smtClean="0">
                <a:latin typeface="+mn-lt"/>
              </a:rPr>
              <a:t>  </a:t>
            </a:r>
            <a:r>
              <a:rPr lang="fr-FR" sz="2600" dirty="0">
                <a:latin typeface="+mn-lt"/>
              </a:rPr>
              <a:t/>
            </a:r>
            <a:br>
              <a:rPr lang="fr-FR" sz="2600" dirty="0">
                <a:latin typeface="+mn-lt"/>
              </a:rPr>
            </a:br>
            <a:r>
              <a:rPr lang="fr-FR" sz="2600" dirty="0">
                <a:latin typeface="+mn-lt"/>
              </a:rPr>
              <a:t/>
            </a:r>
            <a:br>
              <a:rPr lang="fr-FR" sz="2600" dirty="0">
                <a:latin typeface="+mn-lt"/>
              </a:rPr>
            </a:br>
            <a:r>
              <a:rPr lang="fr-FR" sz="2600" b="1" dirty="0">
                <a:solidFill>
                  <a:srgbClr val="008000"/>
                </a:solidFill>
                <a:latin typeface="+mn-lt"/>
              </a:rPr>
              <a:t>Après 18 SA DAN inutile : pas de malformations </a:t>
            </a:r>
            <a:r>
              <a:rPr lang="fr-FR" sz="2600" dirty="0">
                <a:latin typeface="+mn-lt"/>
              </a:rPr>
              <a:t/>
            </a:r>
            <a:br>
              <a:rPr lang="fr-FR" sz="2600" dirty="0">
                <a:latin typeface="+mn-lt"/>
              </a:rPr>
            </a:br>
            <a:endParaRPr lang="fr-FR" sz="2600" dirty="0">
              <a:latin typeface="+mn-lt"/>
            </a:endParaRPr>
          </a:p>
        </p:txBody>
      </p:sp>
    </p:spTree>
    <p:extLst>
      <p:ext uri="{BB962C8B-B14F-4D97-AF65-F5344CB8AC3E}">
        <p14:creationId xmlns:p14="http://schemas.microsoft.com/office/powerpoint/2010/main" val="8752345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6400" y="685800"/>
            <a:ext cx="8991600" cy="6049962"/>
          </a:xfrm>
        </p:spPr>
        <p:txBody>
          <a:bodyPr>
            <a:normAutofit fontScale="90000"/>
          </a:bodyPr>
          <a:lstStyle/>
          <a:p>
            <a:pPr algn="l"/>
            <a:r>
              <a:rPr lang="fr-FR" sz="4900" b="1" dirty="0">
                <a:solidFill>
                  <a:schemeClr val="tx1">
                    <a:lumMod val="50000"/>
                    <a:lumOff val="50000"/>
                  </a:schemeClr>
                </a:solidFill>
              </a:rPr>
              <a:t>  </a:t>
            </a:r>
            <a:r>
              <a:rPr lang="fr-FR" sz="4900" b="1" dirty="0">
                <a:latin typeface="+mn-lt"/>
              </a:rPr>
              <a:t>Diagnostic post natal </a:t>
            </a:r>
            <a:r>
              <a:rPr lang="fr-FR" sz="4900" b="1" dirty="0">
                <a:solidFill>
                  <a:schemeClr val="tx1">
                    <a:lumMod val="50000"/>
                    <a:lumOff val="50000"/>
                  </a:schemeClr>
                </a:solidFill>
                <a:latin typeface="+mn-lt"/>
              </a:rPr>
              <a:t/>
            </a:r>
            <a:br>
              <a:rPr lang="fr-FR" sz="4900" b="1" dirty="0">
                <a:solidFill>
                  <a:schemeClr val="tx1">
                    <a:lumMod val="50000"/>
                    <a:lumOff val="50000"/>
                  </a:schemeClr>
                </a:solidFill>
                <a:latin typeface="+mn-lt"/>
              </a:rPr>
            </a:br>
            <a:r>
              <a:rPr lang="fr-FR" dirty="0" smtClean="0">
                <a:latin typeface="+mn-lt"/>
              </a:rPr>
              <a:t/>
            </a:r>
            <a:br>
              <a:rPr lang="fr-FR" dirty="0" smtClean="0">
                <a:latin typeface="+mn-lt"/>
              </a:rPr>
            </a:br>
            <a:r>
              <a:rPr lang="fr-FR" sz="3600" dirty="0">
                <a:latin typeface="+mn-lt"/>
              </a:rPr>
              <a:t>Mise en évidence d’IgM spécifiques</a:t>
            </a:r>
            <a:br>
              <a:rPr lang="fr-FR" sz="3600" dirty="0">
                <a:latin typeface="+mn-lt"/>
              </a:rPr>
            </a:br>
            <a:r>
              <a:rPr lang="fr-FR" sz="3600" dirty="0">
                <a:latin typeface="+mn-lt"/>
              </a:rPr>
              <a:t> </a:t>
            </a:r>
            <a:br>
              <a:rPr lang="fr-FR" sz="3600" dirty="0">
                <a:latin typeface="+mn-lt"/>
              </a:rPr>
            </a:br>
            <a:r>
              <a:rPr lang="fr-FR" sz="3600" dirty="0">
                <a:latin typeface="+mn-lt"/>
              </a:rPr>
              <a:t>Excrétion virale jusqu’à un an</a:t>
            </a:r>
            <a:br>
              <a:rPr lang="fr-FR" sz="3600" dirty="0">
                <a:latin typeface="+mn-lt"/>
              </a:rPr>
            </a:br>
            <a:r>
              <a:rPr lang="fr-FR" sz="3600" dirty="0">
                <a:latin typeface="+mn-lt"/>
              </a:rPr>
              <a:t/>
            </a:r>
            <a:br>
              <a:rPr lang="fr-FR" sz="3600" dirty="0">
                <a:latin typeface="+mn-lt"/>
              </a:rPr>
            </a:br>
            <a:r>
              <a:rPr lang="fr-FR" sz="3600" dirty="0">
                <a:latin typeface="+mn-lt"/>
              </a:rPr>
              <a:t>Examen clinique complet : cardio , ophtalmo, PEA à distance</a:t>
            </a:r>
            <a:br>
              <a:rPr lang="fr-FR" sz="3600" dirty="0">
                <a:latin typeface="+mn-lt"/>
              </a:rPr>
            </a:br>
            <a:r>
              <a:rPr lang="fr-FR" sz="3600" dirty="0">
                <a:latin typeface="+mn-lt"/>
              </a:rPr>
              <a:t> </a:t>
            </a:r>
            <a:br>
              <a:rPr lang="fr-FR" sz="3600" dirty="0">
                <a:latin typeface="+mn-lt"/>
              </a:rPr>
            </a:br>
            <a:r>
              <a:rPr lang="fr-FR" sz="3600" dirty="0">
                <a:latin typeface="+mn-lt"/>
              </a:rPr>
              <a:t>Isolement (risque rubéole néonatale sévère) </a:t>
            </a:r>
            <a:br>
              <a:rPr lang="fr-FR" sz="3600" dirty="0">
                <a:latin typeface="+mn-lt"/>
              </a:rPr>
            </a:br>
            <a:r>
              <a:rPr lang="fr-FR" sz="3600" dirty="0">
                <a:latin typeface="+mn-lt"/>
              </a:rPr>
              <a:t/>
            </a:r>
            <a:br>
              <a:rPr lang="fr-FR" sz="3600" dirty="0">
                <a:latin typeface="+mn-lt"/>
              </a:rPr>
            </a:br>
            <a:endParaRPr lang="fr-FR" sz="3600" dirty="0">
              <a:latin typeface="+mn-lt"/>
            </a:endParaRPr>
          </a:p>
        </p:txBody>
      </p:sp>
    </p:spTree>
    <p:extLst>
      <p:ext uri="{BB962C8B-B14F-4D97-AF65-F5344CB8AC3E}">
        <p14:creationId xmlns:p14="http://schemas.microsoft.com/office/powerpoint/2010/main" val="3286321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228600"/>
            <a:ext cx="8229600" cy="1143000"/>
          </a:xfrm>
        </p:spPr>
        <p:txBody>
          <a:bodyPr/>
          <a:lstStyle/>
          <a:p>
            <a:r>
              <a:rPr lang="fr-FR" b="1" dirty="0"/>
              <a:t>Prévention : </a:t>
            </a:r>
            <a:endParaRPr lang="fr-FR" dirty="0"/>
          </a:p>
        </p:txBody>
      </p:sp>
      <p:sp>
        <p:nvSpPr>
          <p:cNvPr id="3" name="Espace réservé du contenu 2"/>
          <p:cNvSpPr>
            <a:spLocks noGrp="1"/>
          </p:cNvSpPr>
          <p:nvPr>
            <p:ph idx="1"/>
          </p:nvPr>
        </p:nvSpPr>
        <p:spPr>
          <a:xfrm>
            <a:off x="442913" y="685800"/>
            <a:ext cx="11530011" cy="6019800"/>
          </a:xfrm>
        </p:spPr>
        <p:txBody>
          <a:bodyPr>
            <a:normAutofit/>
          </a:bodyPr>
          <a:lstStyle/>
          <a:p>
            <a:pPr marL="0" indent="0" algn="just">
              <a:buNone/>
            </a:pPr>
            <a:r>
              <a:rPr lang="fr-FR" dirty="0" smtClean="0"/>
              <a:t> </a:t>
            </a:r>
            <a:r>
              <a:rPr lang="fr-FR" b="1" u="sng" dirty="0"/>
              <a:t>Dépistage obligatoire </a:t>
            </a:r>
            <a:r>
              <a:rPr lang="fr-FR" dirty="0"/>
              <a:t>des femmes enceintes</a:t>
            </a:r>
          </a:p>
          <a:p>
            <a:pPr marL="0" indent="0" algn="just">
              <a:buNone/>
            </a:pPr>
            <a:r>
              <a:rPr lang="fr-FR" u="sng" dirty="0"/>
              <a:t> </a:t>
            </a:r>
            <a:r>
              <a:rPr lang="fr-FR" b="1" u="sng" dirty="0"/>
              <a:t>Vaccination </a:t>
            </a:r>
            <a:r>
              <a:rPr lang="fr-FR" dirty="0"/>
              <a:t>pour prévenir Les formes congénitales </a:t>
            </a:r>
          </a:p>
          <a:p>
            <a:pPr lvl="1" algn="just">
              <a:buFont typeface="Wingdings" panose="05000000000000000000" pitchFamily="2" charset="2"/>
              <a:buChar char="ü"/>
            </a:pPr>
            <a:r>
              <a:rPr lang="fr-FR" dirty="0"/>
              <a:t> </a:t>
            </a:r>
            <a:r>
              <a:rPr lang="fr-FR" dirty="0" smtClean="0"/>
              <a:t>généralisation des</a:t>
            </a:r>
            <a:r>
              <a:rPr lang="fr-FR" dirty="0"/>
              <a:t> </a:t>
            </a:r>
            <a:r>
              <a:rPr lang="fr-FR" dirty="0" smtClean="0"/>
              <a:t>Vaccinations</a:t>
            </a:r>
          </a:p>
          <a:p>
            <a:pPr lvl="1" algn="just">
              <a:buFont typeface="Wingdings" panose="05000000000000000000" pitchFamily="2" charset="2"/>
              <a:buChar char="ü"/>
            </a:pPr>
            <a:r>
              <a:rPr lang="fr-FR" dirty="0" smtClean="0"/>
              <a:t>  pas uniquement</a:t>
            </a:r>
            <a:r>
              <a:rPr lang="fr-FR" dirty="0"/>
              <a:t> </a:t>
            </a:r>
            <a:r>
              <a:rPr lang="fr-FR" dirty="0" smtClean="0"/>
              <a:t>Petites filles</a:t>
            </a:r>
            <a:r>
              <a:rPr lang="fr-FR" dirty="0"/>
              <a:t> </a:t>
            </a:r>
            <a:r>
              <a:rPr lang="fr-FR" dirty="0" smtClean="0"/>
              <a:t>Mais également Garçons car</a:t>
            </a:r>
            <a:r>
              <a:rPr lang="fr-FR" dirty="0"/>
              <a:t> </a:t>
            </a:r>
            <a:r>
              <a:rPr lang="fr-FR" dirty="0" smtClean="0"/>
              <a:t>sont</a:t>
            </a:r>
            <a:r>
              <a:rPr lang="fr-FR" dirty="0"/>
              <a:t> </a:t>
            </a:r>
            <a:r>
              <a:rPr lang="fr-FR" dirty="0" smtClean="0"/>
              <a:t>des</a:t>
            </a:r>
            <a:r>
              <a:rPr lang="fr-FR" dirty="0"/>
              <a:t> </a:t>
            </a:r>
            <a:r>
              <a:rPr lang="fr-FR" dirty="0" smtClean="0"/>
              <a:t>réservoirs Du virus</a:t>
            </a:r>
            <a:r>
              <a:rPr lang="fr-FR" dirty="0"/>
              <a:t> </a:t>
            </a:r>
            <a:endParaRPr lang="fr-FR" dirty="0" smtClean="0"/>
          </a:p>
          <a:p>
            <a:pPr lvl="1" algn="just">
              <a:buFont typeface="Wingdings" panose="05000000000000000000" pitchFamily="2" charset="2"/>
              <a:buChar char="ü"/>
            </a:pPr>
            <a:r>
              <a:rPr lang="fr-FR" dirty="0" smtClean="0"/>
              <a:t> vaccin vivant</a:t>
            </a:r>
            <a:r>
              <a:rPr lang="fr-FR" dirty="0"/>
              <a:t> a</a:t>
            </a:r>
            <a:r>
              <a:rPr lang="fr-FR" dirty="0" smtClean="0"/>
              <a:t>ttenue </a:t>
            </a:r>
            <a:r>
              <a:rPr lang="fr-FR" dirty="0"/>
              <a:t>: RUBIVAXR et/ou ROR</a:t>
            </a:r>
          </a:p>
          <a:p>
            <a:pPr lvl="3" indent="-342900" algn="just"/>
            <a:r>
              <a:rPr lang="fr-FR" sz="2800" dirty="0"/>
              <a:t> 1 injection a 12 mois </a:t>
            </a:r>
            <a:r>
              <a:rPr lang="fr-FR" sz="2800" dirty="0" smtClean="0"/>
              <a:t>ou </a:t>
            </a:r>
            <a:r>
              <a:rPr lang="fr-FR" sz="2800" dirty="0"/>
              <a:t>a La </a:t>
            </a:r>
            <a:r>
              <a:rPr lang="fr-FR" sz="2800" dirty="0" smtClean="0"/>
              <a:t>scolarisation</a:t>
            </a:r>
          </a:p>
          <a:p>
            <a:pPr lvl="3" indent="-342900" algn="just"/>
            <a:endParaRPr lang="fr-FR" sz="2800" dirty="0"/>
          </a:p>
          <a:p>
            <a:pPr lvl="3" indent="-342900" algn="just"/>
            <a:r>
              <a:rPr lang="fr-FR" sz="2800" dirty="0"/>
              <a:t> revaccination des filles A 11--‐13 </a:t>
            </a:r>
            <a:r>
              <a:rPr lang="fr-FR" sz="2800" dirty="0" smtClean="0"/>
              <a:t>ans</a:t>
            </a:r>
          </a:p>
          <a:p>
            <a:pPr lvl="3" indent="-342900" algn="just"/>
            <a:endParaRPr lang="fr-FR" sz="2800" dirty="0"/>
          </a:p>
          <a:p>
            <a:pPr lvl="3" indent="-342900" algn="just"/>
            <a:r>
              <a:rPr lang="fr-FR" sz="2800" dirty="0"/>
              <a:t>  vaccination Des femmes Séronégatives en âge </a:t>
            </a:r>
            <a:r>
              <a:rPr lang="fr-FR" sz="2800" dirty="0" smtClean="0"/>
              <a:t>de </a:t>
            </a:r>
            <a:r>
              <a:rPr lang="fr-FR" sz="2800" dirty="0"/>
              <a:t>procréer (sous contraception </a:t>
            </a:r>
            <a:r>
              <a:rPr lang="fr-FR" sz="2800" dirty="0" smtClean="0"/>
              <a:t>!!!)</a:t>
            </a:r>
          </a:p>
          <a:p>
            <a:pPr lvl="3" indent="-342900" algn="just"/>
            <a:endParaRPr lang="fr-FR" sz="2800" dirty="0"/>
          </a:p>
          <a:p>
            <a:pPr lvl="3" indent="-342900" algn="just"/>
            <a:r>
              <a:rPr lang="fr-FR" sz="2800" dirty="0"/>
              <a:t>  vaccin vivant attenue formellement CI chez femmes enceinte</a:t>
            </a:r>
          </a:p>
        </p:txBody>
      </p:sp>
    </p:spTree>
    <p:extLst>
      <p:ext uri="{BB962C8B-B14F-4D97-AF65-F5344CB8AC3E}">
        <p14:creationId xmlns:p14="http://schemas.microsoft.com/office/powerpoint/2010/main" val="21830672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47800" y="0"/>
            <a:ext cx="9372600" cy="6858000"/>
          </a:xfrm>
          <a:solidFill>
            <a:schemeClr val="bg1">
              <a:lumMod val="75000"/>
            </a:schemeClr>
          </a:solidFill>
        </p:spPr>
        <p:txBody>
          <a:bodyPr>
            <a:normAutofit/>
          </a:bodyPr>
          <a:lstStyle/>
          <a:p>
            <a:pPr algn="ctr"/>
            <a:r>
              <a:rPr lang="fr-FR" sz="16600" b="1" dirty="0"/>
              <a:t>Varicelle</a:t>
            </a:r>
            <a:r>
              <a:rPr lang="fr-FR" sz="13800" b="1" dirty="0"/>
              <a:t> </a:t>
            </a:r>
          </a:p>
        </p:txBody>
      </p:sp>
    </p:spTree>
    <p:extLst>
      <p:ext uri="{BB962C8B-B14F-4D97-AF65-F5344CB8AC3E}">
        <p14:creationId xmlns:p14="http://schemas.microsoft.com/office/powerpoint/2010/main" val="19500772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5814" y="274638"/>
            <a:ext cx="10520362" cy="6583362"/>
          </a:xfrm>
        </p:spPr>
        <p:txBody>
          <a:bodyPr>
            <a:normAutofit/>
          </a:bodyPr>
          <a:lstStyle/>
          <a:p>
            <a:pPr algn="l"/>
            <a:r>
              <a:rPr lang="fr-FR" dirty="0" smtClean="0"/>
              <a:t>                   </a:t>
            </a:r>
            <a:r>
              <a:rPr lang="fr-FR" dirty="0" smtClean="0">
                <a:latin typeface="+mn-lt"/>
              </a:rPr>
              <a:t>Introduction </a:t>
            </a:r>
            <a:br>
              <a:rPr lang="fr-FR" dirty="0" smtClean="0">
                <a:latin typeface="+mn-lt"/>
              </a:rPr>
            </a:br>
            <a:r>
              <a:rPr lang="fr-FR" dirty="0" smtClean="0">
                <a:latin typeface="+mn-lt"/>
              </a:rPr>
              <a:t>-</a:t>
            </a:r>
            <a:r>
              <a:rPr lang="fr-FR" sz="3100" dirty="0">
                <a:latin typeface="+mn-lt"/>
              </a:rPr>
              <a:t>Infection par VZV, fréquente et bénigne, </a:t>
            </a:r>
            <a:r>
              <a:rPr lang="fr-FR" sz="3100" dirty="0" smtClean="0">
                <a:latin typeface="+mn-lt"/>
              </a:rPr>
              <a:t/>
            </a:r>
            <a:br>
              <a:rPr lang="fr-FR" sz="3100" dirty="0" smtClean="0">
                <a:latin typeface="+mn-lt"/>
              </a:rPr>
            </a:br>
            <a:r>
              <a:rPr lang="fr-FR" sz="3100" dirty="0">
                <a:latin typeface="+mn-lt"/>
              </a:rPr>
              <a:t/>
            </a:r>
            <a:br>
              <a:rPr lang="fr-FR" sz="3100" dirty="0">
                <a:latin typeface="+mn-lt"/>
              </a:rPr>
            </a:br>
            <a:r>
              <a:rPr lang="fr-FR" sz="3100" dirty="0">
                <a:latin typeface="+mn-lt"/>
              </a:rPr>
              <a:t>- Mais risque de complications sévères chez l’adulte, la femme enceinte et le fœtus. </a:t>
            </a:r>
            <a:br>
              <a:rPr lang="fr-FR" sz="3100" dirty="0">
                <a:latin typeface="+mn-lt"/>
              </a:rPr>
            </a:br>
            <a:r>
              <a:rPr lang="fr-FR" sz="3100" dirty="0">
                <a:latin typeface="+mn-lt"/>
              </a:rPr>
              <a:t>   =&gt; anomalies congénitales                         </a:t>
            </a:r>
            <a:br>
              <a:rPr lang="fr-FR" sz="3100" dirty="0">
                <a:latin typeface="+mn-lt"/>
              </a:rPr>
            </a:br>
            <a:r>
              <a:rPr lang="fr-FR" sz="3100" dirty="0">
                <a:latin typeface="+mn-lt"/>
              </a:rPr>
              <a:t>   =&gt;  syndrome de fœtopathie </a:t>
            </a:r>
            <a:r>
              <a:rPr lang="fr-FR" sz="3100" dirty="0" smtClean="0">
                <a:latin typeface="+mn-lt"/>
              </a:rPr>
              <a:t>varicelleuse</a:t>
            </a:r>
            <a:br>
              <a:rPr lang="fr-FR" sz="3100" dirty="0" smtClean="0">
                <a:latin typeface="+mn-lt"/>
              </a:rPr>
            </a:br>
            <a:r>
              <a:rPr lang="fr-FR" sz="3100" dirty="0">
                <a:latin typeface="+mn-lt"/>
              </a:rPr>
              <a:t/>
            </a:r>
            <a:br>
              <a:rPr lang="fr-FR" sz="3100" dirty="0">
                <a:latin typeface="+mn-lt"/>
              </a:rPr>
            </a:br>
            <a:r>
              <a:rPr lang="fr-FR" sz="3100" dirty="0">
                <a:latin typeface="+mn-lt"/>
              </a:rPr>
              <a:t>- En France, 500 femmes enceintes sont infectés/ an, soit 0,06 %.   </a:t>
            </a:r>
            <a:br>
              <a:rPr lang="fr-FR" sz="3100" dirty="0">
                <a:latin typeface="+mn-lt"/>
              </a:rPr>
            </a:br>
            <a:endParaRPr lang="fr-FR" sz="3100" dirty="0">
              <a:latin typeface="+mn-lt"/>
            </a:endParaRPr>
          </a:p>
        </p:txBody>
      </p:sp>
    </p:spTree>
    <p:extLst>
      <p:ext uri="{BB962C8B-B14F-4D97-AF65-F5344CB8AC3E}">
        <p14:creationId xmlns:p14="http://schemas.microsoft.com/office/powerpoint/2010/main" val="1403380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2925" y="274638"/>
            <a:ext cx="11329987" cy="6354762"/>
          </a:xfrm>
        </p:spPr>
        <p:txBody>
          <a:bodyPr>
            <a:normAutofit fontScale="90000"/>
          </a:bodyPr>
          <a:lstStyle/>
          <a:p>
            <a:r>
              <a:rPr lang="fr-FR" dirty="0" smtClean="0"/>
              <a:t>               </a:t>
            </a:r>
            <a:r>
              <a:rPr lang="fr-FR" b="1" dirty="0" smtClean="0">
                <a:solidFill>
                  <a:srgbClr val="FF0000"/>
                </a:solidFill>
                <a:latin typeface="+mn-lt"/>
              </a:rPr>
              <a:t>Varicelle </a:t>
            </a:r>
            <a:r>
              <a:rPr lang="fr-FR" b="1" dirty="0">
                <a:solidFill>
                  <a:srgbClr val="FF0000"/>
                </a:solidFill>
                <a:latin typeface="+mn-lt"/>
              </a:rPr>
              <a:t>maternelle </a:t>
            </a:r>
            <a:r>
              <a:rPr lang="fr-FR" dirty="0" smtClean="0">
                <a:latin typeface="+mn-lt"/>
              </a:rPr>
              <a:t/>
            </a:r>
            <a:br>
              <a:rPr lang="fr-FR" dirty="0" smtClean="0">
                <a:latin typeface="+mn-lt"/>
              </a:rPr>
            </a:br>
            <a:r>
              <a:rPr lang="fr-FR" dirty="0" smtClean="0">
                <a:latin typeface="+mn-lt"/>
              </a:rPr>
              <a:t/>
            </a:r>
            <a:br>
              <a:rPr lang="fr-FR" dirty="0" smtClean="0">
                <a:latin typeface="+mn-lt"/>
              </a:rPr>
            </a:br>
            <a:r>
              <a:rPr lang="fr-FR" sz="3100" dirty="0" smtClean="0">
                <a:latin typeface="+mn-lt"/>
              </a:rPr>
              <a:t>La varicelle de la femme enceinte est souvent sévère et nécessite hospitalisation</a:t>
            </a:r>
            <a:r>
              <a:rPr lang="fr-FR" sz="3100" dirty="0">
                <a:latin typeface="+mn-lt"/>
              </a:rPr>
              <a:t> (hors maternité</a:t>
            </a:r>
            <a:r>
              <a:rPr lang="fr-FR" sz="3100" dirty="0" smtClean="0">
                <a:latin typeface="+mn-lt"/>
              </a:rPr>
              <a:t>)</a:t>
            </a:r>
            <a:br>
              <a:rPr lang="fr-FR" sz="3100" dirty="0" smtClean="0">
                <a:latin typeface="+mn-lt"/>
              </a:rPr>
            </a:br>
            <a:r>
              <a:rPr lang="fr-FR" sz="3100" dirty="0" smtClean="0">
                <a:latin typeface="+mn-lt"/>
              </a:rPr>
              <a:t> </a:t>
            </a:r>
            <a:br>
              <a:rPr lang="fr-FR" sz="3100" dirty="0" smtClean="0">
                <a:latin typeface="+mn-lt"/>
              </a:rPr>
            </a:br>
            <a:r>
              <a:rPr lang="fr-FR" sz="3100" dirty="0" smtClean="0">
                <a:latin typeface="+mn-lt"/>
              </a:rPr>
              <a:t>Risque </a:t>
            </a:r>
            <a:r>
              <a:rPr lang="fr-FR" sz="3100" b="1" dirty="0">
                <a:latin typeface="+mn-lt"/>
              </a:rPr>
              <a:t>p</a:t>
            </a:r>
            <a:r>
              <a:rPr lang="fr-FR" sz="3100" b="1" dirty="0" smtClean="0">
                <a:latin typeface="+mn-lt"/>
              </a:rPr>
              <a:t>neumopathie varicelleuse </a:t>
            </a:r>
            <a:br>
              <a:rPr lang="fr-FR" sz="3100" b="1" dirty="0" smtClean="0">
                <a:latin typeface="+mn-lt"/>
              </a:rPr>
            </a:br>
            <a:r>
              <a:rPr lang="fr-FR" sz="3100" dirty="0">
                <a:latin typeface="+mn-lt"/>
              </a:rPr>
              <a:t/>
            </a:r>
            <a:br>
              <a:rPr lang="fr-FR" sz="3100" dirty="0">
                <a:latin typeface="+mn-lt"/>
              </a:rPr>
            </a:br>
            <a:r>
              <a:rPr lang="fr-FR" sz="3100" dirty="0">
                <a:latin typeface="+mn-lt"/>
              </a:rPr>
              <a:t>Atteinte pulmonaire +++(</a:t>
            </a:r>
            <a:r>
              <a:rPr lang="fr-FR" sz="3200" dirty="0">
                <a:latin typeface="+mn-lt"/>
              </a:rPr>
              <a:t>atteintes polyviscérales avec myocardites, encéphalites</a:t>
            </a:r>
            <a:r>
              <a:rPr lang="fr-FR" sz="3200" dirty="0" smtClean="0">
                <a:latin typeface="+mn-lt"/>
              </a:rPr>
              <a:t>...).</a:t>
            </a:r>
            <a:r>
              <a:rPr lang="fr-FR" sz="3100" dirty="0">
                <a:latin typeface="+mn-lt"/>
              </a:rPr>
              <a:t/>
            </a:r>
            <a:br>
              <a:rPr lang="fr-FR" sz="3100" dirty="0">
                <a:latin typeface="+mn-lt"/>
              </a:rPr>
            </a:br>
            <a:r>
              <a:rPr lang="fr-FR" sz="3100" dirty="0" smtClean="0">
                <a:latin typeface="+mn-lt"/>
              </a:rPr>
              <a:t>TRT</a:t>
            </a:r>
            <a:r>
              <a:rPr lang="fr-FR" sz="3100" dirty="0">
                <a:latin typeface="+mn-lt"/>
              </a:rPr>
              <a:t/>
            </a:r>
            <a:br>
              <a:rPr lang="fr-FR" sz="3100" dirty="0">
                <a:latin typeface="+mn-lt"/>
              </a:rPr>
            </a:br>
            <a:r>
              <a:rPr lang="fr-FR" sz="3100" dirty="0">
                <a:latin typeface="+mn-lt"/>
              </a:rPr>
              <a:t>Valaciclovir </a:t>
            </a:r>
            <a:r>
              <a:rPr lang="fr-FR" sz="3100" dirty="0" smtClean="0">
                <a:latin typeface="+mn-lt"/>
              </a:rPr>
              <a:t>IV  15 mg / Kg / 8 h pendant 7 à 10 j  </a:t>
            </a:r>
            <a:r>
              <a:rPr lang="fr-FR" sz="3100" dirty="0">
                <a:latin typeface="+mn-lt"/>
              </a:rPr>
              <a:t>± Réa  </a:t>
            </a:r>
            <a:r>
              <a:rPr lang="fr-FR" sz="3100" dirty="0" smtClean="0">
                <a:latin typeface="+mn-lt"/>
              </a:rPr>
              <a:t/>
            </a:r>
            <a:br>
              <a:rPr lang="fr-FR" sz="3100" dirty="0" smtClean="0">
                <a:latin typeface="+mn-lt"/>
              </a:rPr>
            </a:br>
            <a:r>
              <a:rPr lang="fr-FR" sz="3100" dirty="0">
                <a:latin typeface="+mn-lt"/>
              </a:rPr>
              <a:t/>
            </a:r>
            <a:br>
              <a:rPr lang="fr-FR" sz="3100" dirty="0">
                <a:latin typeface="+mn-lt"/>
              </a:rPr>
            </a:br>
            <a:r>
              <a:rPr lang="fr-FR" sz="3100" dirty="0">
                <a:latin typeface="+mn-lt"/>
              </a:rPr>
              <a:t>Mortalité de 3 à 14 %      </a:t>
            </a:r>
            <a:br>
              <a:rPr lang="fr-FR" sz="3100" dirty="0">
                <a:latin typeface="+mn-lt"/>
              </a:rPr>
            </a:br>
            <a:endParaRPr lang="fr-FR" sz="3100" dirty="0">
              <a:latin typeface="+mn-lt"/>
            </a:endParaRPr>
          </a:p>
        </p:txBody>
      </p:sp>
    </p:spTree>
    <p:extLst>
      <p:ext uri="{BB962C8B-B14F-4D97-AF65-F5344CB8AC3E}">
        <p14:creationId xmlns:p14="http://schemas.microsoft.com/office/powerpoint/2010/main" val="27995049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2913" y="427038"/>
            <a:ext cx="11558587" cy="6430962"/>
          </a:xfrm>
        </p:spPr>
        <p:txBody>
          <a:bodyPr>
            <a:normAutofit fontScale="90000"/>
          </a:bodyPr>
          <a:lstStyle/>
          <a:p>
            <a:r>
              <a:rPr lang="fr-FR" dirty="0" smtClean="0"/>
              <a:t>                </a:t>
            </a:r>
            <a:r>
              <a:rPr lang="fr-FR" b="1" dirty="0" smtClean="0">
                <a:solidFill>
                  <a:srgbClr val="FF0000"/>
                </a:solidFill>
                <a:latin typeface="+mn-lt"/>
              </a:rPr>
              <a:t>Risques fœtaux </a:t>
            </a:r>
            <a:r>
              <a:rPr lang="fr-FR" dirty="0" smtClean="0">
                <a:latin typeface="+mn-lt"/>
              </a:rPr>
              <a:t> </a:t>
            </a:r>
            <a:br>
              <a:rPr lang="fr-FR" dirty="0" smtClean="0">
                <a:latin typeface="+mn-lt"/>
              </a:rPr>
            </a:br>
            <a:r>
              <a:rPr lang="fr-FR" sz="2800" dirty="0">
                <a:latin typeface="+mn-lt"/>
              </a:rPr>
              <a:t> </a:t>
            </a:r>
            <a:br>
              <a:rPr lang="fr-FR" sz="2800" dirty="0">
                <a:latin typeface="+mn-lt"/>
              </a:rPr>
            </a:br>
            <a:r>
              <a:rPr lang="fr-FR" sz="2800" dirty="0">
                <a:latin typeface="+mn-lt"/>
              </a:rPr>
              <a:t>L'atteinte fœtale est inconstante et dépend du terme.</a:t>
            </a:r>
            <a:br>
              <a:rPr lang="fr-FR" sz="2800" dirty="0">
                <a:latin typeface="+mn-lt"/>
              </a:rPr>
            </a:br>
            <a:r>
              <a:rPr lang="fr-FR" sz="2800" dirty="0">
                <a:latin typeface="+mn-lt"/>
              </a:rPr>
              <a:t> </a:t>
            </a:r>
            <a:br>
              <a:rPr lang="fr-FR" sz="2800" dirty="0">
                <a:latin typeface="+mn-lt"/>
              </a:rPr>
            </a:br>
            <a:r>
              <a:rPr lang="fr-FR" sz="2800" b="1" dirty="0">
                <a:latin typeface="+mn-lt"/>
              </a:rPr>
              <a:t>Avant 20 semaines d'aménorrhée :</a:t>
            </a:r>
            <a:r>
              <a:rPr lang="fr-FR" sz="2800" dirty="0">
                <a:latin typeface="+mn-lt"/>
              </a:rPr>
              <a:t/>
            </a:r>
            <a:br>
              <a:rPr lang="fr-FR" sz="2800" dirty="0">
                <a:latin typeface="+mn-lt"/>
              </a:rPr>
            </a:br>
            <a:r>
              <a:rPr lang="fr-FR" sz="2800" dirty="0">
                <a:latin typeface="+mn-lt"/>
              </a:rPr>
              <a:t> </a:t>
            </a:r>
            <a:br>
              <a:rPr lang="fr-FR" sz="2800" dirty="0">
                <a:latin typeface="+mn-lt"/>
              </a:rPr>
            </a:br>
            <a:r>
              <a:rPr lang="fr-FR" sz="2800" dirty="0" smtClean="0">
                <a:latin typeface="+mn-lt"/>
              </a:rPr>
              <a:t>1-  </a:t>
            </a:r>
            <a:r>
              <a:rPr lang="fr-FR" sz="2800" dirty="0">
                <a:solidFill>
                  <a:srgbClr val="FF0000"/>
                </a:solidFill>
                <a:latin typeface="+mn-lt"/>
              </a:rPr>
              <a:t>La varicelle congénitale </a:t>
            </a:r>
            <a:r>
              <a:rPr lang="fr-FR" sz="2800" dirty="0">
                <a:latin typeface="+mn-lt"/>
              </a:rPr>
              <a:t>comporte des risques de fréquence incertaine </a:t>
            </a:r>
            <a:r>
              <a:rPr lang="fr-FR" sz="2800" dirty="0" smtClean="0">
                <a:latin typeface="+mn-lt"/>
              </a:rPr>
              <a:t>:</a:t>
            </a:r>
            <a:br>
              <a:rPr lang="fr-FR" sz="2800" dirty="0" smtClean="0">
                <a:latin typeface="+mn-lt"/>
              </a:rPr>
            </a:br>
            <a:r>
              <a:rPr lang="fr-FR" sz="2800" dirty="0" smtClean="0">
                <a:latin typeface="+mn-lt"/>
              </a:rPr>
              <a:t> </a:t>
            </a:r>
            <a:r>
              <a:rPr lang="fr-FR" sz="2800" dirty="0">
                <a:latin typeface="+mn-lt"/>
              </a:rPr>
              <a:t>( peau, SNC, yeux, squelette) hypoplasie des membres, hypotrophie, paralysie et atrophie musculaire , choriorétinite, retard psychomoteur... </a:t>
            </a:r>
            <a:br>
              <a:rPr lang="fr-FR" sz="2800" dirty="0">
                <a:latin typeface="+mn-lt"/>
              </a:rPr>
            </a:br>
            <a:r>
              <a:rPr lang="fr-FR" sz="2800" dirty="0">
                <a:latin typeface="+mn-lt"/>
              </a:rPr>
              <a:t> </a:t>
            </a:r>
            <a:br>
              <a:rPr lang="fr-FR" sz="2800" dirty="0">
                <a:latin typeface="+mn-lt"/>
              </a:rPr>
            </a:br>
            <a:r>
              <a:rPr lang="fr-FR" sz="2800" dirty="0">
                <a:latin typeface="+mn-lt"/>
              </a:rPr>
              <a:t>* La ponction de sang fœtal est très discutée (diagnostic d'une atteinte fœtale</a:t>
            </a:r>
            <a:r>
              <a:rPr lang="fr-FR" sz="2800" dirty="0" smtClean="0">
                <a:latin typeface="+mn-lt"/>
              </a:rPr>
              <a:t>).</a:t>
            </a:r>
            <a:br>
              <a:rPr lang="fr-FR" sz="2800" dirty="0" smtClean="0">
                <a:latin typeface="+mn-lt"/>
              </a:rPr>
            </a:br>
            <a:r>
              <a:rPr lang="fr-FR" sz="2800" dirty="0" smtClean="0">
                <a:latin typeface="+mn-lt"/>
              </a:rPr>
              <a:t> </a:t>
            </a:r>
            <a:r>
              <a:rPr lang="fr-FR" sz="2800" dirty="0">
                <a:latin typeface="+mn-lt"/>
              </a:rPr>
              <a:t>Si les IgM spécifiques sont positives, une interruption thérapeutique de grossesse peut être discutée, avec la patiente.</a:t>
            </a:r>
            <a:br>
              <a:rPr lang="fr-FR" sz="2800" dirty="0">
                <a:latin typeface="+mn-lt"/>
              </a:rPr>
            </a:br>
            <a:r>
              <a:rPr lang="fr-FR" sz="2800" dirty="0">
                <a:latin typeface="+mn-lt"/>
              </a:rPr>
              <a:t/>
            </a:r>
            <a:br>
              <a:rPr lang="fr-FR" sz="2800" dirty="0">
                <a:latin typeface="+mn-lt"/>
              </a:rPr>
            </a:br>
            <a:endParaRPr lang="fr-FR" sz="3100" dirty="0">
              <a:latin typeface="+mn-lt"/>
            </a:endParaRPr>
          </a:p>
        </p:txBody>
      </p:sp>
      <p:sp>
        <p:nvSpPr>
          <p:cNvPr id="6" name="Espace réservé du contenu 5"/>
          <p:cNvSpPr>
            <a:spLocks noGrp="1"/>
          </p:cNvSpPr>
          <p:nvPr>
            <p:ph idx="1"/>
          </p:nvPr>
        </p:nvSpPr>
        <p:spPr>
          <a:xfrm flipV="1">
            <a:off x="1981200" y="6705600"/>
            <a:ext cx="8229600" cy="152400"/>
          </a:xfrm>
        </p:spPr>
        <p:txBody>
          <a:bodyPr>
            <a:normAutofit fontScale="25000" lnSpcReduction="20000"/>
          </a:bodyPr>
          <a:lstStyle/>
          <a:p>
            <a:endParaRPr lang="fr-FR" dirty="0"/>
          </a:p>
        </p:txBody>
      </p:sp>
    </p:spTree>
    <p:extLst>
      <p:ext uri="{BB962C8B-B14F-4D97-AF65-F5344CB8AC3E}">
        <p14:creationId xmlns:p14="http://schemas.microsoft.com/office/powerpoint/2010/main" val="29928729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52600" y="-152400"/>
            <a:ext cx="8229600" cy="6583362"/>
          </a:xfrm>
        </p:spPr>
        <p:txBody>
          <a:bodyPr>
            <a:normAutofit/>
          </a:bodyPr>
          <a:lstStyle/>
          <a:p>
            <a:pPr algn="l"/>
            <a:r>
              <a:rPr lang="fr-FR" sz="5400" b="1" dirty="0" smtClean="0">
                <a:latin typeface="+mn-lt"/>
              </a:rPr>
              <a:t>Plan</a:t>
            </a:r>
            <a:br>
              <a:rPr lang="fr-FR" sz="5400" b="1" dirty="0" smtClean="0">
                <a:latin typeface="+mn-lt"/>
              </a:rPr>
            </a:br>
            <a:r>
              <a:rPr lang="fr-FR" dirty="0" smtClean="0">
                <a:latin typeface="+mn-lt"/>
              </a:rPr>
              <a:t/>
            </a:r>
            <a:br>
              <a:rPr lang="fr-FR" dirty="0" smtClean="0">
                <a:latin typeface="+mn-lt"/>
              </a:rPr>
            </a:br>
            <a:r>
              <a:rPr lang="fr-FR" sz="3100" b="1" dirty="0">
                <a:latin typeface="+mn-lt"/>
              </a:rPr>
              <a:t>Infections virales</a:t>
            </a:r>
            <a:br>
              <a:rPr lang="fr-FR" sz="3100" b="1" dirty="0">
                <a:latin typeface="+mn-lt"/>
              </a:rPr>
            </a:br>
            <a:r>
              <a:rPr lang="fr-FR" sz="3100" dirty="0">
                <a:latin typeface="+mn-lt"/>
              </a:rPr>
              <a:t>      1-  Rubéole</a:t>
            </a:r>
            <a:br>
              <a:rPr lang="fr-FR" sz="3100" dirty="0">
                <a:latin typeface="+mn-lt"/>
              </a:rPr>
            </a:br>
            <a:r>
              <a:rPr lang="fr-FR" sz="3100" dirty="0">
                <a:latin typeface="+mn-lt"/>
              </a:rPr>
              <a:t>      2-  Varicelle</a:t>
            </a:r>
            <a:br>
              <a:rPr lang="fr-FR" sz="3100" dirty="0">
                <a:latin typeface="+mn-lt"/>
              </a:rPr>
            </a:br>
            <a:r>
              <a:rPr lang="fr-FR" sz="3100" dirty="0">
                <a:latin typeface="+mn-lt"/>
              </a:rPr>
              <a:t>      3-  Hépatite A et B </a:t>
            </a:r>
            <a:br>
              <a:rPr lang="fr-FR" sz="3100" dirty="0">
                <a:latin typeface="+mn-lt"/>
              </a:rPr>
            </a:br>
            <a:r>
              <a:rPr lang="fr-FR" sz="3100" dirty="0">
                <a:latin typeface="+mn-lt"/>
              </a:rPr>
              <a:t>       4-  Herpès </a:t>
            </a:r>
            <a:br>
              <a:rPr lang="fr-FR" sz="3100" dirty="0">
                <a:latin typeface="+mn-lt"/>
              </a:rPr>
            </a:br>
            <a:r>
              <a:rPr lang="fr-FR" sz="3100" dirty="0">
                <a:latin typeface="+mn-lt"/>
              </a:rPr>
              <a:t>       5-  SIDA</a:t>
            </a:r>
            <a:br>
              <a:rPr lang="fr-FR" sz="3100" dirty="0">
                <a:latin typeface="+mn-lt"/>
              </a:rPr>
            </a:br>
            <a:r>
              <a:rPr lang="fr-FR" sz="3100" dirty="0">
                <a:latin typeface="+mn-lt"/>
              </a:rPr>
              <a:t>        6-  </a:t>
            </a:r>
            <a:r>
              <a:rPr lang="fr-FR" sz="3100" dirty="0" smtClean="0">
                <a:latin typeface="+mn-lt"/>
              </a:rPr>
              <a:t>CMV</a:t>
            </a:r>
            <a:br>
              <a:rPr lang="fr-FR" sz="3100" dirty="0" smtClean="0">
                <a:latin typeface="+mn-lt"/>
              </a:rPr>
            </a:br>
            <a:r>
              <a:rPr lang="fr-FR" sz="3100" dirty="0">
                <a:latin typeface="+mn-lt"/>
              </a:rPr>
              <a:t/>
            </a:r>
            <a:br>
              <a:rPr lang="fr-FR" sz="3100" dirty="0">
                <a:latin typeface="+mn-lt"/>
              </a:rPr>
            </a:br>
            <a:r>
              <a:rPr lang="fr-FR" sz="3100" dirty="0">
                <a:latin typeface="+mn-lt"/>
              </a:rPr>
              <a:t/>
            </a:r>
            <a:br>
              <a:rPr lang="fr-FR" sz="3100" dirty="0">
                <a:latin typeface="+mn-lt"/>
              </a:rPr>
            </a:br>
            <a:r>
              <a:rPr lang="fr-FR" sz="3100" b="1" dirty="0">
                <a:latin typeface="+mn-lt"/>
              </a:rPr>
              <a:t>Infection parasitaire</a:t>
            </a:r>
            <a:br>
              <a:rPr lang="fr-FR" sz="3100" b="1" dirty="0">
                <a:latin typeface="+mn-lt"/>
              </a:rPr>
            </a:br>
            <a:r>
              <a:rPr lang="fr-FR" sz="3100" dirty="0">
                <a:latin typeface="+mn-lt"/>
              </a:rPr>
              <a:t>     Toxoplasmose</a:t>
            </a:r>
          </a:p>
        </p:txBody>
      </p:sp>
      <p:sp>
        <p:nvSpPr>
          <p:cNvPr id="3" name="Espace réservé du contenu 2"/>
          <p:cNvSpPr>
            <a:spLocks noGrp="1"/>
          </p:cNvSpPr>
          <p:nvPr>
            <p:ph idx="1"/>
          </p:nvPr>
        </p:nvSpPr>
        <p:spPr>
          <a:xfrm flipV="1">
            <a:off x="1981200" y="6857999"/>
            <a:ext cx="8229600" cy="45719"/>
          </a:xfrm>
        </p:spPr>
        <p:txBody>
          <a:bodyPr>
            <a:normAutofit fontScale="25000" lnSpcReduction="20000"/>
          </a:bodyPr>
          <a:lstStyle/>
          <a:p>
            <a:endParaRPr lang="fr-FR" dirty="0"/>
          </a:p>
        </p:txBody>
      </p:sp>
    </p:spTree>
    <p:extLst>
      <p:ext uri="{BB962C8B-B14F-4D97-AF65-F5344CB8AC3E}">
        <p14:creationId xmlns:p14="http://schemas.microsoft.com/office/powerpoint/2010/main" val="1019772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0088" y="274638"/>
            <a:ext cx="11087100" cy="6583362"/>
          </a:xfrm>
        </p:spPr>
        <p:txBody>
          <a:bodyPr>
            <a:normAutofit/>
          </a:bodyPr>
          <a:lstStyle/>
          <a:p>
            <a:pPr algn="l"/>
            <a:r>
              <a:rPr lang="fr-FR" sz="3200" b="1" dirty="0"/>
              <a:t>    </a:t>
            </a:r>
            <a:r>
              <a:rPr lang="fr-FR" sz="2800" b="1" dirty="0">
                <a:latin typeface="+mn-lt"/>
              </a:rPr>
              <a:t>Entre 20 semaines d'aménorrhée et l'accouchement : </a:t>
            </a:r>
            <a:r>
              <a:rPr lang="fr-FR" sz="2800" dirty="0">
                <a:latin typeface="+mn-lt"/>
              </a:rPr>
              <a:t/>
            </a:r>
            <a:br>
              <a:rPr lang="fr-FR" sz="2800" dirty="0">
                <a:latin typeface="+mn-lt"/>
              </a:rPr>
            </a:br>
            <a:r>
              <a:rPr lang="fr-FR" sz="2800" dirty="0">
                <a:latin typeface="+mn-lt"/>
              </a:rPr>
              <a:t> </a:t>
            </a:r>
            <a:r>
              <a:rPr lang="fr-FR" sz="2800" dirty="0" smtClean="0">
                <a:latin typeface="+mn-lt"/>
              </a:rPr>
              <a:t/>
            </a:r>
            <a:br>
              <a:rPr lang="fr-FR" sz="2800" dirty="0" smtClean="0">
                <a:latin typeface="+mn-lt"/>
              </a:rPr>
            </a:br>
            <a:r>
              <a:rPr lang="fr-FR" sz="2800" dirty="0" smtClean="0">
                <a:latin typeface="+mn-lt"/>
              </a:rPr>
              <a:t>2-  </a:t>
            </a:r>
            <a:r>
              <a:rPr lang="fr-FR" sz="2800" dirty="0">
                <a:latin typeface="+mn-lt"/>
              </a:rPr>
              <a:t>Pas de fœtopathie décrite.</a:t>
            </a:r>
            <a:br>
              <a:rPr lang="fr-FR" sz="2800" dirty="0">
                <a:latin typeface="+mn-lt"/>
              </a:rPr>
            </a:br>
            <a:r>
              <a:rPr lang="fr-FR" sz="2800" dirty="0">
                <a:latin typeface="+mn-lt"/>
              </a:rPr>
              <a:t> </a:t>
            </a:r>
            <a:br>
              <a:rPr lang="fr-FR" sz="2800" dirty="0">
                <a:latin typeface="+mn-lt"/>
              </a:rPr>
            </a:br>
            <a:r>
              <a:rPr lang="fr-FR" sz="2800" dirty="0" smtClean="0">
                <a:latin typeface="+mn-lt"/>
              </a:rPr>
              <a:t>3-  </a:t>
            </a:r>
            <a:r>
              <a:rPr lang="fr-FR" sz="2800" dirty="0">
                <a:latin typeface="+mn-lt"/>
              </a:rPr>
              <a:t>Le risque de </a:t>
            </a:r>
            <a:r>
              <a:rPr lang="fr-FR" sz="2800" b="1" dirty="0">
                <a:solidFill>
                  <a:srgbClr val="FF0000"/>
                </a:solidFill>
                <a:latin typeface="+mn-lt"/>
              </a:rPr>
              <a:t>varicelle néonatale </a:t>
            </a:r>
            <a:r>
              <a:rPr lang="fr-FR" sz="2800" dirty="0">
                <a:latin typeface="+mn-lt"/>
              </a:rPr>
              <a:t>varie selon le terme de survenue de l'éruption </a:t>
            </a:r>
            <a:r>
              <a:rPr lang="fr-FR" sz="2800" dirty="0" smtClean="0">
                <a:latin typeface="+mn-lt"/>
              </a:rPr>
              <a:t>: En cas de varicelle maternelle survenant en  fin de grossesse</a:t>
            </a:r>
            <a:r>
              <a:rPr lang="fr-FR" sz="2800" dirty="0">
                <a:latin typeface="+mn-lt"/>
              </a:rPr>
              <a:t/>
            </a:r>
            <a:br>
              <a:rPr lang="fr-FR" sz="2800" dirty="0">
                <a:latin typeface="+mn-lt"/>
              </a:rPr>
            </a:br>
            <a:r>
              <a:rPr lang="fr-FR" sz="2800" dirty="0">
                <a:latin typeface="+mn-lt"/>
              </a:rPr>
              <a:t> </a:t>
            </a:r>
            <a:br>
              <a:rPr lang="fr-FR" sz="2800" dirty="0">
                <a:latin typeface="+mn-lt"/>
              </a:rPr>
            </a:br>
            <a:r>
              <a:rPr lang="fr-FR" sz="2800" dirty="0">
                <a:latin typeface="+mn-lt"/>
              </a:rPr>
              <a:t>- si l'éruption </a:t>
            </a:r>
            <a:r>
              <a:rPr lang="fr-FR" sz="2800" dirty="0" smtClean="0">
                <a:latin typeface="+mn-lt"/>
              </a:rPr>
              <a:t> maternelle est </a:t>
            </a:r>
            <a:r>
              <a:rPr lang="fr-FR" sz="2800" dirty="0">
                <a:latin typeface="+mn-lt"/>
              </a:rPr>
              <a:t>survenue + de 5 jours avant la naissance, l'enfant est protégé par les anticorps maternels et fera une varicelle bénigne. </a:t>
            </a:r>
            <a:br>
              <a:rPr lang="fr-FR" sz="2800" dirty="0">
                <a:latin typeface="+mn-lt"/>
              </a:rPr>
            </a:br>
            <a:r>
              <a:rPr lang="fr-FR" sz="2800" dirty="0">
                <a:latin typeface="+mn-lt"/>
              </a:rPr>
              <a:t> </a:t>
            </a:r>
            <a:br>
              <a:rPr lang="fr-FR" sz="2800" dirty="0">
                <a:latin typeface="+mn-lt"/>
              </a:rPr>
            </a:br>
            <a:r>
              <a:rPr lang="fr-FR" sz="2800" dirty="0">
                <a:latin typeface="+mn-lt"/>
              </a:rPr>
              <a:t>- si l'éruption varicelleuse survient dans les 5 jours qui précèdent l'accouchement, l'enfant n'est pas protégé par les anticorps maternels et fera une </a:t>
            </a:r>
            <a:r>
              <a:rPr lang="fr-FR" sz="2800" b="1" dirty="0">
                <a:latin typeface="+mn-lt"/>
              </a:rPr>
              <a:t>forme grave </a:t>
            </a:r>
            <a:r>
              <a:rPr lang="fr-FR" sz="2800" dirty="0">
                <a:latin typeface="+mn-lt"/>
              </a:rPr>
              <a:t>à mortalité lourde (un tiers des cas). </a:t>
            </a:r>
            <a:br>
              <a:rPr lang="fr-FR" sz="2800" dirty="0">
                <a:latin typeface="+mn-lt"/>
              </a:rPr>
            </a:br>
            <a:r>
              <a:rPr lang="fr-FR" sz="2800" dirty="0">
                <a:latin typeface="+mn-lt"/>
              </a:rPr>
              <a:t> </a:t>
            </a:r>
            <a:br>
              <a:rPr lang="fr-FR" sz="2800" dirty="0">
                <a:latin typeface="+mn-lt"/>
              </a:rPr>
            </a:br>
            <a:endParaRPr lang="fr-FR" sz="2800" dirty="0">
              <a:latin typeface="+mn-lt"/>
            </a:endParaRPr>
          </a:p>
        </p:txBody>
      </p:sp>
    </p:spTree>
    <p:extLst>
      <p:ext uri="{BB962C8B-B14F-4D97-AF65-F5344CB8AC3E}">
        <p14:creationId xmlns:p14="http://schemas.microsoft.com/office/powerpoint/2010/main" val="7326469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228601" y="0"/>
            <a:ext cx="11644312" cy="9859962"/>
          </a:xfrm>
        </p:spPr>
        <p:txBody>
          <a:bodyPr>
            <a:noAutofit/>
          </a:bodyPr>
          <a:lstStyle/>
          <a:p>
            <a:pPr algn="l"/>
            <a:r>
              <a:rPr lang="fr-FR" sz="2400" dirty="0"/>
              <a:t/>
            </a:r>
            <a:br>
              <a:rPr lang="fr-FR" sz="2400" dirty="0"/>
            </a:br>
            <a:r>
              <a:rPr lang="fr-FR" sz="2400" dirty="0">
                <a:latin typeface="+mn-lt"/>
              </a:rPr>
              <a:t>       </a:t>
            </a:r>
            <a:r>
              <a:rPr lang="fr-FR" sz="2400" dirty="0" smtClean="0">
                <a:latin typeface="+mn-lt"/>
              </a:rPr>
              <a:t>Essayer de retardé l’accouchement par  </a:t>
            </a:r>
            <a:r>
              <a:rPr lang="fr-FR" sz="2400" dirty="0">
                <a:latin typeface="+mn-lt"/>
              </a:rPr>
              <a:t>une tocolyse sur les patientes ayant une éruption varicelleuse à proximité de l'accouchement. </a:t>
            </a:r>
            <a:r>
              <a:rPr lang="fr-FR" sz="2400" dirty="0" smtClean="0">
                <a:latin typeface="+mn-lt"/>
              </a:rPr>
              <a:t/>
            </a:r>
            <a:br>
              <a:rPr lang="fr-FR" sz="2400" dirty="0" smtClean="0">
                <a:latin typeface="+mn-lt"/>
              </a:rPr>
            </a:br>
            <a:r>
              <a:rPr lang="fr-FR" sz="2400" dirty="0">
                <a:latin typeface="+mn-lt"/>
              </a:rPr>
              <a:t/>
            </a:r>
            <a:br>
              <a:rPr lang="fr-FR" sz="2400" dirty="0">
                <a:latin typeface="+mn-lt"/>
              </a:rPr>
            </a:br>
            <a:r>
              <a:rPr lang="fr-FR" sz="2400" dirty="0">
                <a:latin typeface="+mn-lt"/>
              </a:rPr>
              <a:t>* En cas de naissance à cette phase critique, il conviendra de pratiquer une injection de </a:t>
            </a:r>
            <a:r>
              <a:rPr lang="fr-FR" sz="2400" b="1" dirty="0">
                <a:latin typeface="+mn-lt"/>
              </a:rPr>
              <a:t>gammaglobulines</a:t>
            </a:r>
            <a:r>
              <a:rPr lang="fr-FR" sz="2400" dirty="0">
                <a:latin typeface="+mn-lt"/>
              </a:rPr>
              <a:t> spécifiques au nouveau-né (0,3 à 0,6ml/kg) et  </a:t>
            </a:r>
            <a:r>
              <a:rPr lang="fr-FR" sz="2400" dirty="0" smtClean="0">
                <a:latin typeface="+mn-lt"/>
              </a:rPr>
              <a:t/>
            </a:r>
            <a:br>
              <a:rPr lang="fr-FR" sz="2400" dirty="0" smtClean="0">
                <a:latin typeface="+mn-lt"/>
              </a:rPr>
            </a:br>
            <a:r>
              <a:rPr lang="fr-FR" sz="2400" b="1" dirty="0" smtClean="0">
                <a:solidFill>
                  <a:srgbClr val="FF0000"/>
                </a:solidFill>
                <a:latin typeface="+mn-lt"/>
              </a:rPr>
              <a:t>Aciclovir</a:t>
            </a:r>
            <a:r>
              <a:rPr lang="fr-FR" sz="2400" dirty="0" smtClean="0">
                <a:latin typeface="+mn-lt"/>
              </a:rPr>
              <a:t> 20mg/ Kg /8h</a:t>
            </a:r>
            <a:r>
              <a:rPr lang="fr-FR" sz="2400" dirty="0">
                <a:latin typeface="+mn-lt"/>
              </a:rPr>
              <a:t/>
            </a:r>
            <a:br>
              <a:rPr lang="fr-FR" sz="2400" dirty="0">
                <a:latin typeface="+mn-lt"/>
              </a:rPr>
            </a:br>
            <a:r>
              <a:rPr lang="fr-FR" sz="2400" dirty="0">
                <a:latin typeface="+mn-lt"/>
              </a:rPr>
              <a:t/>
            </a:r>
            <a:br>
              <a:rPr lang="fr-FR" sz="2400" dirty="0">
                <a:latin typeface="+mn-lt"/>
              </a:rPr>
            </a:br>
            <a:r>
              <a:rPr lang="fr-FR" sz="2400" b="1" u="sng" dirty="0">
                <a:latin typeface="+mn-lt"/>
              </a:rPr>
              <a:t>PRÉVENTION </a:t>
            </a:r>
            <a:r>
              <a:rPr lang="fr-FR" sz="2400" dirty="0">
                <a:latin typeface="+mn-lt"/>
              </a:rPr>
              <a:t/>
            </a:r>
            <a:br>
              <a:rPr lang="fr-FR" sz="2400" dirty="0">
                <a:latin typeface="+mn-lt"/>
              </a:rPr>
            </a:br>
            <a:r>
              <a:rPr lang="fr-FR" sz="2400" dirty="0">
                <a:latin typeface="+mn-lt"/>
              </a:rPr>
              <a:t> </a:t>
            </a:r>
            <a:br>
              <a:rPr lang="fr-FR" sz="2400" dirty="0">
                <a:latin typeface="+mn-lt"/>
              </a:rPr>
            </a:br>
            <a:r>
              <a:rPr lang="fr-FR" sz="2400" dirty="0">
                <a:latin typeface="+mn-lt"/>
              </a:rPr>
              <a:t>La seule prévention possible </a:t>
            </a:r>
            <a:r>
              <a:rPr lang="fr-FR" sz="2400" b="1" dirty="0">
                <a:latin typeface="+mn-lt"/>
              </a:rPr>
              <a:t>est l'injection de gammaglobulines </a:t>
            </a:r>
            <a:r>
              <a:rPr lang="fr-FR" sz="2400" dirty="0">
                <a:latin typeface="+mn-lt"/>
              </a:rPr>
              <a:t>spécifiques chez la femme enceinte ayant un contage récent (moins de 48 heures) et n'ayant jamais contracté la varicelle. </a:t>
            </a:r>
            <a:br>
              <a:rPr lang="fr-FR" sz="2400" dirty="0">
                <a:latin typeface="+mn-lt"/>
              </a:rPr>
            </a:br>
            <a:r>
              <a:rPr lang="fr-FR" sz="2400" dirty="0">
                <a:latin typeface="+mn-lt"/>
              </a:rPr>
              <a:t> </a:t>
            </a:r>
            <a:br>
              <a:rPr lang="fr-FR" sz="2400" dirty="0">
                <a:latin typeface="+mn-lt"/>
              </a:rPr>
            </a:br>
            <a:r>
              <a:rPr lang="fr-FR" sz="2400" dirty="0">
                <a:latin typeface="+mn-lt"/>
              </a:rPr>
              <a:t>- La posologie sera de 0,1 à 0,4ml/kg.</a:t>
            </a:r>
            <a:br>
              <a:rPr lang="fr-FR" sz="2400" dirty="0">
                <a:latin typeface="+mn-lt"/>
              </a:rPr>
            </a:br>
            <a:r>
              <a:rPr lang="fr-FR" sz="2400" dirty="0">
                <a:latin typeface="+mn-lt"/>
              </a:rPr>
              <a:t> </a:t>
            </a:r>
            <a:br>
              <a:rPr lang="fr-FR" sz="2400" dirty="0">
                <a:latin typeface="+mn-lt"/>
              </a:rPr>
            </a:br>
            <a:r>
              <a:rPr lang="fr-FR" sz="2400" dirty="0">
                <a:latin typeface="+mn-lt"/>
              </a:rPr>
              <a:t/>
            </a:r>
            <a:br>
              <a:rPr lang="fr-FR" sz="2400" dirty="0">
                <a:latin typeface="+mn-lt"/>
              </a:rPr>
            </a:br>
            <a:r>
              <a:rPr lang="fr-FR" sz="2400" dirty="0">
                <a:latin typeface="+mn-lt"/>
              </a:rPr>
              <a:t> </a:t>
            </a:r>
            <a:br>
              <a:rPr lang="fr-FR" sz="2400" dirty="0">
                <a:latin typeface="+mn-lt"/>
              </a:rPr>
            </a:br>
            <a:r>
              <a:rPr lang="fr-FR" sz="2400" dirty="0">
                <a:latin typeface="+mn-lt"/>
              </a:rPr>
              <a:t/>
            </a:r>
            <a:br>
              <a:rPr lang="fr-FR" sz="2400" dirty="0">
                <a:latin typeface="+mn-lt"/>
              </a:rPr>
            </a:br>
            <a:r>
              <a:rPr lang="fr-FR" sz="3600" dirty="0">
                <a:latin typeface="+mn-lt"/>
              </a:rPr>
              <a:t/>
            </a:r>
            <a:br>
              <a:rPr lang="fr-FR" sz="3600" dirty="0">
                <a:latin typeface="+mn-lt"/>
              </a:rPr>
            </a:br>
            <a:r>
              <a:rPr lang="fr-FR" sz="2400" dirty="0">
                <a:latin typeface="+mn-lt"/>
              </a:rPr>
              <a:t/>
            </a:r>
            <a:br>
              <a:rPr lang="fr-FR" sz="2400" dirty="0">
                <a:latin typeface="+mn-lt"/>
              </a:rPr>
            </a:br>
            <a:r>
              <a:rPr lang="fr-FR" sz="2400" dirty="0">
                <a:latin typeface="+mn-lt"/>
              </a:rPr>
              <a:t/>
            </a:r>
            <a:br>
              <a:rPr lang="fr-FR" sz="2400" dirty="0">
                <a:latin typeface="+mn-lt"/>
              </a:rPr>
            </a:br>
            <a:r>
              <a:rPr lang="fr-FR" sz="2400" dirty="0">
                <a:latin typeface="+mn-lt"/>
              </a:rPr>
              <a:t/>
            </a:r>
            <a:br>
              <a:rPr lang="fr-FR" sz="2400" dirty="0">
                <a:latin typeface="+mn-lt"/>
              </a:rPr>
            </a:br>
            <a:r>
              <a:rPr lang="fr-FR" sz="2400" dirty="0">
                <a:latin typeface="+mn-lt"/>
              </a:rPr>
              <a:t/>
            </a:r>
            <a:br>
              <a:rPr lang="fr-FR" sz="2400" dirty="0">
                <a:latin typeface="+mn-lt"/>
              </a:rPr>
            </a:br>
            <a:r>
              <a:rPr lang="fr-FR" sz="2400" dirty="0">
                <a:latin typeface="+mn-lt"/>
              </a:rPr>
              <a:t/>
            </a:r>
            <a:br>
              <a:rPr lang="fr-FR" sz="2400" dirty="0">
                <a:latin typeface="+mn-lt"/>
              </a:rPr>
            </a:br>
            <a:r>
              <a:rPr lang="fr-FR" sz="2400" dirty="0">
                <a:latin typeface="+mn-lt"/>
              </a:rPr>
              <a:t> </a:t>
            </a:r>
            <a:br>
              <a:rPr lang="fr-FR" sz="2400" dirty="0">
                <a:latin typeface="+mn-lt"/>
              </a:rPr>
            </a:br>
            <a:endParaRPr lang="fr-FR" sz="2400" dirty="0">
              <a:latin typeface="+mn-lt"/>
            </a:endParaRPr>
          </a:p>
        </p:txBody>
      </p:sp>
    </p:spTree>
    <p:extLst>
      <p:ext uri="{BB962C8B-B14F-4D97-AF65-F5344CB8AC3E}">
        <p14:creationId xmlns:p14="http://schemas.microsoft.com/office/powerpoint/2010/main" val="3902131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l"/>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
            </a:r>
            <a:br>
              <a:rPr lang="fr-FR" sz="3600" dirty="0"/>
            </a:br>
            <a:r>
              <a:rPr lang="fr-FR" sz="3600" dirty="0"/>
              <a:t>Lésions cutanées</a:t>
            </a:r>
          </a:p>
        </p:txBody>
      </p:sp>
      <p:pic>
        <p:nvPicPr>
          <p:cNvPr id="5" name="Picture 6" descr="cicatrice2.lpeg                                                00000039 Maternité                      B29AF4C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0675" y="61913"/>
            <a:ext cx="5043487"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09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5000" y="228600"/>
            <a:ext cx="8229600" cy="6629400"/>
          </a:xfrm>
        </p:spPr>
        <p:txBody>
          <a:bodyPr>
            <a:normAutofit/>
          </a:bodyPr>
          <a:lstStyle/>
          <a:p>
            <a:r>
              <a:rPr lang="fr-FR" sz="3200" dirty="0"/>
              <a:t>n</a:t>
            </a:r>
          </a:p>
        </p:txBody>
      </p:sp>
      <p:pic>
        <p:nvPicPr>
          <p:cNvPr id="5" name="Picture 6" descr="lésiocut3.jpeg                                                 00000039 Maternité                      B29AF4C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1" y="685801"/>
            <a:ext cx="4538663" cy="493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152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6126162"/>
          </a:xfrm>
        </p:spPr>
        <p:txBody>
          <a:bodyPr/>
          <a:lstStyle/>
          <a:p>
            <a:endParaRPr lang="fr-FR" dirty="0"/>
          </a:p>
        </p:txBody>
      </p:sp>
      <p:pic>
        <p:nvPicPr>
          <p:cNvPr id="6" name="Picture 8" descr="lesioncut2.jpeg                                                00000039 Maternité                      B29AF4C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74638"/>
            <a:ext cx="8229600" cy="6126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276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6430962"/>
          </a:xfrm>
          <a:solidFill>
            <a:schemeClr val="bg2">
              <a:lumMod val="50000"/>
            </a:schemeClr>
          </a:solidFill>
          <a:ln>
            <a:solidFill>
              <a:schemeClr val="accent1">
                <a:lumMod val="75000"/>
              </a:schemeClr>
            </a:solidFill>
          </a:ln>
        </p:spPr>
        <p:txBody>
          <a:bodyPr>
            <a:normAutofit/>
          </a:bodyPr>
          <a:lstStyle/>
          <a:p>
            <a:pPr algn="ctr"/>
            <a:r>
              <a:rPr lang="fr-FR" sz="8000" b="1" dirty="0"/>
              <a:t>Cytomégalovirus</a:t>
            </a:r>
            <a:br>
              <a:rPr lang="fr-FR" sz="8000" b="1" dirty="0"/>
            </a:br>
            <a:r>
              <a:rPr lang="fr-FR" sz="8000" b="1" dirty="0" smtClean="0"/>
              <a:t>CMV</a:t>
            </a:r>
            <a:endParaRPr lang="fr-FR" sz="8000" b="1" dirty="0"/>
          </a:p>
        </p:txBody>
      </p:sp>
    </p:spTree>
    <p:extLst>
      <p:ext uri="{BB962C8B-B14F-4D97-AF65-F5344CB8AC3E}">
        <p14:creationId xmlns:p14="http://schemas.microsoft.com/office/powerpoint/2010/main" val="31640755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8663" y="274638"/>
            <a:ext cx="11187112" cy="6430962"/>
          </a:xfrm>
        </p:spPr>
        <p:txBody>
          <a:bodyPr>
            <a:normAutofit fontScale="90000"/>
          </a:bodyPr>
          <a:lstStyle/>
          <a:p>
            <a:pPr algn="l"/>
            <a:r>
              <a:rPr lang="fr-FR" sz="2800" dirty="0" smtClean="0"/>
              <a:t>  </a:t>
            </a:r>
            <a:r>
              <a:rPr lang="fr-FR" sz="4900" b="1" dirty="0"/>
              <a:t>Epidémiologie</a:t>
            </a:r>
            <a:r>
              <a:rPr lang="fr-FR" sz="3200" b="1" dirty="0"/>
              <a:t/>
            </a:r>
            <a:br>
              <a:rPr lang="fr-FR" sz="3200" b="1" dirty="0"/>
            </a:br>
            <a:r>
              <a:rPr lang="fr-FR" sz="3200" b="1" dirty="0"/>
              <a:t/>
            </a:r>
            <a:br>
              <a:rPr lang="fr-FR" sz="3200" b="1" dirty="0"/>
            </a:br>
            <a:r>
              <a:rPr lang="fr-FR" sz="3200" b="1" dirty="0"/>
              <a:t/>
            </a:r>
            <a:br>
              <a:rPr lang="fr-FR" sz="3200" b="1" dirty="0"/>
            </a:br>
            <a:r>
              <a:rPr lang="fr-FR" sz="3200" b="1" dirty="0"/>
              <a:t>- </a:t>
            </a:r>
            <a:r>
              <a:rPr lang="fr-FR" sz="3200" dirty="0"/>
              <a:t>L'infection à Cytomégalovirus humain</a:t>
            </a:r>
            <a:r>
              <a:rPr lang="fr-FR" sz="3200" dirty="0" smtClean="0"/>
              <a:t>.</a:t>
            </a:r>
            <a:br>
              <a:rPr lang="fr-FR" sz="3200" dirty="0" smtClean="0"/>
            </a:br>
            <a:r>
              <a:rPr lang="fr-FR" sz="3200" dirty="0" smtClean="0"/>
              <a:t>L’infection congénitale la plus fréquente</a:t>
            </a:r>
            <a:br>
              <a:rPr lang="fr-FR" sz="3200" dirty="0" smtClean="0"/>
            </a:br>
            <a:r>
              <a:rPr lang="fr-FR" sz="3200" dirty="0" smtClean="0"/>
              <a:t>20% de séquelles grave</a:t>
            </a:r>
            <a:r>
              <a:rPr lang="fr-FR" sz="3200" dirty="0"/>
              <a:t/>
            </a:r>
            <a:br>
              <a:rPr lang="fr-FR" sz="3200" dirty="0"/>
            </a:br>
            <a:r>
              <a:rPr lang="fr-FR" sz="3200" dirty="0"/>
              <a:t>- 1ere cause de </a:t>
            </a:r>
            <a:r>
              <a:rPr lang="fr-FR" sz="3200" b="1" dirty="0"/>
              <a:t>handicaps neurosensoriels </a:t>
            </a:r>
            <a:r>
              <a:rPr lang="fr-FR" sz="3200" dirty="0"/>
              <a:t>acquis in utero  </a:t>
            </a:r>
            <a:br>
              <a:rPr lang="fr-FR" sz="3200" dirty="0"/>
            </a:br>
            <a:r>
              <a:rPr lang="fr-FR" sz="3200" dirty="0"/>
              <a:t>- 1/3 des surdités de l ’enfant  </a:t>
            </a:r>
            <a:br>
              <a:rPr lang="fr-FR" sz="3200" dirty="0"/>
            </a:br>
            <a:r>
              <a:rPr lang="fr-FR" sz="3200" dirty="0"/>
              <a:t>- absence de dépistage </a:t>
            </a:r>
            <a:r>
              <a:rPr lang="fr-FR" sz="3200" dirty="0" smtClean="0"/>
              <a:t>systématique</a:t>
            </a:r>
            <a:br>
              <a:rPr lang="fr-FR" sz="3200" dirty="0" smtClean="0"/>
            </a:br>
            <a:r>
              <a:rPr lang="fr-FR" sz="3200" dirty="0"/>
              <a:t/>
            </a:r>
            <a:br>
              <a:rPr lang="fr-FR" sz="3200" dirty="0"/>
            </a:br>
            <a:r>
              <a:rPr lang="fr-FR" sz="3200" dirty="0"/>
              <a:t>- </a:t>
            </a:r>
            <a:r>
              <a:rPr lang="fr-FR" sz="3200" b="1" dirty="0"/>
              <a:t>On retrouve le CMV dans tous les liquides de l’organisme contamination en collectivité par la salive +++, les urines (liquide très contagieux) et par voie respiratoire.</a:t>
            </a:r>
            <a:br>
              <a:rPr lang="fr-FR" sz="3200" b="1" dirty="0"/>
            </a:br>
            <a:endParaRPr lang="fr-FR" sz="3200" b="1" dirty="0"/>
          </a:p>
        </p:txBody>
      </p:sp>
    </p:spTree>
    <p:extLst>
      <p:ext uri="{BB962C8B-B14F-4D97-AF65-F5344CB8AC3E}">
        <p14:creationId xmlns:p14="http://schemas.microsoft.com/office/powerpoint/2010/main" val="4163908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95425" y="0"/>
            <a:ext cx="9172575" cy="6858000"/>
          </a:xfrm>
        </p:spPr>
        <p:txBody>
          <a:bodyPr>
            <a:normAutofit fontScale="90000"/>
          </a:bodyPr>
          <a:lstStyle/>
          <a:p>
            <a:pPr algn="l">
              <a:lnSpc>
                <a:spcPct val="90000"/>
              </a:lnSpc>
            </a:pPr>
            <a:r>
              <a:rPr lang="fr-FR" sz="4000" dirty="0"/>
              <a:t>         </a:t>
            </a:r>
            <a:br>
              <a:rPr lang="fr-FR" sz="4000" dirty="0"/>
            </a:br>
            <a:r>
              <a:rPr lang="fr-FR" sz="4000" dirty="0"/>
              <a:t/>
            </a:r>
            <a:br>
              <a:rPr lang="fr-FR" sz="4000" dirty="0"/>
            </a:br>
            <a:r>
              <a:rPr lang="fr-FR" sz="4000" dirty="0"/>
              <a:t/>
            </a:r>
            <a:br>
              <a:rPr lang="fr-FR" sz="4000" dirty="0"/>
            </a:br>
            <a:r>
              <a:rPr lang="fr-FR" sz="4000" dirty="0" smtClean="0"/>
              <a:t> </a:t>
            </a:r>
            <a:r>
              <a:rPr lang="fr-FR" sz="4000" b="1" dirty="0">
                <a:solidFill>
                  <a:schemeClr val="tx1">
                    <a:lumMod val="50000"/>
                    <a:lumOff val="50000"/>
                  </a:schemeClr>
                </a:solidFill>
              </a:rPr>
              <a:t>Diagnostic de l’infection </a:t>
            </a:r>
            <a:r>
              <a:rPr lang="fr-FR" sz="4000" b="1" dirty="0">
                <a:solidFill>
                  <a:schemeClr val="bg1">
                    <a:lumMod val="50000"/>
                  </a:schemeClr>
                </a:solidFill>
              </a:rPr>
              <a:t>maternelle </a:t>
            </a:r>
            <a:r>
              <a:rPr lang="fr-FR" sz="4000" dirty="0"/>
              <a:t/>
            </a:r>
            <a:br>
              <a:rPr lang="fr-FR" sz="4000" dirty="0"/>
            </a:br>
            <a:r>
              <a:rPr lang="fr-FR" sz="4000" dirty="0"/>
              <a:t/>
            </a:r>
            <a:br>
              <a:rPr lang="fr-FR" sz="4000" dirty="0"/>
            </a:br>
            <a:r>
              <a:rPr lang="fr-FR" sz="4000" dirty="0"/>
              <a:t>- </a:t>
            </a:r>
            <a:r>
              <a:rPr lang="fr-FR" sz="3100" dirty="0">
                <a:latin typeface="+mn-lt"/>
              </a:rPr>
              <a:t>Clinique :</a:t>
            </a:r>
            <a:r>
              <a:rPr lang="fr-FR" dirty="0">
                <a:latin typeface="+mn-lt"/>
              </a:rPr>
              <a:t> </a:t>
            </a:r>
            <a:br>
              <a:rPr lang="fr-FR" dirty="0">
                <a:latin typeface="+mn-lt"/>
              </a:rPr>
            </a:br>
            <a:r>
              <a:rPr lang="fr-FR" dirty="0" smtClean="0">
                <a:latin typeface="+mn-lt"/>
              </a:rPr>
              <a:t>    </a:t>
            </a:r>
            <a:r>
              <a:rPr lang="fr-FR" sz="3100" dirty="0">
                <a:latin typeface="+mn-lt"/>
              </a:rPr>
              <a:t>Asymptomatique dans 90 % </a:t>
            </a:r>
            <a:br>
              <a:rPr lang="fr-FR" sz="3100" dirty="0">
                <a:latin typeface="+mn-lt"/>
              </a:rPr>
            </a:br>
            <a:r>
              <a:rPr lang="fr-FR" sz="3100" dirty="0">
                <a:latin typeface="+mn-lt"/>
              </a:rPr>
              <a:t>      Non spécifiques : fièvre, asthénie, myalgies, rhino-              pharyngo-trachéo-bronchite, un syndrome pseudo grippal. </a:t>
            </a:r>
            <a:br>
              <a:rPr lang="fr-FR" sz="3100" dirty="0">
                <a:latin typeface="+mn-lt"/>
              </a:rPr>
            </a:br>
            <a:r>
              <a:rPr lang="fr-FR" sz="3100" dirty="0">
                <a:latin typeface="+mn-lt"/>
              </a:rPr>
              <a:t/>
            </a:r>
            <a:br>
              <a:rPr lang="fr-FR" sz="3100" dirty="0">
                <a:latin typeface="+mn-lt"/>
              </a:rPr>
            </a:br>
            <a:r>
              <a:rPr lang="fr-FR" sz="3100" dirty="0">
                <a:latin typeface="+mn-lt"/>
              </a:rPr>
              <a:t>-  Biologique :</a:t>
            </a:r>
            <a:br>
              <a:rPr lang="fr-FR" sz="3100" dirty="0">
                <a:latin typeface="+mn-lt"/>
              </a:rPr>
            </a:br>
            <a:r>
              <a:rPr lang="fr-FR" sz="3100" dirty="0">
                <a:latin typeface="+mn-lt"/>
              </a:rPr>
              <a:t>       Séroconversion</a:t>
            </a:r>
            <a:br>
              <a:rPr lang="fr-FR" sz="3100" dirty="0">
                <a:latin typeface="+mn-lt"/>
              </a:rPr>
            </a:br>
            <a:r>
              <a:rPr lang="fr-FR" sz="3100" dirty="0">
                <a:latin typeface="+mn-lt"/>
              </a:rPr>
              <a:t>       Sérologie évocatrice</a:t>
            </a:r>
            <a:br>
              <a:rPr lang="fr-FR" sz="3100" dirty="0">
                <a:latin typeface="+mn-lt"/>
              </a:rPr>
            </a:br>
            <a:r>
              <a:rPr lang="fr-FR" sz="3100" dirty="0">
                <a:latin typeface="+mn-lt"/>
              </a:rPr>
              <a:t/>
            </a:r>
            <a:br>
              <a:rPr lang="fr-FR" sz="3100" dirty="0">
                <a:latin typeface="+mn-lt"/>
              </a:rPr>
            </a:br>
            <a:r>
              <a:rPr lang="fr-FR" sz="3100" dirty="0">
                <a:latin typeface="+mn-lt"/>
              </a:rPr>
              <a:t>- Echographique : </a:t>
            </a:r>
            <a:br>
              <a:rPr lang="fr-FR" sz="3100" dirty="0">
                <a:latin typeface="+mn-lt"/>
              </a:rPr>
            </a:br>
            <a:r>
              <a:rPr lang="fr-FR" sz="3100" dirty="0">
                <a:latin typeface="+mn-lt"/>
              </a:rPr>
              <a:t>      RCIU sévère </a:t>
            </a:r>
            <a:br>
              <a:rPr lang="fr-FR" sz="3100" dirty="0">
                <a:latin typeface="+mn-lt"/>
              </a:rPr>
            </a:br>
            <a:r>
              <a:rPr lang="fr-FR" sz="3100" dirty="0">
                <a:latin typeface="+mn-lt"/>
              </a:rPr>
              <a:t>      Anomalies neurologiques </a:t>
            </a:r>
            <a:br>
              <a:rPr lang="fr-FR" sz="3100" dirty="0">
                <a:latin typeface="+mn-lt"/>
              </a:rPr>
            </a:br>
            <a:r>
              <a:rPr lang="fr-FR" sz="3100" dirty="0">
                <a:latin typeface="+mn-lt"/>
              </a:rPr>
              <a:t>      Anasarque   </a:t>
            </a:r>
            <a:br>
              <a:rPr lang="fr-FR" sz="3100" dirty="0">
                <a:latin typeface="+mn-lt"/>
              </a:rPr>
            </a:br>
            <a:r>
              <a:rPr lang="fr-FR" sz="3100" dirty="0">
                <a:latin typeface="+mn-lt"/>
              </a:rPr>
              <a:t/>
            </a:r>
            <a:br>
              <a:rPr lang="fr-FR" sz="3100" dirty="0">
                <a:latin typeface="+mn-lt"/>
              </a:rPr>
            </a:br>
            <a:r>
              <a:rPr lang="fr-FR" sz="3100" dirty="0">
                <a:latin typeface="+mn-lt"/>
              </a:rPr>
              <a:t/>
            </a:r>
            <a:br>
              <a:rPr lang="fr-FR" sz="3100" dirty="0">
                <a:latin typeface="+mn-lt"/>
              </a:rPr>
            </a:br>
            <a:endParaRPr lang="fr-FR" sz="3100" dirty="0">
              <a:latin typeface="+mn-lt"/>
            </a:endParaRPr>
          </a:p>
        </p:txBody>
      </p:sp>
    </p:spTree>
    <p:extLst>
      <p:ext uri="{BB962C8B-B14F-4D97-AF65-F5344CB8AC3E}">
        <p14:creationId xmlns:p14="http://schemas.microsoft.com/office/powerpoint/2010/main" val="14169052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7225" y="274638"/>
            <a:ext cx="11315700" cy="6583362"/>
          </a:xfrm>
        </p:spPr>
        <p:txBody>
          <a:bodyPr>
            <a:normAutofit/>
          </a:bodyPr>
          <a:lstStyle/>
          <a:p>
            <a:r>
              <a:rPr lang="fr-FR" sz="2800" dirty="0"/>
              <a:t/>
            </a:r>
            <a:br>
              <a:rPr lang="fr-FR" sz="2800" dirty="0"/>
            </a:br>
            <a:r>
              <a:rPr lang="fr-FR" sz="4000" b="1" dirty="0">
                <a:latin typeface="+mn-lt"/>
              </a:rPr>
              <a:t>DIAGNOSTIC ET CONDUITE A TENIR :</a:t>
            </a:r>
            <a:r>
              <a:rPr lang="fr-FR" sz="4000" dirty="0">
                <a:latin typeface="+mn-lt"/>
              </a:rPr>
              <a:t/>
            </a:r>
            <a:br>
              <a:rPr lang="fr-FR" sz="4000" dirty="0">
                <a:latin typeface="+mn-lt"/>
              </a:rPr>
            </a:br>
            <a:r>
              <a:rPr lang="fr-FR" sz="2800" dirty="0">
                <a:latin typeface="+mn-lt"/>
              </a:rPr>
              <a:t/>
            </a:r>
            <a:br>
              <a:rPr lang="fr-FR" sz="2800" dirty="0">
                <a:latin typeface="+mn-lt"/>
              </a:rPr>
            </a:br>
            <a:r>
              <a:rPr lang="fr-FR" sz="2800" dirty="0">
                <a:latin typeface="+mn-lt"/>
              </a:rPr>
              <a:t>* </a:t>
            </a:r>
            <a:r>
              <a:rPr lang="fr-FR" sz="3100" dirty="0">
                <a:latin typeface="+mn-lt"/>
              </a:rPr>
              <a:t>Le diagnostic est affirmé par la sérologie qui recherchera des anticorps anti-CMV, la présence d'IgM prouvant l'infestation récente.</a:t>
            </a:r>
            <a:br>
              <a:rPr lang="fr-FR" sz="3100" dirty="0">
                <a:latin typeface="+mn-lt"/>
              </a:rPr>
            </a:br>
            <a:r>
              <a:rPr lang="fr-FR" sz="3100" dirty="0">
                <a:latin typeface="+mn-lt"/>
              </a:rPr>
              <a:t> </a:t>
            </a:r>
            <a:br>
              <a:rPr lang="fr-FR" sz="3100" dirty="0">
                <a:latin typeface="+mn-lt"/>
              </a:rPr>
            </a:br>
            <a:r>
              <a:rPr lang="fr-FR" sz="3100" dirty="0">
                <a:latin typeface="+mn-lt"/>
              </a:rPr>
              <a:t>* Il sera plus souvent demandé dans le cadre de la recherche étiologique d'une pathologie fœtale, en particulier microcéphalie, calcifications intracrâniennes, choriorétinite, retard mental, mort in utero.</a:t>
            </a:r>
            <a:br>
              <a:rPr lang="fr-FR" sz="3100" dirty="0">
                <a:latin typeface="+mn-lt"/>
              </a:rPr>
            </a:br>
            <a:r>
              <a:rPr lang="fr-FR" sz="3100" dirty="0">
                <a:latin typeface="+mn-lt"/>
              </a:rPr>
              <a:t> </a:t>
            </a:r>
            <a:br>
              <a:rPr lang="fr-FR" sz="3100" dirty="0">
                <a:latin typeface="+mn-lt"/>
              </a:rPr>
            </a:br>
            <a:r>
              <a:rPr lang="fr-FR" sz="3100" dirty="0">
                <a:latin typeface="+mn-lt"/>
              </a:rPr>
              <a:t>* Cette pathologie infectieuse n'est pas </a:t>
            </a:r>
            <a:r>
              <a:rPr lang="fr-FR" sz="3100" dirty="0" smtClean="0">
                <a:latin typeface="+mn-lt"/>
              </a:rPr>
              <a:t>pourvoyeuse d'accouchement </a:t>
            </a:r>
            <a:r>
              <a:rPr lang="fr-FR" sz="3100" dirty="0">
                <a:latin typeface="+mn-lt"/>
              </a:rPr>
              <a:t>prématuré.</a:t>
            </a:r>
            <a:br>
              <a:rPr lang="fr-FR" sz="3100" dirty="0">
                <a:latin typeface="+mn-lt"/>
              </a:rPr>
            </a:br>
            <a:r>
              <a:rPr lang="fr-FR" sz="2800" dirty="0"/>
              <a:t> </a:t>
            </a:r>
            <a:br>
              <a:rPr lang="fr-FR" sz="2800" dirty="0"/>
            </a:br>
            <a:endParaRPr lang="fr-FR" sz="2800" dirty="0"/>
          </a:p>
        </p:txBody>
      </p:sp>
    </p:spTree>
    <p:extLst>
      <p:ext uri="{BB962C8B-B14F-4D97-AF65-F5344CB8AC3E}">
        <p14:creationId xmlns:p14="http://schemas.microsoft.com/office/powerpoint/2010/main" val="38326394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1449" y="214313"/>
            <a:ext cx="11801475" cy="5962650"/>
          </a:xfrm>
        </p:spPr>
        <p:txBody>
          <a:bodyPr>
            <a:normAutofit lnSpcReduction="10000"/>
          </a:bodyPr>
          <a:lstStyle/>
          <a:p>
            <a:pPr marL="0" indent="0">
              <a:buNone/>
            </a:pPr>
            <a:r>
              <a:rPr lang="fr-FR" b="1" dirty="0">
                <a:solidFill>
                  <a:srgbClr val="C00000"/>
                </a:solidFill>
              </a:rPr>
              <a:t>Traitement</a:t>
            </a:r>
          </a:p>
          <a:p>
            <a:endParaRPr lang="fr-FR" b="1" dirty="0"/>
          </a:p>
          <a:p>
            <a:pPr marL="0" indent="0" algn="just">
              <a:buNone/>
            </a:pPr>
            <a:r>
              <a:rPr lang="fr-FR" b="1" dirty="0" smtClean="0"/>
              <a:t>On ne</a:t>
            </a:r>
            <a:r>
              <a:rPr lang="fr-FR" b="1" dirty="0"/>
              <a:t> </a:t>
            </a:r>
            <a:r>
              <a:rPr lang="fr-FR" b="1" dirty="0" smtClean="0"/>
              <a:t>traite</a:t>
            </a:r>
            <a:r>
              <a:rPr lang="fr-FR" b="1" dirty="0"/>
              <a:t> </a:t>
            </a:r>
            <a:r>
              <a:rPr lang="fr-FR" b="1" dirty="0" smtClean="0"/>
              <a:t>pas</a:t>
            </a:r>
            <a:r>
              <a:rPr lang="fr-FR" b="1" dirty="0"/>
              <a:t> </a:t>
            </a:r>
            <a:r>
              <a:rPr lang="fr-FR" b="1" dirty="0" smtClean="0"/>
              <a:t>la</a:t>
            </a:r>
            <a:r>
              <a:rPr lang="fr-FR" b="1" dirty="0"/>
              <a:t> </a:t>
            </a:r>
            <a:r>
              <a:rPr lang="fr-FR" b="1" dirty="0" smtClean="0"/>
              <a:t>femme</a:t>
            </a:r>
            <a:r>
              <a:rPr lang="fr-FR" b="1" dirty="0"/>
              <a:t> </a:t>
            </a:r>
            <a:r>
              <a:rPr lang="fr-FR" b="1" dirty="0" smtClean="0"/>
              <a:t>enceinte</a:t>
            </a:r>
            <a:r>
              <a:rPr lang="fr-FR" b="1" dirty="0"/>
              <a:t> </a:t>
            </a:r>
            <a:r>
              <a:rPr lang="fr-FR" b="1" dirty="0" smtClean="0"/>
              <a:t>pendant</a:t>
            </a:r>
            <a:r>
              <a:rPr lang="fr-FR" b="1" dirty="0"/>
              <a:t> </a:t>
            </a:r>
            <a:r>
              <a:rPr lang="fr-FR" b="1" dirty="0" smtClean="0"/>
              <a:t>la</a:t>
            </a:r>
            <a:r>
              <a:rPr lang="fr-FR" b="1" dirty="0"/>
              <a:t> </a:t>
            </a:r>
            <a:r>
              <a:rPr lang="fr-FR" b="1" dirty="0" smtClean="0"/>
              <a:t>grossesse</a:t>
            </a:r>
            <a:r>
              <a:rPr lang="fr-FR" b="1" dirty="0"/>
              <a:t> </a:t>
            </a:r>
            <a:r>
              <a:rPr lang="fr-FR" dirty="0" smtClean="0"/>
              <a:t>(contre</a:t>
            </a:r>
            <a:r>
              <a:rPr lang="fr-FR" dirty="0"/>
              <a:t> </a:t>
            </a:r>
            <a:r>
              <a:rPr lang="fr-FR" dirty="0" smtClean="0"/>
              <a:t>indication</a:t>
            </a:r>
            <a:r>
              <a:rPr lang="fr-FR" dirty="0"/>
              <a:t> </a:t>
            </a:r>
            <a:r>
              <a:rPr lang="fr-FR" dirty="0" smtClean="0"/>
              <a:t>des</a:t>
            </a:r>
            <a:r>
              <a:rPr lang="fr-FR" dirty="0"/>
              <a:t> </a:t>
            </a:r>
            <a:r>
              <a:rPr lang="fr-FR" dirty="0" smtClean="0"/>
              <a:t>antiviraux</a:t>
            </a:r>
            <a:r>
              <a:rPr lang="fr-FR" dirty="0"/>
              <a:t> </a:t>
            </a:r>
            <a:r>
              <a:rPr lang="fr-FR" dirty="0" smtClean="0"/>
              <a:t>anti</a:t>
            </a:r>
            <a:r>
              <a:rPr lang="fr-FR" dirty="0"/>
              <a:t> </a:t>
            </a:r>
            <a:r>
              <a:rPr lang="fr-FR" dirty="0" smtClean="0"/>
              <a:t>CMV, ganciclovir</a:t>
            </a:r>
            <a:r>
              <a:rPr lang="fr-FR" dirty="0"/>
              <a:t> </a:t>
            </a:r>
            <a:r>
              <a:rPr lang="fr-FR" dirty="0" smtClean="0"/>
              <a:t>:</a:t>
            </a:r>
            <a:r>
              <a:rPr lang="fr-FR" dirty="0"/>
              <a:t> </a:t>
            </a:r>
            <a:r>
              <a:rPr lang="fr-FR" dirty="0" smtClean="0"/>
              <a:t>mutagène et</a:t>
            </a:r>
            <a:r>
              <a:rPr lang="fr-FR" dirty="0"/>
              <a:t> </a:t>
            </a:r>
            <a:r>
              <a:rPr lang="fr-FR" dirty="0" smtClean="0"/>
              <a:t>tératogène) </a:t>
            </a:r>
          </a:p>
          <a:p>
            <a:pPr marL="0" indent="0" algn="just">
              <a:buNone/>
            </a:pPr>
            <a:r>
              <a:rPr lang="fr-FR" dirty="0" smtClean="0"/>
              <a:t>On réalise seulement</a:t>
            </a:r>
            <a:r>
              <a:rPr lang="fr-FR" dirty="0"/>
              <a:t> </a:t>
            </a:r>
            <a:r>
              <a:rPr lang="fr-FR" dirty="0" smtClean="0"/>
              <a:t>une</a:t>
            </a:r>
            <a:r>
              <a:rPr lang="fr-FR" dirty="0"/>
              <a:t> </a:t>
            </a:r>
            <a:r>
              <a:rPr lang="fr-FR" b="1" dirty="0" smtClean="0"/>
              <a:t>surveillance</a:t>
            </a:r>
            <a:r>
              <a:rPr lang="fr-FR" b="1" dirty="0"/>
              <a:t> </a:t>
            </a:r>
            <a:r>
              <a:rPr lang="fr-FR" b="1" dirty="0" smtClean="0"/>
              <a:t>échographique</a:t>
            </a:r>
            <a:r>
              <a:rPr lang="fr-FR" b="1" dirty="0"/>
              <a:t> </a:t>
            </a:r>
            <a:r>
              <a:rPr lang="fr-FR" dirty="0" smtClean="0"/>
              <a:t>a</a:t>
            </a:r>
            <a:r>
              <a:rPr lang="fr-FR" dirty="0"/>
              <a:t> </a:t>
            </a:r>
            <a:r>
              <a:rPr lang="fr-FR" dirty="0" smtClean="0"/>
              <a:t>la</a:t>
            </a:r>
            <a:r>
              <a:rPr lang="fr-FR" dirty="0"/>
              <a:t> </a:t>
            </a:r>
            <a:r>
              <a:rPr lang="fr-FR" dirty="0" smtClean="0"/>
              <a:t>recherche</a:t>
            </a:r>
            <a:r>
              <a:rPr lang="fr-FR" dirty="0"/>
              <a:t> </a:t>
            </a:r>
            <a:r>
              <a:rPr lang="fr-FR" dirty="0" smtClean="0"/>
              <a:t>d’anomalies</a:t>
            </a:r>
            <a:r>
              <a:rPr lang="fr-FR" dirty="0"/>
              <a:t> </a:t>
            </a:r>
            <a:r>
              <a:rPr lang="fr-FR" dirty="0" smtClean="0"/>
              <a:t>et</a:t>
            </a:r>
            <a:r>
              <a:rPr lang="fr-FR" dirty="0"/>
              <a:t> </a:t>
            </a:r>
            <a:r>
              <a:rPr lang="fr-FR" dirty="0" smtClean="0"/>
              <a:t>un</a:t>
            </a:r>
            <a:r>
              <a:rPr lang="fr-FR" dirty="0"/>
              <a:t> </a:t>
            </a:r>
            <a:r>
              <a:rPr lang="fr-FR" b="1" dirty="0" smtClean="0"/>
              <a:t>diagnostic</a:t>
            </a:r>
            <a:r>
              <a:rPr lang="fr-FR" b="1" dirty="0"/>
              <a:t> </a:t>
            </a:r>
            <a:r>
              <a:rPr lang="fr-FR" b="1" dirty="0" smtClean="0"/>
              <a:t>prénatal. </a:t>
            </a:r>
          </a:p>
          <a:p>
            <a:pPr marL="0" indent="0" algn="just">
              <a:buNone/>
            </a:pPr>
            <a:r>
              <a:rPr lang="fr-FR" dirty="0" smtClean="0"/>
              <a:t>Si atteinte</a:t>
            </a:r>
            <a:r>
              <a:rPr lang="fr-FR" dirty="0"/>
              <a:t> </a:t>
            </a:r>
            <a:r>
              <a:rPr lang="fr-FR" dirty="0" smtClean="0"/>
              <a:t>fœtale grave</a:t>
            </a:r>
            <a:r>
              <a:rPr lang="fr-FR" dirty="0"/>
              <a:t> </a:t>
            </a:r>
            <a:r>
              <a:rPr lang="fr-FR" dirty="0" smtClean="0"/>
              <a:t>jugée sur</a:t>
            </a:r>
            <a:r>
              <a:rPr lang="fr-FR" dirty="0"/>
              <a:t> </a:t>
            </a:r>
            <a:r>
              <a:rPr lang="fr-FR" dirty="0" smtClean="0"/>
              <a:t>l’</a:t>
            </a:r>
            <a:r>
              <a:rPr lang="fr-FR" dirty="0"/>
              <a:t>é</a:t>
            </a:r>
            <a:r>
              <a:rPr lang="fr-FR" dirty="0" smtClean="0"/>
              <a:t>chographie et</a:t>
            </a:r>
            <a:r>
              <a:rPr lang="fr-FR" dirty="0"/>
              <a:t> </a:t>
            </a:r>
            <a:r>
              <a:rPr lang="fr-FR" dirty="0" smtClean="0"/>
              <a:t>la</a:t>
            </a:r>
            <a:r>
              <a:rPr lang="fr-FR" dirty="0"/>
              <a:t> </a:t>
            </a:r>
            <a:r>
              <a:rPr lang="fr-FR" dirty="0" smtClean="0"/>
              <a:t>présence du</a:t>
            </a:r>
            <a:r>
              <a:rPr lang="fr-FR" dirty="0"/>
              <a:t> </a:t>
            </a:r>
            <a:r>
              <a:rPr lang="fr-FR" dirty="0" smtClean="0"/>
              <a:t>virus</a:t>
            </a:r>
            <a:r>
              <a:rPr lang="fr-FR" dirty="0"/>
              <a:t> </a:t>
            </a:r>
            <a:r>
              <a:rPr lang="fr-FR" dirty="0" smtClean="0"/>
              <a:t>dans</a:t>
            </a:r>
            <a:r>
              <a:rPr lang="fr-FR" dirty="0"/>
              <a:t> </a:t>
            </a:r>
            <a:r>
              <a:rPr lang="fr-FR" dirty="0" smtClean="0"/>
              <a:t>le</a:t>
            </a:r>
            <a:r>
              <a:rPr lang="fr-FR" dirty="0"/>
              <a:t> </a:t>
            </a:r>
            <a:r>
              <a:rPr lang="fr-FR" dirty="0" smtClean="0"/>
              <a:t>liquide</a:t>
            </a:r>
            <a:r>
              <a:rPr lang="fr-FR" dirty="0"/>
              <a:t> </a:t>
            </a:r>
            <a:r>
              <a:rPr lang="fr-FR" dirty="0" smtClean="0"/>
              <a:t>amniotique, on</a:t>
            </a:r>
            <a:r>
              <a:rPr lang="fr-FR" dirty="0"/>
              <a:t> </a:t>
            </a:r>
            <a:r>
              <a:rPr lang="fr-FR" dirty="0" smtClean="0"/>
              <a:t>peut</a:t>
            </a:r>
            <a:r>
              <a:rPr lang="fr-FR" dirty="0"/>
              <a:t> </a:t>
            </a:r>
            <a:r>
              <a:rPr lang="fr-FR" dirty="0" smtClean="0"/>
              <a:t>proposer</a:t>
            </a:r>
            <a:r>
              <a:rPr lang="fr-FR" dirty="0"/>
              <a:t> </a:t>
            </a:r>
            <a:r>
              <a:rPr lang="fr-FR" dirty="0" smtClean="0"/>
              <a:t>une</a:t>
            </a:r>
            <a:r>
              <a:rPr lang="fr-FR" dirty="0"/>
              <a:t> </a:t>
            </a:r>
            <a:r>
              <a:rPr lang="fr-FR" dirty="0" smtClean="0"/>
              <a:t>interruption</a:t>
            </a:r>
            <a:r>
              <a:rPr lang="fr-FR" dirty="0"/>
              <a:t> </a:t>
            </a:r>
            <a:r>
              <a:rPr lang="fr-FR" dirty="0" smtClean="0"/>
              <a:t>médicale de</a:t>
            </a:r>
            <a:r>
              <a:rPr lang="fr-FR" dirty="0"/>
              <a:t> </a:t>
            </a:r>
            <a:r>
              <a:rPr lang="fr-FR" dirty="0" smtClean="0"/>
              <a:t>grossesse.</a:t>
            </a:r>
          </a:p>
          <a:p>
            <a:pPr marL="0" indent="0" algn="just">
              <a:buNone/>
            </a:pPr>
            <a:endParaRPr lang="fr-FR" dirty="0" smtClean="0"/>
          </a:p>
          <a:p>
            <a:pPr marL="0" indent="0">
              <a:buNone/>
            </a:pPr>
            <a:r>
              <a:rPr lang="fr-FR" b="1" dirty="0" smtClean="0">
                <a:solidFill>
                  <a:srgbClr val="C00000"/>
                </a:solidFill>
              </a:rPr>
              <a:t>Prévention</a:t>
            </a:r>
            <a:endParaRPr lang="fr-FR" b="1" dirty="0">
              <a:solidFill>
                <a:srgbClr val="C00000"/>
              </a:solidFill>
            </a:endParaRPr>
          </a:p>
          <a:p>
            <a:pPr>
              <a:buFont typeface="Wingdings" panose="05000000000000000000" pitchFamily="2" charset="2"/>
              <a:buChar char="Ø"/>
            </a:pPr>
            <a:r>
              <a:rPr lang="fr-FR" dirty="0" smtClean="0"/>
              <a:t>Difficile :</a:t>
            </a:r>
            <a:r>
              <a:rPr lang="fr-FR" dirty="0"/>
              <a:t> </a:t>
            </a:r>
            <a:r>
              <a:rPr lang="fr-FR" dirty="0" smtClean="0"/>
              <a:t>pas</a:t>
            </a:r>
            <a:r>
              <a:rPr lang="fr-FR" dirty="0"/>
              <a:t> </a:t>
            </a:r>
            <a:r>
              <a:rPr lang="fr-FR" dirty="0" smtClean="0"/>
              <a:t>de</a:t>
            </a:r>
            <a:r>
              <a:rPr lang="fr-FR" dirty="0"/>
              <a:t> </a:t>
            </a:r>
            <a:r>
              <a:rPr lang="fr-FR" dirty="0" smtClean="0"/>
              <a:t>dépistage systématique chez</a:t>
            </a:r>
            <a:r>
              <a:rPr lang="fr-FR" dirty="0"/>
              <a:t> </a:t>
            </a:r>
            <a:r>
              <a:rPr lang="fr-FR" dirty="0" smtClean="0"/>
              <a:t>les</a:t>
            </a:r>
            <a:r>
              <a:rPr lang="fr-FR" dirty="0"/>
              <a:t> </a:t>
            </a:r>
            <a:r>
              <a:rPr lang="fr-FR" dirty="0" smtClean="0"/>
              <a:t>femmes</a:t>
            </a:r>
            <a:r>
              <a:rPr lang="fr-FR" dirty="0"/>
              <a:t> </a:t>
            </a:r>
            <a:r>
              <a:rPr lang="fr-FR" dirty="0" smtClean="0"/>
              <a:t>enceintes</a:t>
            </a:r>
            <a:endParaRPr lang="fr-FR" dirty="0"/>
          </a:p>
          <a:p>
            <a:pPr>
              <a:buFont typeface="Wingdings" panose="05000000000000000000" pitchFamily="2" charset="2"/>
              <a:buChar char="Ø"/>
            </a:pPr>
            <a:r>
              <a:rPr lang="fr-FR" dirty="0" smtClean="0"/>
              <a:t>Attention aux</a:t>
            </a:r>
            <a:r>
              <a:rPr lang="fr-FR" dirty="0"/>
              <a:t> </a:t>
            </a:r>
            <a:r>
              <a:rPr lang="fr-FR" dirty="0" smtClean="0"/>
              <a:t>femmes enceintes</a:t>
            </a:r>
            <a:r>
              <a:rPr lang="fr-FR" dirty="0"/>
              <a:t> </a:t>
            </a:r>
            <a:r>
              <a:rPr lang="fr-FR" dirty="0" smtClean="0"/>
              <a:t>se</a:t>
            </a:r>
            <a:r>
              <a:rPr lang="fr-FR" dirty="0"/>
              <a:t> </a:t>
            </a:r>
            <a:r>
              <a:rPr lang="fr-FR" dirty="0" smtClean="0"/>
              <a:t>trouvant</a:t>
            </a:r>
            <a:r>
              <a:rPr lang="fr-FR" dirty="0"/>
              <a:t> </a:t>
            </a:r>
            <a:r>
              <a:rPr lang="fr-FR" dirty="0" smtClean="0"/>
              <a:t>dans</a:t>
            </a:r>
            <a:r>
              <a:rPr lang="fr-FR" dirty="0"/>
              <a:t> </a:t>
            </a:r>
            <a:r>
              <a:rPr lang="fr-FR" dirty="0" smtClean="0"/>
              <a:t>un</a:t>
            </a:r>
            <a:r>
              <a:rPr lang="fr-FR" dirty="0"/>
              <a:t> </a:t>
            </a:r>
            <a:r>
              <a:rPr lang="fr-FR" dirty="0" smtClean="0"/>
              <a:t>environnement</a:t>
            </a:r>
            <a:r>
              <a:rPr lang="fr-FR" dirty="0"/>
              <a:t> </a:t>
            </a:r>
            <a:r>
              <a:rPr lang="fr-FR" dirty="0" smtClean="0"/>
              <a:t>avec</a:t>
            </a:r>
            <a:r>
              <a:rPr lang="fr-FR" dirty="0"/>
              <a:t> </a:t>
            </a:r>
            <a:r>
              <a:rPr lang="fr-FR" dirty="0" smtClean="0"/>
              <a:t>de</a:t>
            </a:r>
            <a:r>
              <a:rPr lang="fr-FR" dirty="0"/>
              <a:t> </a:t>
            </a:r>
            <a:r>
              <a:rPr lang="fr-FR" dirty="0" smtClean="0">
                <a:solidFill>
                  <a:srgbClr val="FF0000"/>
                </a:solidFill>
              </a:rPr>
              <a:t>jeunes</a:t>
            </a:r>
            <a:r>
              <a:rPr lang="fr-FR" dirty="0">
                <a:solidFill>
                  <a:srgbClr val="FF0000"/>
                </a:solidFill>
              </a:rPr>
              <a:t> </a:t>
            </a:r>
            <a:r>
              <a:rPr lang="fr-FR" dirty="0" smtClean="0">
                <a:solidFill>
                  <a:srgbClr val="FF0000"/>
                </a:solidFill>
              </a:rPr>
              <a:t>enfants</a:t>
            </a:r>
            <a:r>
              <a:rPr lang="fr-FR" dirty="0">
                <a:solidFill>
                  <a:srgbClr val="FF0000"/>
                </a:solidFill>
              </a:rPr>
              <a:t> </a:t>
            </a:r>
            <a:r>
              <a:rPr lang="fr-FR" dirty="0" smtClean="0">
                <a:solidFill>
                  <a:srgbClr val="FF0000"/>
                </a:solidFill>
              </a:rPr>
              <a:t>!</a:t>
            </a:r>
            <a:r>
              <a:rPr lang="fr-FR" dirty="0">
                <a:solidFill>
                  <a:srgbClr val="FF0000"/>
                </a:solidFill>
              </a:rPr>
              <a:t> </a:t>
            </a:r>
            <a:r>
              <a:rPr lang="fr-FR" dirty="0" smtClean="0"/>
              <a:t>→éviter de</a:t>
            </a:r>
            <a:r>
              <a:rPr lang="fr-FR" dirty="0"/>
              <a:t> </a:t>
            </a:r>
            <a:r>
              <a:rPr lang="fr-FR" dirty="0" smtClean="0"/>
              <a:t>travailler</a:t>
            </a:r>
            <a:r>
              <a:rPr lang="fr-FR" dirty="0"/>
              <a:t> </a:t>
            </a:r>
            <a:r>
              <a:rPr lang="fr-FR" dirty="0" smtClean="0"/>
              <a:t>pdt</a:t>
            </a:r>
            <a:r>
              <a:rPr lang="fr-FR" dirty="0"/>
              <a:t> </a:t>
            </a:r>
            <a:r>
              <a:rPr lang="fr-FR" dirty="0" smtClean="0"/>
              <a:t>leur</a:t>
            </a:r>
            <a:r>
              <a:rPr lang="fr-FR" dirty="0"/>
              <a:t> </a:t>
            </a:r>
            <a:r>
              <a:rPr lang="fr-FR" dirty="0" smtClean="0"/>
              <a:t>gestation</a:t>
            </a:r>
            <a:r>
              <a:rPr lang="fr-FR" dirty="0"/>
              <a:t> </a:t>
            </a:r>
            <a:r>
              <a:rPr lang="fr-FR" dirty="0" smtClean="0"/>
              <a:t>si</a:t>
            </a:r>
            <a:r>
              <a:rPr lang="fr-FR" dirty="0"/>
              <a:t> </a:t>
            </a:r>
            <a:r>
              <a:rPr lang="fr-FR" dirty="0" smtClean="0"/>
              <a:t>femme CMV -négative (non immunisées) avec</a:t>
            </a:r>
            <a:r>
              <a:rPr lang="fr-FR" dirty="0"/>
              <a:t> </a:t>
            </a:r>
            <a:r>
              <a:rPr lang="fr-FR" dirty="0" smtClean="0"/>
              <a:t>jeunes</a:t>
            </a:r>
            <a:r>
              <a:rPr lang="fr-FR" dirty="0"/>
              <a:t> </a:t>
            </a:r>
            <a:r>
              <a:rPr lang="fr-FR" dirty="0" smtClean="0"/>
              <a:t>enfants</a:t>
            </a:r>
            <a:r>
              <a:rPr lang="fr-FR" dirty="0"/>
              <a:t> </a:t>
            </a:r>
            <a:r>
              <a:rPr lang="fr-FR" dirty="0" smtClean="0"/>
              <a:t>réservoirs du</a:t>
            </a:r>
            <a:r>
              <a:rPr lang="fr-FR" dirty="0"/>
              <a:t> </a:t>
            </a:r>
            <a:r>
              <a:rPr lang="fr-FR" dirty="0" smtClean="0"/>
              <a:t>virus</a:t>
            </a:r>
            <a:endParaRPr lang="fr-FR" dirty="0"/>
          </a:p>
        </p:txBody>
      </p:sp>
    </p:spTree>
    <p:extLst>
      <p:ext uri="{BB962C8B-B14F-4D97-AF65-F5344CB8AC3E}">
        <p14:creationId xmlns:p14="http://schemas.microsoft.com/office/powerpoint/2010/main" val="1837509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3912" y="0"/>
            <a:ext cx="10515600" cy="1325563"/>
          </a:xfrm>
        </p:spPr>
        <p:txBody>
          <a:bodyPr/>
          <a:lstStyle/>
          <a:p>
            <a:r>
              <a:rPr lang="fr-FR" dirty="0" smtClean="0"/>
              <a:t>INTRODUCTION</a:t>
            </a:r>
            <a:endParaRPr lang="fr-FR" dirty="0"/>
          </a:p>
        </p:txBody>
      </p:sp>
      <p:sp>
        <p:nvSpPr>
          <p:cNvPr id="3" name="Espace réservé du contenu 2"/>
          <p:cNvSpPr>
            <a:spLocks noGrp="1"/>
          </p:cNvSpPr>
          <p:nvPr>
            <p:ph idx="1"/>
          </p:nvPr>
        </p:nvSpPr>
        <p:spPr>
          <a:xfrm>
            <a:off x="581025" y="1468437"/>
            <a:ext cx="10515600" cy="5203826"/>
          </a:xfrm>
        </p:spPr>
        <p:txBody>
          <a:bodyPr>
            <a:normAutofit fontScale="92500"/>
          </a:bodyPr>
          <a:lstStyle/>
          <a:p>
            <a:r>
              <a:rPr lang="fr-FR" dirty="0" smtClean="0"/>
              <a:t>Les infections au cours de la grossesse ont toujours été redoutables </a:t>
            </a:r>
            <a:r>
              <a:rPr lang="fr-FR" dirty="0"/>
              <a:t> → </a:t>
            </a:r>
            <a:r>
              <a:rPr lang="fr-FR" dirty="0" smtClean="0"/>
              <a:t>par  le risque maternel et ou fœtal.</a:t>
            </a:r>
          </a:p>
          <a:p>
            <a:r>
              <a:rPr lang="fr-FR" dirty="0" smtClean="0"/>
              <a:t>D’où l’intérêt</a:t>
            </a:r>
          </a:p>
          <a:p>
            <a:r>
              <a:rPr lang="fr-FR" dirty="0" smtClean="0"/>
              <a:t> Bonne Orientation diagnostic et thérapeutique</a:t>
            </a:r>
          </a:p>
          <a:p>
            <a:r>
              <a:rPr lang="fr-FR" dirty="0" smtClean="0"/>
              <a:t>Certaines  infection sont bénigne chez les INC  →  la listériose </a:t>
            </a:r>
          </a:p>
          <a:p>
            <a:r>
              <a:rPr lang="fr-FR" dirty="0" smtClean="0"/>
              <a:t>Elles sont dangereuses chez les la femme enceinte →  par l’effet tératogène chez le fœtus.</a:t>
            </a:r>
          </a:p>
          <a:p>
            <a:r>
              <a:rPr lang="fr-FR" dirty="0" smtClean="0"/>
              <a:t>L’infection à VIH → tjrs en expansion → conséquence lourde  sur l’avenir de l’enfant → intérêt systématique mais pas obligatoire lors du 1</a:t>
            </a:r>
            <a:r>
              <a:rPr lang="fr-FR" baseline="30000" dirty="0" smtClean="0"/>
              <a:t>e</a:t>
            </a:r>
            <a:r>
              <a:rPr lang="fr-FR" dirty="0" smtClean="0"/>
              <a:t> examen prénatal</a:t>
            </a:r>
          </a:p>
          <a:p>
            <a:r>
              <a:rPr lang="fr-FR" dirty="0" smtClean="0"/>
              <a:t>La transmission trans placentaire après l’infection maternelle peut se produire tout le long de la grossesse → suivi régulier de la femme enceinte.</a:t>
            </a:r>
          </a:p>
          <a:p>
            <a:endParaRPr lang="fr-FR" dirty="0" smtClean="0"/>
          </a:p>
          <a:p>
            <a:endParaRPr lang="fr-FR" dirty="0"/>
          </a:p>
          <a:p>
            <a:endParaRPr lang="fr-FR" dirty="0"/>
          </a:p>
        </p:txBody>
      </p:sp>
    </p:spTree>
    <p:extLst>
      <p:ext uri="{BB962C8B-B14F-4D97-AF65-F5344CB8AC3E}">
        <p14:creationId xmlns:p14="http://schemas.microsoft.com/office/powerpoint/2010/main" val="11840150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6430962"/>
          </a:xfrm>
          <a:solidFill>
            <a:schemeClr val="bg2">
              <a:lumMod val="50000"/>
            </a:schemeClr>
          </a:solidFill>
          <a:ln>
            <a:solidFill>
              <a:schemeClr val="accent1">
                <a:lumMod val="75000"/>
              </a:schemeClr>
            </a:solidFill>
          </a:ln>
        </p:spPr>
        <p:txBody>
          <a:bodyPr>
            <a:normAutofit/>
          </a:bodyPr>
          <a:lstStyle/>
          <a:p>
            <a:pPr algn="ctr"/>
            <a:r>
              <a:rPr lang="fr-FR" sz="8000" b="1" dirty="0"/>
              <a:t>Hépatite et grossesse </a:t>
            </a:r>
            <a:r>
              <a:rPr lang="fr-FR" sz="8000" dirty="0"/>
              <a:t/>
            </a:r>
            <a:br>
              <a:rPr lang="fr-FR" sz="8000" dirty="0"/>
            </a:br>
            <a:endParaRPr lang="fr-FR" sz="8000" b="1" dirty="0"/>
          </a:p>
        </p:txBody>
      </p:sp>
    </p:spTree>
    <p:extLst>
      <p:ext uri="{BB962C8B-B14F-4D97-AF65-F5344CB8AC3E}">
        <p14:creationId xmlns:p14="http://schemas.microsoft.com/office/powerpoint/2010/main" val="15447055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0075" y="274638"/>
            <a:ext cx="11187113" cy="6526212"/>
          </a:xfrm>
        </p:spPr>
        <p:txBody>
          <a:bodyPr>
            <a:normAutofit fontScale="90000"/>
          </a:bodyPr>
          <a:lstStyle/>
          <a:p>
            <a:r>
              <a:rPr lang="fr-FR" dirty="0" smtClean="0"/>
              <a:t/>
            </a:r>
            <a:br>
              <a:rPr lang="fr-FR" dirty="0" smtClean="0"/>
            </a:br>
            <a:r>
              <a:rPr lang="fr-FR" dirty="0" smtClean="0">
                <a:latin typeface="+mn-lt"/>
              </a:rPr>
              <a:t>Introduction</a:t>
            </a:r>
            <a:br>
              <a:rPr lang="fr-FR" dirty="0" smtClean="0">
                <a:latin typeface="+mn-lt"/>
              </a:rPr>
            </a:br>
            <a:r>
              <a:rPr lang="fr-FR" dirty="0">
                <a:latin typeface="+mn-lt"/>
              </a:rPr>
              <a:t/>
            </a:r>
            <a:br>
              <a:rPr lang="fr-FR" dirty="0">
                <a:latin typeface="+mn-lt"/>
              </a:rPr>
            </a:br>
            <a:r>
              <a:rPr lang="fr-FR" dirty="0" smtClean="0">
                <a:latin typeface="+mn-lt"/>
              </a:rPr>
              <a:t>L'hépatite </a:t>
            </a:r>
            <a:r>
              <a:rPr lang="fr-FR" dirty="0">
                <a:latin typeface="+mn-lt"/>
              </a:rPr>
              <a:t>virale aiguë est la principale cause d'ictère en cours de grossesse (environ 40% des cas).</a:t>
            </a:r>
            <a:br>
              <a:rPr lang="fr-FR" dirty="0">
                <a:latin typeface="+mn-lt"/>
              </a:rPr>
            </a:br>
            <a:r>
              <a:rPr lang="fr-FR" dirty="0">
                <a:latin typeface="+mn-lt"/>
              </a:rPr>
              <a:t> </a:t>
            </a:r>
            <a:br>
              <a:rPr lang="fr-FR" dirty="0">
                <a:latin typeface="+mn-lt"/>
              </a:rPr>
            </a:br>
            <a:r>
              <a:rPr lang="fr-FR" dirty="0">
                <a:latin typeface="+mn-lt"/>
              </a:rPr>
              <a:t>Des quatre virus rendus responsables d'hépatites, les virus B et C sont avec certitude transmis de la mère à l'enfant </a:t>
            </a:r>
            <a:r>
              <a:rPr lang="fr-FR" dirty="0" smtClean="0">
                <a:latin typeface="+mn-lt"/>
              </a:rPr>
              <a:t>.</a:t>
            </a:r>
            <a:r>
              <a:rPr lang="fr-FR" dirty="0">
                <a:latin typeface="+mn-lt"/>
              </a:rPr>
              <a:t/>
            </a:r>
            <a:br>
              <a:rPr lang="fr-FR" dirty="0">
                <a:latin typeface="+mn-lt"/>
              </a:rPr>
            </a:br>
            <a:endParaRPr lang="fr-FR" dirty="0">
              <a:latin typeface="+mn-lt"/>
            </a:endParaRPr>
          </a:p>
        </p:txBody>
      </p:sp>
    </p:spTree>
    <p:extLst>
      <p:ext uri="{BB962C8B-B14F-4D97-AF65-F5344CB8AC3E}">
        <p14:creationId xmlns:p14="http://schemas.microsoft.com/office/powerpoint/2010/main" val="598654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5825" y="274638"/>
            <a:ext cx="11029949" cy="6430962"/>
          </a:xfrm>
        </p:spPr>
        <p:txBody>
          <a:bodyPr>
            <a:normAutofit/>
          </a:bodyPr>
          <a:lstStyle/>
          <a:p>
            <a:r>
              <a:rPr lang="fr-FR" b="1" dirty="0" smtClean="0"/>
              <a:t>                       </a:t>
            </a:r>
            <a:r>
              <a:rPr lang="fr-FR" b="1" dirty="0" smtClean="0">
                <a:latin typeface="+mn-lt"/>
              </a:rPr>
              <a:t>HÉPATITE B</a:t>
            </a:r>
            <a:br>
              <a:rPr lang="fr-FR" b="1" dirty="0" smtClean="0">
                <a:latin typeface="+mn-lt"/>
              </a:rPr>
            </a:br>
            <a:r>
              <a:rPr lang="fr-FR" b="1" dirty="0">
                <a:latin typeface="+mn-lt"/>
              </a:rPr>
              <a:t> </a:t>
            </a:r>
            <a:br>
              <a:rPr lang="fr-FR" b="1" dirty="0">
                <a:latin typeface="+mn-lt"/>
              </a:rPr>
            </a:br>
            <a:r>
              <a:rPr lang="fr-FR" sz="2800" dirty="0">
                <a:latin typeface="+mn-lt"/>
              </a:rPr>
              <a:t>Le dépistage est obligatoire au 6e mois de </a:t>
            </a:r>
            <a:r>
              <a:rPr lang="fr-FR" sz="2800" dirty="0" smtClean="0">
                <a:latin typeface="+mn-lt"/>
              </a:rPr>
              <a:t>grossesse</a:t>
            </a:r>
            <a:br>
              <a:rPr lang="fr-FR" sz="2800" dirty="0" smtClean="0">
                <a:latin typeface="+mn-lt"/>
              </a:rPr>
            </a:br>
            <a:r>
              <a:rPr lang="fr-FR" sz="2800" dirty="0">
                <a:latin typeface="+mn-lt"/>
              </a:rPr>
              <a:t/>
            </a:r>
            <a:br>
              <a:rPr lang="fr-FR" sz="2800" dirty="0">
                <a:latin typeface="+mn-lt"/>
              </a:rPr>
            </a:br>
            <a:r>
              <a:rPr lang="fr-FR" sz="2800" dirty="0">
                <a:latin typeface="+mn-lt"/>
              </a:rPr>
              <a:t>Le risque de transmission, quasi inexistant en cours de grossesse, est variable à l'accouchement selon :</a:t>
            </a:r>
            <a:br>
              <a:rPr lang="fr-FR" sz="2800" dirty="0">
                <a:latin typeface="+mn-lt"/>
              </a:rPr>
            </a:br>
            <a:r>
              <a:rPr lang="fr-FR" sz="2800" dirty="0" smtClean="0">
                <a:latin typeface="+mn-lt"/>
              </a:rPr>
              <a:t>              </a:t>
            </a:r>
            <a:r>
              <a:rPr lang="fr-FR" sz="2800" dirty="0">
                <a:latin typeface="+mn-lt"/>
              </a:rPr>
              <a:t>le degré de contagiosité des porteuses chroniques </a:t>
            </a:r>
            <a:r>
              <a:rPr lang="fr-FR" sz="2800" dirty="0" smtClean="0">
                <a:latin typeface="+mn-lt"/>
              </a:rPr>
              <a:t/>
            </a:r>
            <a:br>
              <a:rPr lang="fr-FR" sz="2800" dirty="0" smtClean="0">
                <a:latin typeface="+mn-lt"/>
              </a:rPr>
            </a:br>
            <a:r>
              <a:rPr lang="fr-FR" sz="2800" dirty="0">
                <a:latin typeface="+mn-lt"/>
              </a:rPr>
              <a:t/>
            </a:r>
            <a:br>
              <a:rPr lang="fr-FR" sz="2800" dirty="0">
                <a:latin typeface="+mn-lt"/>
              </a:rPr>
            </a:br>
            <a:r>
              <a:rPr lang="fr-FR" sz="2800" dirty="0">
                <a:latin typeface="+mn-lt"/>
              </a:rPr>
              <a:t>-­‐ </a:t>
            </a:r>
            <a:r>
              <a:rPr lang="fr-FR" sz="2800" dirty="0" smtClean="0">
                <a:latin typeface="+mn-lt"/>
              </a:rPr>
              <a:t>90% si mère porteuse chronique </a:t>
            </a:r>
            <a:r>
              <a:rPr lang="fr-FR" sz="2800" dirty="0">
                <a:latin typeface="+mn-lt"/>
              </a:rPr>
              <a:t> </a:t>
            </a:r>
            <a:r>
              <a:rPr lang="fr-FR" sz="2800" dirty="0" smtClean="0">
                <a:latin typeface="+mn-lt"/>
              </a:rPr>
              <a:t>active</a:t>
            </a:r>
            <a:r>
              <a:rPr lang="fr-FR" sz="2800" dirty="0">
                <a:latin typeface="+mn-lt"/>
              </a:rPr>
              <a:t> </a:t>
            </a:r>
            <a:r>
              <a:rPr lang="fr-FR" sz="2800" dirty="0" smtClean="0">
                <a:latin typeface="+mn-lt"/>
              </a:rPr>
              <a:t>: </a:t>
            </a:r>
            <a:r>
              <a:rPr lang="fr-FR" sz="2800" dirty="0">
                <a:latin typeface="+mn-lt"/>
              </a:rPr>
              <a:t> </a:t>
            </a:r>
            <a:r>
              <a:rPr lang="fr-FR" sz="2800" dirty="0" smtClean="0">
                <a:latin typeface="+mn-lt"/>
              </a:rPr>
              <a:t>HBe</a:t>
            </a:r>
            <a:r>
              <a:rPr lang="fr-FR" sz="2800" dirty="0">
                <a:latin typeface="+mn-lt"/>
              </a:rPr>
              <a:t> +	</a:t>
            </a:r>
            <a:br>
              <a:rPr lang="fr-FR" sz="2800" dirty="0">
                <a:latin typeface="+mn-lt"/>
              </a:rPr>
            </a:br>
            <a:r>
              <a:rPr lang="fr-FR" sz="2800" dirty="0" smtClean="0">
                <a:latin typeface="+mn-lt"/>
              </a:rPr>
              <a:t> </a:t>
            </a:r>
            <a:r>
              <a:rPr lang="fr-FR" sz="2800" dirty="0">
                <a:latin typeface="+mn-lt"/>
              </a:rPr>
              <a:t>-­‐ </a:t>
            </a:r>
            <a:r>
              <a:rPr lang="fr-FR" sz="2800" dirty="0" smtClean="0">
                <a:latin typeface="+mn-lt"/>
              </a:rPr>
              <a:t>5 à 20%</a:t>
            </a:r>
            <a:r>
              <a:rPr lang="fr-FR" sz="2800" dirty="0">
                <a:latin typeface="+mn-lt"/>
              </a:rPr>
              <a:t> </a:t>
            </a:r>
            <a:r>
              <a:rPr lang="fr-FR" sz="2800" dirty="0" smtClean="0">
                <a:latin typeface="+mn-lt"/>
              </a:rPr>
              <a:t>si</a:t>
            </a:r>
            <a:r>
              <a:rPr lang="fr-FR" sz="2800" dirty="0">
                <a:latin typeface="+mn-lt"/>
              </a:rPr>
              <a:t> </a:t>
            </a:r>
            <a:r>
              <a:rPr lang="fr-FR" sz="2800" dirty="0" smtClean="0">
                <a:latin typeface="+mn-lt"/>
              </a:rPr>
              <a:t>HBe</a:t>
            </a:r>
            <a:r>
              <a:rPr lang="fr-FR" sz="2800" dirty="0">
                <a:latin typeface="+mn-lt"/>
              </a:rPr>
              <a:t> –	</a:t>
            </a:r>
            <a:br>
              <a:rPr lang="fr-FR" sz="2800" dirty="0">
                <a:latin typeface="+mn-lt"/>
              </a:rPr>
            </a:br>
            <a:r>
              <a:rPr lang="fr-FR" sz="2800" dirty="0">
                <a:latin typeface="+mn-lt"/>
              </a:rPr>
              <a:t>  	</a:t>
            </a:r>
            <a:br>
              <a:rPr lang="fr-FR" sz="2800" dirty="0">
                <a:latin typeface="+mn-lt"/>
              </a:rPr>
            </a:br>
            <a:r>
              <a:rPr lang="fr-FR" sz="2800" dirty="0">
                <a:latin typeface="+mn-lt"/>
              </a:rPr>
              <a:t>  </a:t>
            </a:r>
            <a:br>
              <a:rPr lang="fr-FR" sz="2800" dirty="0">
                <a:latin typeface="+mn-lt"/>
              </a:rPr>
            </a:br>
            <a:r>
              <a:rPr lang="fr-FR" sz="2800" dirty="0">
                <a:latin typeface="+mn-lt"/>
              </a:rPr>
              <a:t> </a:t>
            </a:r>
            <a:br>
              <a:rPr lang="fr-FR" sz="2800" dirty="0">
                <a:latin typeface="+mn-lt"/>
              </a:rPr>
            </a:br>
            <a:endParaRPr lang="fr-FR" sz="2800" dirty="0">
              <a:latin typeface="+mn-lt"/>
            </a:endParaRPr>
          </a:p>
        </p:txBody>
      </p:sp>
    </p:spTree>
    <p:extLst>
      <p:ext uri="{BB962C8B-B14F-4D97-AF65-F5344CB8AC3E}">
        <p14:creationId xmlns:p14="http://schemas.microsoft.com/office/powerpoint/2010/main" val="22159712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8091" y="-8947"/>
            <a:ext cx="10515600" cy="1325563"/>
          </a:xfrm>
        </p:spPr>
        <p:txBody>
          <a:bodyPr/>
          <a:lstStyle/>
          <a:p>
            <a:r>
              <a:rPr lang="fr-FR" b="1" dirty="0"/>
              <a:t>Transmission materno-fœtale</a:t>
            </a:r>
            <a:endParaRPr lang="fr-FR" dirty="0"/>
          </a:p>
        </p:txBody>
      </p:sp>
      <p:sp>
        <p:nvSpPr>
          <p:cNvPr id="3" name="Espace réservé du contenu 2"/>
          <p:cNvSpPr>
            <a:spLocks noGrp="1"/>
          </p:cNvSpPr>
          <p:nvPr>
            <p:ph idx="1"/>
          </p:nvPr>
        </p:nvSpPr>
        <p:spPr>
          <a:xfrm>
            <a:off x="838199" y="1427018"/>
            <a:ext cx="11062855" cy="4749945"/>
          </a:xfrm>
        </p:spPr>
        <p:txBody>
          <a:bodyPr>
            <a:normAutofit fontScale="92500" lnSpcReduction="10000"/>
          </a:bodyPr>
          <a:lstStyle/>
          <a:p>
            <a:r>
              <a:rPr lang="fr-FR" b="1" dirty="0" smtClean="0"/>
              <a:t>La transmission est verticale per et post natale</a:t>
            </a:r>
          </a:p>
          <a:p>
            <a:r>
              <a:rPr lang="fr-FR" dirty="0"/>
              <a:t> </a:t>
            </a:r>
            <a:r>
              <a:rPr lang="fr-FR" dirty="0" smtClean="0"/>
              <a:t>Période péri natale++++++ :  secrétions  génitales et le sang maternel</a:t>
            </a:r>
          </a:p>
          <a:p>
            <a:r>
              <a:rPr lang="fr-FR" dirty="0" smtClean="0"/>
              <a:t>Pré partum: pas de transmission placentaire</a:t>
            </a:r>
          </a:p>
          <a:p>
            <a:r>
              <a:rPr lang="fr-FR" dirty="0" smtClean="0"/>
              <a:t>Post natal: allaitement très faible</a:t>
            </a:r>
          </a:p>
          <a:p>
            <a:pPr marL="1828800" lvl="4" indent="0">
              <a:buNone/>
            </a:pPr>
            <a:r>
              <a:rPr lang="fr-FR" sz="2400" b="1" dirty="0" smtClean="0"/>
              <a:t>Transmission intra familial ++</a:t>
            </a:r>
          </a:p>
          <a:p>
            <a:r>
              <a:rPr lang="fr-FR" dirty="0" smtClean="0"/>
              <a:t>Risque lié à l’intensité de la réplication virale chez la mère (CV et Ag Hbe)</a:t>
            </a:r>
          </a:p>
          <a:p>
            <a:pPr lvl="1"/>
            <a:r>
              <a:rPr lang="fr-FR" dirty="0" smtClean="0"/>
              <a:t> </a:t>
            </a:r>
            <a:r>
              <a:rPr lang="fr-FR" sz="2800" dirty="0" smtClean="0"/>
              <a:t>90% si CV +</a:t>
            </a:r>
          </a:p>
          <a:p>
            <a:pPr lvl="1"/>
            <a:r>
              <a:rPr lang="fr-FR" sz="2800" dirty="0" smtClean="0"/>
              <a:t>10% à 20% si CV -  mais AC anti Hbe-</a:t>
            </a:r>
          </a:p>
          <a:p>
            <a:pPr lvl="1"/>
            <a:r>
              <a:rPr lang="fr-FR" sz="2800" dirty="0" smtClean="0"/>
              <a:t>0% si AC anti Hbe +</a:t>
            </a:r>
          </a:p>
          <a:p>
            <a:r>
              <a:rPr lang="fr-FR" sz="3200" dirty="0" smtClean="0"/>
              <a:t>Pas d’embryo fœtopathie .</a:t>
            </a:r>
          </a:p>
          <a:p>
            <a:r>
              <a:rPr lang="fr-FR" sz="3200" dirty="0" smtClean="0"/>
              <a:t>La césarienne n’</a:t>
            </a:r>
            <a:r>
              <a:rPr lang="fr-FR" sz="3200" dirty="0" err="1" smtClean="0"/>
              <a:t>empeche</a:t>
            </a:r>
            <a:r>
              <a:rPr lang="fr-FR" sz="3200" dirty="0" smtClean="0"/>
              <a:t> pas la contamination de l’enfant</a:t>
            </a:r>
            <a:endParaRPr lang="fr-FR" sz="3200" dirty="0"/>
          </a:p>
        </p:txBody>
      </p:sp>
    </p:spTree>
    <p:extLst>
      <p:ext uri="{BB962C8B-B14F-4D97-AF65-F5344CB8AC3E}">
        <p14:creationId xmlns:p14="http://schemas.microsoft.com/office/powerpoint/2010/main" val="8292650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515600" cy="1325563"/>
          </a:xfrm>
        </p:spPr>
        <p:txBody>
          <a:bodyPr/>
          <a:lstStyle/>
          <a:p>
            <a:r>
              <a:rPr lang="fr-FR" dirty="0" smtClean="0"/>
              <a:t>CAT chez la femme enceinte </a:t>
            </a:r>
            <a:endParaRPr lang="fr-FR" dirty="0"/>
          </a:p>
        </p:txBody>
      </p:sp>
      <p:sp>
        <p:nvSpPr>
          <p:cNvPr id="3" name="Espace réservé du contenu 2"/>
          <p:cNvSpPr>
            <a:spLocks noGrp="1"/>
          </p:cNvSpPr>
          <p:nvPr>
            <p:ph idx="1"/>
          </p:nvPr>
        </p:nvSpPr>
        <p:spPr>
          <a:xfrm>
            <a:off x="838200" y="1325562"/>
            <a:ext cx="10515600" cy="5303837"/>
          </a:xfrm>
        </p:spPr>
        <p:txBody>
          <a:bodyPr>
            <a:normAutofit/>
          </a:bodyPr>
          <a:lstStyle/>
          <a:p>
            <a:pPr marL="0" indent="0">
              <a:buNone/>
            </a:pPr>
            <a:r>
              <a:rPr lang="fr-FR" u="sng" dirty="0" smtClean="0"/>
              <a:t>En cas d’hépatite aigue:</a:t>
            </a:r>
          </a:p>
          <a:p>
            <a:pPr marL="0" indent="0">
              <a:buNone/>
            </a:pPr>
            <a:endParaRPr lang="fr-FR" dirty="0" smtClean="0"/>
          </a:p>
          <a:p>
            <a:pPr lvl="1"/>
            <a:r>
              <a:rPr lang="fr-FR" dirty="0" smtClean="0"/>
              <a:t>Souvent mal tolérée à T3, par la majoration de l’asthénie</a:t>
            </a:r>
          </a:p>
          <a:p>
            <a:pPr lvl="1"/>
            <a:r>
              <a:rPr lang="fr-FR" dirty="0" smtClean="0"/>
              <a:t>La grossesse n’augmente pas le risque  d’évolution vers une hépatite fulminante ou chronique (n’a pas d’effet délétère</a:t>
            </a:r>
            <a:r>
              <a:rPr lang="fr-FR" dirty="0"/>
              <a:t>)</a:t>
            </a:r>
            <a:r>
              <a:rPr lang="fr-FR" dirty="0" smtClean="0"/>
              <a:t>.</a:t>
            </a:r>
          </a:p>
          <a:p>
            <a:pPr lvl="1"/>
            <a:r>
              <a:rPr lang="fr-FR" dirty="0" smtClean="0"/>
              <a:t>Au stade d’hépatite aigue on ne propose aucun de traitement.</a:t>
            </a:r>
          </a:p>
          <a:p>
            <a:pPr lvl="1"/>
            <a:endParaRPr lang="fr-FR" dirty="0" smtClean="0"/>
          </a:p>
          <a:p>
            <a:pPr marL="457200" lvl="1" indent="0">
              <a:buNone/>
            </a:pPr>
            <a:r>
              <a:rPr lang="fr-FR" dirty="0" smtClean="0"/>
              <a:t>Par contre si une hépatite aigue survient dans l’entourage proche de la femme enceinte non immunisée au VHB: </a:t>
            </a:r>
          </a:p>
          <a:p>
            <a:pPr marL="457200" lvl="1" indent="0">
              <a:buNone/>
            </a:pPr>
            <a:r>
              <a:rPr lang="fr-FR" dirty="0" smtClean="0"/>
              <a:t>On proposera  systématiquement une vaccination pendant la grossesse  qui n’est pas contre indiquée </a:t>
            </a:r>
          </a:p>
          <a:p>
            <a:pPr marL="457200" lvl="1" indent="0">
              <a:buNone/>
            </a:pPr>
            <a:r>
              <a:rPr lang="fr-FR" dirty="0" smtClean="0"/>
              <a:t>et</a:t>
            </a:r>
          </a:p>
          <a:p>
            <a:pPr marL="457200" lvl="1" indent="0">
              <a:buNone/>
            </a:pPr>
            <a:r>
              <a:rPr lang="fr-FR" dirty="0" smtClean="0"/>
              <a:t>Une vaccination immédiate et une séro vaccination de l’enfant à la naissance.</a:t>
            </a:r>
          </a:p>
          <a:p>
            <a:pPr marL="457200" lvl="1" indent="0" algn="ctr">
              <a:buNone/>
            </a:pPr>
            <a:endParaRPr lang="fr-FR" dirty="0" smtClean="0"/>
          </a:p>
        </p:txBody>
      </p:sp>
    </p:spTree>
    <p:extLst>
      <p:ext uri="{BB962C8B-B14F-4D97-AF65-F5344CB8AC3E}">
        <p14:creationId xmlns:p14="http://schemas.microsoft.com/office/powerpoint/2010/main" val="33307191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4909" y="457200"/>
            <a:ext cx="10868891" cy="5719763"/>
          </a:xfrm>
        </p:spPr>
        <p:txBody>
          <a:bodyPr wrap="none"/>
          <a:lstStyle/>
          <a:p>
            <a:pPr marL="0" indent="0">
              <a:buNone/>
            </a:pPr>
            <a:r>
              <a:rPr lang="fr-FR" b="1" u="sng" dirty="0" smtClean="0"/>
              <a:t>En cas d’hépatite chronique:</a:t>
            </a:r>
          </a:p>
          <a:p>
            <a:pPr marL="0" indent="0">
              <a:buNone/>
            </a:pPr>
            <a:endParaRPr lang="fr-FR" b="1" u="sng" dirty="0" smtClean="0"/>
          </a:p>
          <a:p>
            <a:r>
              <a:rPr lang="fr-FR" dirty="0" smtClean="0"/>
              <a:t>La grossesse n’aggrave pas l’hépatite</a:t>
            </a:r>
          </a:p>
          <a:p>
            <a:r>
              <a:rPr lang="fr-FR" dirty="0" smtClean="0"/>
              <a:t>Le VHB n’est pas contre indication à une grossesse.</a:t>
            </a:r>
          </a:p>
          <a:p>
            <a:r>
              <a:rPr lang="fr-FR" dirty="0" smtClean="0"/>
              <a:t>Proposer avant la grossesse un traitement anti virale aux femmes ayant</a:t>
            </a:r>
          </a:p>
          <a:p>
            <a:pPr marL="0" indent="0">
              <a:buNone/>
            </a:pPr>
            <a:r>
              <a:rPr lang="fr-FR" dirty="0" smtClean="0"/>
              <a:t> une multiplication virale  importante.</a:t>
            </a:r>
          </a:p>
          <a:p>
            <a:pPr marL="0" indent="0">
              <a:buNone/>
            </a:pPr>
            <a:endParaRPr lang="fr-FR" dirty="0" smtClean="0"/>
          </a:p>
          <a:p>
            <a:r>
              <a:rPr lang="fr-FR" dirty="0" smtClean="0"/>
              <a:t>Il faut savoir que dans le suivi d’une femme porteuse une hépatite</a:t>
            </a:r>
          </a:p>
          <a:p>
            <a:pPr marL="0" indent="0">
              <a:buNone/>
            </a:pPr>
            <a:r>
              <a:rPr lang="fr-FR" dirty="0" smtClean="0"/>
              <a:t> chronique au cours d’une grossesse, proposer un traitement anti virale </a:t>
            </a:r>
          </a:p>
          <a:p>
            <a:pPr marL="0" indent="0">
              <a:buNone/>
            </a:pPr>
            <a:r>
              <a:rPr lang="fr-FR" dirty="0" smtClean="0"/>
              <a:t>à partir de 28SA </a:t>
            </a:r>
            <a:r>
              <a:rPr lang="fr-FR" b="1" dirty="0" smtClean="0"/>
              <a:t>si la charge virale est importante.</a:t>
            </a:r>
          </a:p>
          <a:p>
            <a:endParaRPr lang="fr-FR" dirty="0" smtClean="0"/>
          </a:p>
          <a:p>
            <a:endParaRPr lang="fr-FR" dirty="0"/>
          </a:p>
        </p:txBody>
      </p:sp>
    </p:spTree>
    <p:extLst>
      <p:ext uri="{BB962C8B-B14F-4D97-AF65-F5344CB8AC3E}">
        <p14:creationId xmlns:p14="http://schemas.microsoft.com/office/powerpoint/2010/main" val="42303431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8146" y="0"/>
            <a:ext cx="10515600" cy="1325563"/>
          </a:xfrm>
        </p:spPr>
        <p:txBody>
          <a:bodyPr/>
          <a:lstStyle/>
          <a:p>
            <a:r>
              <a:rPr lang="fr-FR" b="1" dirty="0"/>
              <a:t>CAT CHEZ L’ENFANT</a:t>
            </a:r>
            <a:endParaRPr lang="fr-FR" dirty="0"/>
          </a:p>
        </p:txBody>
      </p:sp>
      <p:sp>
        <p:nvSpPr>
          <p:cNvPr id="3" name="Espace réservé du contenu 2"/>
          <p:cNvSpPr>
            <a:spLocks noGrp="1"/>
          </p:cNvSpPr>
          <p:nvPr>
            <p:ph idx="1"/>
          </p:nvPr>
        </p:nvSpPr>
        <p:spPr>
          <a:xfrm>
            <a:off x="401783" y="1325564"/>
            <a:ext cx="11208326" cy="5386964"/>
          </a:xfrm>
        </p:spPr>
        <p:txBody>
          <a:bodyPr>
            <a:normAutofit fontScale="92500" lnSpcReduction="10000"/>
          </a:bodyPr>
          <a:lstStyle/>
          <a:p>
            <a:r>
              <a:rPr lang="fr-FR" dirty="0"/>
              <a:t>Chez l’enfant </a:t>
            </a:r>
            <a:r>
              <a:rPr lang="fr-FR" dirty="0" smtClean="0"/>
              <a:t>Le </a:t>
            </a:r>
            <a:r>
              <a:rPr lang="fr-FR" dirty="0"/>
              <a:t>principal risque de l'hépatite B reste celui de la </a:t>
            </a:r>
            <a:r>
              <a:rPr lang="fr-FR" dirty="0">
                <a:solidFill>
                  <a:srgbClr val="C00000"/>
                </a:solidFill>
              </a:rPr>
              <a:t>transmission maternofœtale</a:t>
            </a:r>
            <a:r>
              <a:rPr lang="fr-FR" dirty="0"/>
              <a:t>, qui est d'autant plus grand que l'infection est proche du terme, ou que la femme est porteuse d'antigènes HBs lors de l'accouchement (dans ces cas-là, 70 à 80% des nouveau-nés sont atteints) :</a:t>
            </a:r>
            <a:br>
              <a:rPr lang="fr-FR" dirty="0"/>
            </a:br>
            <a:r>
              <a:rPr lang="fr-FR" dirty="0"/>
              <a:t/>
            </a:r>
            <a:br>
              <a:rPr lang="fr-FR" dirty="0"/>
            </a:br>
            <a:r>
              <a:rPr lang="fr-FR" dirty="0"/>
              <a:t> le risque de cette transmission maternofœtale périnatale réside dans la survenue d’</a:t>
            </a:r>
            <a:r>
              <a:rPr lang="fr-FR" dirty="0" err="1"/>
              <a:t>hépatopathie</a:t>
            </a:r>
            <a:r>
              <a:rPr lang="fr-FR" dirty="0"/>
              <a:t> aigue </a:t>
            </a:r>
            <a:r>
              <a:rPr lang="fr-FR" dirty="0" smtClean="0"/>
              <a:t>la </a:t>
            </a:r>
            <a:r>
              <a:rPr lang="fr-FR" dirty="0"/>
              <a:t>possibilité d'évolution vers </a:t>
            </a:r>
            <a:r>
              <a:rPr lang="fr-FR" dirty="0">
                <a:solidFill>
                  <a:srgbClr val="C00000"/>
                </a:solidFill>
              </a:rPr>
              <a:t>la cirrhose ou le cancer primitif du foie </a:t>
            </a:r>
            <a:r>
              <a:rPr lang="fr-FR" dirty="0"/>
              <a:t>pour 40% des nouveau-nés porteurs chroniques précoces, </a:t>
            </a:r>
            <a:endParaRPr lang="fr-FR" dirty="0" smtClean="0"/>
          </a:p>
          <a:p>
            <a:r>
              <a:rPr lang="fr-FR" dirty="0" smtClean="0"/>
              <a:t>mettant </a:t>
            </a:r>
            <a:r>
              <a:rPr lang="fr-FR" dirty="0"/>
              <a:t>en jeu le pronostic vital de l'enfant à long </a:t>
            </a:r>
            <a:r>
              <a:rPr lang="fr-FR" dirty="0" smtClean="0"/>
              <a:t>terme  </a:t>
            </a:r>
            <a:r>
              <a:rPr lang="fr-FR" dirty="0"/>
              <a:t>survient dans les10 premières  années </a:t>
            </a:r>
            <a:r>
              <a:rPr lang="fr-FR" dirty="0" smtClean="0"/>
              <a:t> </a:t>
            </a:r>
            <a:endParaRPr lang="fr-FR" dirty="0"/>
          </a:p>
          <a:p>
            <a:endParaRPr lang="fr-FR" dirty="0" smtClean="0"/>
          </a:p>
          <a:p>
            <a:r>
              <a:rPr lang="fr-FR" dirty="0" smtClean="0"/>
              <a:t> d’où l’intérêt de proposer systématiquement  chez le </a:t>
            </a:r>
            <a:r>
              <a:rPr lang="fr-FR" dirty="0"/>
              <a:t>nouveau né de mère HBS+ </a:t>
            </a:r>
            <a:r>
              <a:rPr lang="fr-FR" dirty="0" smtClean="0"/>
              <a:t> une sérovaccination.</a:t>
            </a:r>
          </a:p>
          <a:p>
            <a:r>
              <a:rPr lang="fr-FR" dirty="0" smtClean="0"/>
              <a:t>On dit que cette prophylaxie réduit le risque de 90%</a:t>
            </a:r>
            <a:endParaRPr lang="fr-FR" dirty="0"/>
          </a:p>
        </p:txBody>
      </p:sp>
    </p:spTree>
    <p:extLst>
      <p:ext uri="{BB962C8B-B14F-4D97-AF65-F5344CB8AC3E}">
        <p14:creationId xmlns:p14="http://schemas.microsoft.com/office/powerpoint/2010/main" val="16358461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79418" y="124691"/>
            <a:ext cx="10515600" cy="1325563"/>
          </a:xfrm>
        </p:spPr>
        <p:txBody>
          <a:bodyPr>
            <a:normAutofit/>
          </a:bodyPr>
          <a:lstStyle/>
          <a:p>
            <a:r>
              <a:rPr lang="fr-FR" b="1" dirty="0" smtClean="0"/>
              <a:t>CAT CHEZ L’ENFANT</a:t>
            </a:r>
            <a:r>
              <a:rPr lang="fr-FR" dirty="0"/>
              <a:t/>
            </a:r>
            <a:br>
              <a:rPr lang="fr-FR" dirty="0"/>
            </a:br>
            <a:endParaRPr lang="fr-FR" dirty="0"/>
          </a:p>
        </p:txBody>
      </p:sp>
      <p:sp>
        <p:nvSpPr>
          <p:cNvPr id="3" name="Espace réservé du contenu 2"/>
          <p:cNvSpPr>
            <a:spLocks noGrp="1"/>
          </p:cNvSpPr>
          <p:nvPr>
            <p:ph idx="1"/>
          </p:nvPr>
        </p:nvSpPr>
        <p:spPr>
          <a:xfrm>
            <a:off x="142875" y="1295400"/>
            <a:ext cx="11799743" cy="5562600"/>
          </a:xfrm>
        </p:spPr>
        <p:txBody>
          <a:bodyPr>
            <a:normAutofit fontScale="92500" lnSpcReduction="10000"/>
          </a:bodyPr>
          <a:lstStyle/>
          <a:p>
            <a:r>
              <a:rPr lang="fr-FR" sz="3200" b="1" dirty="0">
                <a:solidFill>
                  <a:srgbClr val="FF0000"/>
                </a:solidFill>
              </a:rPr>
              <a:t>Sérovaccination du nouveau-né </a:t>
            </a:r>
            <a:r>
              <a:rPr lang="fr-FR" sz="3200" b="1" dirty="0" smtClean="0">
                <a:solidFill>
                  <a:srgbClr val="FF0000"/>
                </a:solidFill>
              </a:rPr>
              <a:t> </a:t>
            </a:r>
            <a:r>
              <a:rPr lang="fr-FR" sz="3200" dirty="0"/>
              <a:t>(</a:t>
            </a:r>
            <a:r>
              <a:rPr lang="fr-FR" sz="3200" b="1" dirty="0" smtClean="0"/>
              <a:t>sérothérapie et vaccination </a:t>
            </a:r>
            <a:r>
              <a:rPr lang="fr-FR" dirty="0"/>
              <a:t>) </a:t>
            </a:r>
            <a:endParaRPr lang="fr-FR" dirty="0" smtClean="0"/>
          </a:p>
          <a:p>
            <a:pPr marL="0" indent="0">
              <a:buNone/>
            </a:pPr>
            <a:r>
              <a:rPr lang="fr-FR" dirty="0" smtClean="0"/>
              <a:t>Du nouveau né de mère HBS+ : </a:t>
            </a:r>
          </a:p>
          <a:p>
            <a:r>
              <a:rPr lang="fr-FR" dirty="0" smtClean="0"/>
              <a:t>Effectuée </a:t>
            </a:r>
            <a:r>
              <a:rPr lang="fr-FR" dirty="0"/>
              <a:t>dès la </a:t>
            </a:r>
            <a:r>
              <a:rPr lang="fr-FR" dirty="0" smtClean="0"/>
              <a:t>naissance  dans les  12premieres </a:t>
            </a:r>
            <a:r>
              <a:rPr lang="fr-FR" dirty="0"/>
              <a:t>heures de </a:t>
            </a:r>
            <a:r>
              <a:rPr lang="fr-FR" dirty="0" smtClean="0"/>
              <a:t>vie</a:t>
            </a:r>
            <a:r>
              <a:rPr lang="fr-FR" sz="2200" dirty="0"/>
              <a:t> </a:t>
            </a:r>
            <a:r>
              <a:rPr lang="fr-FR" sz="2200" dirty="0" smtClean="0"/>
              <a:t> </a:t>
            </a:r>
            <a:r>
              <a:rPr lang="fr-FR" altLang="fr-FR" dirty="0">
                <a:cs typeface="Arial" panose="020B0604020202020204" pitchFamily="34" charset="0"/>
              </a:rPr>
              <a:t>Idéalement de la faire dès la naissance en salle d'accouchement</a:t>
            </a:r>
            <a:r>
              <a:rPr lang="fr-FR" altLang="fr-FR" sz="4600" dirty="0" smtClean="0">
                <a:cs typeface="Arial" panose="020B0604020202020204" pitchFamily="34" charset="0"/>
              </a:rPr>
              <a:t>.</a:t>
            </a:r>
            <a:endParaRPr lang="fr-FR" altLang="fr-FR" sz="4600" dirty="0">
              <a:cs typeface="Arial" panose="020B0604020202020204" pitchFamily="34" charset="0"/>
            </a:endParaRPr>
          </a:p>
          <a:p>
            <a:pPr lvl="1"/>
            <a:r>
              <a:rPr lang="fr-FR" b="1" dirty="0" smtClean="0"/>
              <a:t>Gammaglobulines </a:t>
            </a:r>
            <a:r>
              <a:rPr lang="fr-FR" b="1" dirty="0"/>
              <a:t>anti-HBs</a:t>
            </a:r>
            <a:r>
              <a:rPr lang="fr-FR" dirty="0"/>
              <a:t>100 ou 200 UI en IM</a:t>
            </a:r>
          </a:p>
          <a:p>
            <a:pPr lvl="1"/>
            <a:r>
              <a:rPr lang="fr-FR" dirty="0"/>
              <a:t>Eventuellement deuxième injection à 1 mois?</a:t>
            </a:r>
          </a:p>
          <a:p>
            <a:pPr lvl="1"/>
            <a:endParaRPr lang="fr-FR" dirty="0"/>
          </a:p>
          <a:p>
            <a:r>
              <a:rPr lang="fr-FR" sz="3200" b="1" dirty="0"/>
              <a:t>Vaccination du nouveau-né*</a:t>
            </a:r>
            <a:r>
              <a:rPr lang="fr-FR" dirty="0"/>
              <a:t>Vaccins dosés à 10 ou 20 μ/0,5 ml d'Ag </a:t>
            </a:r>
            <a:r>
              <a:rPr lang="fr-FR" dirty="0" smtClean="0"/>
              <a:t>HBs dans Les 48 Premières Heures (dans Un Site diffèrent)</a:t>
            </a:r>
            <a:endParaRPr lang="fr-FR" dirty="0"/>
          </a:p>
          <a:p>
            <a:pPr lvl="1"/>
            <a:r>
              <a:rPr lang="fr-FR" sz="2600" dirty="0">
                <a:solidFill>
                  <a:srgbClr val="FF0000"/>
                </a:solidFill>
              </a:rPr>
              <a:t>Schéma à 3 injections : naissance, 1 mois, entre 6 et 12 mois</a:t>
            </a:r>
          </a:p>
          <a:p>
            <a:pPr marL="228600" lvl="1">
              <a:spcBef>
                <a:spcPts val="1000"/>
              </a:spcBef>
            </a:pPr>
            <a:r>
              <a:rPr lang="fr-FR" sz="3000" dirty="0"/>
              <a:t>Efficacité &gt; 90 %</a:t>
            </a:r>
            <a:endParaRPr lang="fr-FR" dirty="0"/>
          </a:p>
          <a:p>
            <a:endParaRPr lang="fr-FR" dirty="0"/>
          </a:p>
          <a:p>
            <a:pPr marL="0" indent="0">
              <a:buNone/>
            </a:pPr>
            <a:r>
              <a:rPr lang="fr-FR" b="1" dirty="0" smtClean="0"/>
              <a:t>-Allaitement </a:t>
            </a:r>
            <a:r>
              <a:rPr lang="fr-FR" b="1" dirty="0"/>
              <a:t>maternel non contre-indiqué</a:t>
            </a:r>
            <a:endParaRPr lang="fr-FR" dirty="0"/>
          </a:p>
        </p:txBody>
      </p:sp>
    </p:spTree>
    <p:extLst>
      <p:ext uri="{BB962C8B-B14F-4D97-AF65-F5344CB8AC3E}">
        <p14:creationId xmlns:p14="http://schemas.microsoft.com/office/powerpoint/2010/main" val="20955221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91039" y="0"/>
            <a:ext cx="2795588" cy="923330"/>
          </a:xfrm>
          <a:prstGeom prst="rect">
            <a:avLst/>
          </a:prstGeom>
          <a:solidFill>
            <a:schemeClr val="accent2">
              <a:lumMod val="60000"/>
              <a:lumOff val="40000"/>
            </a:schemeClr>
          </a:solidFill>
          <a:ln w="38100">
            <a:solidFill>
              <a:schemeClr val="tx1"/>
            </a:solidFill>
          </a:ln>
        </p:spPr>
        <p:txBody>
          <a:bodyPr wrap="square">
            <a:spAutoFit/>
          </a:bodyPr>
          <a:lstStyle/>
          <a:p>
            <a:pPr algn="ctr"/>
            <a:r>
              <a:rPr lang="fr-FR" dirty="0"/>
              <a:t>Ag HBS  au 6e mois</a:t>
            </a:r>
          </a:p>
          <a:p>
            <a:r>
              <a:rPr lang="fr-FR" dirty="0"/>
              <a:t>Chez toute femme enceinte </a:t>
            </a:r>
          </a:p>
          <a:p>
            <a:r>
              <a:rPr lang="fr-FR" dirty="0"/>
              <a:t>        (obligatoire)</a:t>
            </a:r>
          </a:p>
        </p:txBody>
      </p:sp>
      <p:sp>
        <p:nvSpPr>
          <p:cNvPr id="3" name="Rectangle 2"/>
          <p:cNvSpPr/>
          <p:nvPr/>
        </p:nvSpPr>
        <p:spPr>
          <a:xfrm>
            <a:off x="999320" y="1316397"/>
            <a:ext cx="1128835" cy="369332"/>
          </a:xfrm>
          <a:prstGeom prst="rect">
            <a:avLst/>
          </a:prstGeom>
          <a:solidFill>
            <a:schemeClr val="accent2">
              <a:lumMod val="60000"/>
              <a:lumOff val="40000"/>
            </a:schemeClr>
          </a:solidFill>
          <a:ln w="28575">
            <a:solidFill>
              <a:schemeClr val="tx1"/>
            </a:solidFill>
          </a:ln>
        </p:spPr>
        <p:txBody>
          <a:bodyPr wrap="none">
            <a:spAutoFit/>
          </a:bodyPr>
          <a:lstStyle/>
          <a:p>
            <a:r>
              <a:rPr lang="fr-FR" dirty="0" smtClean="0"/>
              <a:t> Ag HBS  +</a:t>
            </a:r>
            <a:endParaRPr lang="fr-FR" dirty="0"/>
          </a:p>
        </p:txBody>
      </p:sp>
      <p:sp>
        <p:nvSpPr>
          <p:cNvPr id="4" name="Rectangle 3"/>
          <p:cNvSpPr/>
          <p:nvPr/>
        </p:nvSpPr>
        <p:spPr>
          <a:xfrm>
            <a:off x="9793590" y="1233439"/>
            <a:ext cx="1083951" cy="369332"/>
          </a:xfrm>
          <a:prstGeom prst="rect">
            <a:avLst/>
          </a:prstGeom>
          <a:solidFill>
            <a:schemeClr val="accent2">
              <a:lumMod val="60000"/>
              <a:lumOff val="40000"/>
            </a:schemeClr>
          </a:solidFill>
          <a:ln w="38100">
            <a:solidFill>
              <a:schemeClr val="tx1"/>
            </a:solidFill>
          </a:ln>
        </p:spPr>
        <p:txBody>
          <a:bodyPr wrap="none">
            <a:spAutoFit/>
          </a:bodyPr>
          <a:lstStyle/>
          <a:p>
            <a:r>
              <a:rPr lang="fr-FR" dirty="0"/>
              <a:t> Ag HBS  -</a:t>
            </a:r>
          </a:p>
        </p:txBody>
      </p:sp>
      <p:sp>
        <p:nvSpPr>
          <p:cNvPr id="5" name="Rectangle 4"/>
          <p:cNvSpPr/>
          <p:nvPr/>
        </p:nvSpPr>
        <p:spPr>
          <a:xfrm>
            <a:off x="506977" y="2171700"/>
            <a:ext cx="2386581" cy="646331"/>
          </a:xfrm>
          <a:prstGeom prst="rect">
            <a:avLst/>
          </a:prstGeom>
          <a:solidFill>
            <a:schemeClr val="accent2">
              <a:lumMod val="60000"/>
              <a:lumOff val="40000"/>
            </a:schemeClr>
          </a:solidFill>
          <a:ln w="28575">
            <a:solidFill>
              <a:schemeClr val="tx1"/>
            </a:solidFill>
          </a:ln>
        </p:spPr>
        <p:txBody>
          <a:bodyPr wrap="square">
            <a:spAutoFit/>
          </a:bodyPr>
          <a:lstStyle/>
          <a:p>
            <a:r>
              <a:rPr lang="fr-FR" dirty="0"/>
              <a:t> ADN- VHB à tester</a:t>
            </a:r>
          </a:p>
          <a:p>
            <a:r>
              <a:rPr lang="fr-FR" dirty="0"/>
              <a:t>     (Avant  3e trimestre)</a:t>
            </a:r>
          </a:p>
        </p:txBody>
      </p:sp>
      <p:sp>
        <p:nvSpPr>
          <p:cNvPr id="6" name="Rectangle 5"/>
          <p:cNvSpPr/>
          <p:nvPr/>
        </p:nvSpPr>
        <p:spPr>
          <a:xfrm>
            <a:off x="854611" y="3963577"/>
            <a:ext cx="1186543" cy="369332"/>
          </a:xfrm>
          <a:prstGeom prst="rect">
            <a:avLst/>
          </a:prstGeom>
          <a:solidFill>
            <a:schemeClr val="accent2">
              <a:lumMod val="60000"/>
              <a:lumOff val="40000"/>
            </a:schemeClr>
          </a:solidFill>
          <a:ln w="28575">
            <a:solidFill>
              <a:schemeClr val="tx1"/>
            </a:solidFill>
          </a:ln>
        </p:spPr>
        <p:txBody>
          <a:bodyPr wrap="none">
            <a:spAutoFit/>
          </a:bodyPr>
          <a:lstStyle/>
          <a:p>
            <a:r>
              <a:rPr lang="fr-FR" dirty="0"/>
              <a:t>ADN VHB -</a:t>
            </a:r>
          </a:p>
        </p:txBody>
      </p:sp>
      <p:sp>
        <p:nvSpPr>
          <p:cNvPr id="7" name="Rectangle 6"/>
          <p:cNvSpPr/>
          <p:nvPr/>
        </p:nvSpPr>
        <p:spPr>
          <a:xfrm>
            <a:off x="5430032" y="3681593"/>
            <a:ext cx="1643061" cy="646331"/>
          </a:xfrm>
          <a:prstGeom prst="rect">
            <a:avLst/>
          </a:prstGeom>
          <a:solidFill>
            <a:schemeClr val="accent2">
              <a:lumMod val="60000"/>
              <a:lumOff val="40000"/>
            </a:schemeClr>
          </a:solidFill>
          <a:ln w="38100">
            <a:solidFill>
              <a:schemeClr val="tx1"/>
            </a:solidFill>
          </a:ln>
        </p:spPr>
        <p:txBody>
          <a:bodyPr wrap="square">
            <a:spAutoFit/>
          </a:bodyPr>
          <a:lstStyle/>
          <a:p>
            <a:r>
              <a:rPr lang="fr-FR" dirty="0"/>
              <a:t>ADN VHB </a:t>
            </a:r>
            <a:r>
              <a:rPr lang="fr-FR" dirty="0" smtClean="0"/>
              <a:t>+</a:t>
            </a:r>
          </a:p>
          <a:p>
            <a:r>
              <a:rPr lang="fr-FR" dirty="0" smtClean="0"/>
              <a:t>&lt;7 log Ul/</a:t>
            </a:r>
            <a:r>
              <a:rPr lang="fr-FR" dirty="0" err="1" smtClean="0"/>
              <a:t>mL</a:t>
            </a:r>
            <a:endParaRPr lang="fr-FR" dirty="0"/>
          </a:p>
        </p:txBody>
      </p:sp>
      <p:sp>
        <p:nvSpPr>
          <p:cNvPr id="8" name="Rectangle 7"/>
          <p:cNvSpPr/>
          <p:nvPr/>
        </p:nvSpPr>
        <p:spPr>
          <a:xfrm>
            <a:off x="9324828" y="3681593"/>
            <a:ext cx="2114551" cy="646331"/>
          </a:xfrm>
          <a:prstGeom prst="rect">
            <a:avLst/>
          </a:prstGeom>
          <a:solidFill>
            <a:schemeClr val="accent2">
              <a:lumMod val="60000"/>
              <a:lumOff val="40000"/>
            </a:schemeClr>
          </a:solidFill>
          <a:ln w="38100">
            <a:solidFill>
              <a:schemeClr val="tx1"/>
            </a:solidFill>
          </a:ln>
        </p:spPr>
        <p:txBody>
          <a:bodyPr wrap="square">
            <a:spAutoFit/>
          </a:bodyPr>
          <a:lstStyle/>
          <a:p>
            <a:r>
              <a:rPr lang="fr-FR" dirty="0"/>
              <a:t>ADN VHB +</a:t>
            </a:r>
          </a:p>
          <a:p>
            <a:r>
              <a:rPr lang="fr-FR" dirty="0" smtClean="0"/>
              <a:t>&gt;7 </a:t>
            </a:r>
            <a:r>
              <a:rPr lang="fr-FR" dirty="0"/>
              <a:t>log Ul/</a:t>
            </a:r>
            <a:r>
              <a:rPr lang="fr-FR" dirty="0" err="1"/>
              <a:t>mL</a:t>
            </a:r>
            <a:endParaRPr lang="fr-FR" dirty="0"/>
          </a:p>
        </p:txBody>
      </p:sp>
      <p:sp>
        <p:nvSpPr>
          <p:cNvPr id="9" name="Rectangle 8"/>
          <p:cNvSpPr/>
          <p:nvPr/>
        </p:nvSpPr>
        <p:spPr>
          <a:xfrm>
            <a:off x="157331" y="5271891"/>
            <a:ext cx="4714875" cy="1477328"/>
          </a:xfrm>
          <a:prstGeom prst="rect">
            <a:avLst/>
          </a:prstGeom>
          <a:solidFill>
            <a:schemeClr val="accent2">
              <a:lumMod val="60000"/>
              <a:lumOff val="40000"/>
            </a:schemeClr>
          </a:solidFill>
          <a:ln w="38100">
            <a:solidFill>
              <a:schemeClr val="tx1"/>
            </a:solidFill>
          </a:ln>
        </p:spPr>
        <p:txBody>
          <a:bodyPr wrap="square">
            <a:spAutoFit/>
          </a:bodyPr>
          <a:lstStyle/>
          <a:p>
            <a:pPr algn="ctr"/>
            <a:r>
              <a:rPr lang="fr-FR" dirty="0"/>
              <a:t>Sero vaccination:</a:t>
            </a:r>
          </a:p>
          <a:p>
            <a:pPr algn="ctr"/>
            <a:r>
              <a:rPr lang="fr-FR" b="1" dirty="0"/>
              <a:t>Ag anti HBS </a:t>
            </a:r>
            <a:r>
              <a:rPr lang="fr-FR" dirty="0"/>
              <a:t>100UI à la naissance+</a:t>
            </a:r>
          </a:p>
          <a:p>
            <a:pPr algn="ctr"/>
            <a:r>
              <a:rPr lang="fr-FR" b="1" dirty="0"/>
              <a:t>Vaccin</a:t>
            </a:r>
            <a:r>
              <a:rPr lang="fr-FR" dirty="0"/>
              <a:t> anti VHB: 10ug à 0, 1 et 6 mois</a:t>
            </a:r>
          </a:p>
          <a:p>
            <a:pPr algn="ctr"/>
            <a:r>
              <a:rPr lang="fr-FR" dirty="0"/>
              <a:t>Vérifier l’absence de contamination et l’efficacité </a:t>
            </a:r>
          </a:p>
          <a:p>
            <a:pPr algn="ctr"/>
            <a:r>
              <a:rPr lang="fr-FR" dirty="0"/>
              <a:t>De la protection chez l’enfant à partir de </a:t>
            </a:r>
            <a:r>
              <a:rPr lang="fr-FR" dirty="0" smtClean="0"/>
              <a:t>7mois </a:t>
            </a:r>
            <a:endParaRPr lang="fr-FR" dirty="0"/>
          </a:p>
        </p:txBody>
      </p:sp>
      <p:sp>
        <p:nvSpPr>
          <p:cNvPr id="10" name="Rectangle 9"/>
          <p:cNvSpPr/>
          <p:nvPr/>
        </p:nvSpPr>
        <p:spPr>
          <a:xfrm>
            <a:off x="8504384" y="5756561"/>
            <a:ext cx="3662362" cy="923330"/>
          </a:xfrm>
          <a:prstGeom prst="rect">
            <a:avLst/>
          </a:prstGeom>
          <a:solidFill>
            <a:schemeClr val="accent2">
              <a:lumMod val="60000"/>
              <a:lumOff val="40000"/>
            </a:schemeClr>
          </a:solidFill>
          <a:ln w="38100">
            <a:solidFill>
              <a:schemeClr val="tx1"/>
            </a:solidFill>
          </a:ln>
        </p:spPr>
        <p:txBody>
          <a:bodyPr wrap="square">
            <a:spAutoFit/>
          </a:bodyPr>
          <a:lstStyle/>
          <a:p>
            <a:pPr algn="ctr"/>
            <a:r>
              <a:rPr lang="fr-FR" dirty="0"/>
              <a:t>Analogue anti VHB </a:t>
            </a:r>
          </a:p>
          <a:p>
            <a:pPr algn="ctr"/>
            <a:r>
              <a:rPr lang="fr-FR" dirty="0"/>
              <a:t>Durant le  </a:t>
            </a:r>
            <a:r>
              <a:rPr lang="fr-FR" dirty="0" smtClean="0"/>
              <a:t>3</a:t>
            </a:r>
            <a:r>
              <a:rPr lang="fr-FR" dirty="0"/>
              <a:t> e trimestre?</a:t>
            </a:r>
          </a:p>
          <a:p>
            <a:pPr algn="ctr"/>
            <a:r>
              <a:rPr lang="fr-FR" dirty="0"/>
              <a:t>(Ténofovir _ telbivudine_ lamivudine)</a:t>
            </a:r>
          </a:p>
        </p:txBody>
      </p:sp>
      <p:sp>
        <p:nvSpPr>
          <p:cNvPr id="11" name="Rectangle 10"/>
          <p:cNvSpPr/>
          <p:nvPr/>
        </p:nvSpPr>
        <p:spPr>
          <a:xfrm>
            <a:off x="9319323" y="4785736"/>
            <a:ext cx="2098330" cy="369332"/>
          </a:xfrm>
          <a:prstGeom prst="rect">
            <a:avLst/>
          </a:prstGeom>
          <a:solidFill>
            <a:schemeClr val="accent2">
              <a:lumMod val="60000"/>
              <a:lumOff val="40000"/>
            </a:schemeClr>
          </a:solidFill>
          <a:ln w="38100">
            <a:solidFill>
              <a:schemeClr val="tx1"/>
            </a:solidFill>
          </a:ln>
        </p:spPr>
        <p:txBody>
          <a:bodyPr wrap="none">
            <a:spAutoFit/>
          </a:bodyPr>
          <a:lstStyle/>
          <a:p>
            <a:pPr algn="ctr"/>
            <a:r>
              <a:rPr lang="fr-FR" dirty="0"/>
              <a:t>Discussion collégiale</a:t>
            </a:r>
          </a:p>
        </p:txBody>
      </p:sp>
      <p:cxnSp>
        <p:nvCxnSpPr>
          <p:cNvPr id="17" name="Connecteur droit avec flèche 16"/>
          <p:cNvCxnSpPr/>
          <p:nvPr/>
        </p:nvCxnSpPr>
        <p:spPr>
          <a:xfrm>
            <a:off x="1605259" y="4342326"/>
            <a:ext cx="757578" cy="914355"/>
          </a:xfrm>
          <a:prstGeom prst="straightConnector1">
            <a:avLst/>
          </a:prstGeom>
          <a:ln w="5715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a:off x="2501866" y="4232376"/>
            <a:ext cx="2478543" cy="96378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H="1">
            <a:off x="2981386" y="4316339"/>
            <a:ext cx="6110841" cy="87673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a:off x="9386888" y="2185988"/>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a:off x="10321948" y="3215808"/>
            <a:ext cx="14733" cy="4308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a:off x="10342931" y="4374355"/>
            <a:ext cx="1" cy="4392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9" name="Connecteur droit avec flèche 48"/>
          <p:cNvCxnSpPr/>
          <p:nvPr/>
        </p:nvCxnSpPr>
        <p:spPr>
          <a:xfrm>
            <a:off x="8115300" y="1042988"/>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p:nvPr/>
        </p:nvCxnSpPr>
        <p:spPr>
          <a:xfrm flipV="1">
            <a:off x="7786688" y="2171700"/>
            <a:ext cx="0" cy="179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p:nvPr/>
        </p:nvCxnSpPr>
        <p:spPr>
          <a:xfrm>
            <a:off x="10321948" y="5255177"/>
            <a:ext cx="27231" cy="4392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0" name="Connecteur droit avec flèche 59"/>
          <p:cNvCxnSpPr/>
          <p:nvPr/>
        </p:nvCxnSpPr>
        <p:spPr>
          <a:xfrm flipH="1">
            <a:off x="1363898" y="1743468"/>
            <a:ext cx="7703" cy="3211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5" name="Connecteur droit avec flèche 64"/>
          <p:cNvCxnSpPr/>
          <p:nvPr/>
        </p:nvCxnSpPr>
        <p:spPr>
          <a:xfrm>
            <a:off x="1363898" y="3244036"/>
            <a:ext cx="0" cy="6230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3" name="Connecteur droit avec flèche 72"/>
          <p:cNvCxnSpPr/>
          <p:nvPr/>
        </p:nvCxnSpPr>
        <p:spPr>
          <a:xfrm>
            <a:off x="6258311" y="3232491"/>
            <a:ext cx="1" cy="49588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7" name="Connecteur droit avec flèche 76"/>
          <p:cNvCxnSpPr/>
          <p:nvPr/>
        </p:nvCxnSpPr>
        <p:spPr>
          <a:xfrm flipH="1">
            <a:off x="1378185" y="444016"/>
            <a:ext cx="14286" cy="7146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0" name="Connecteur droit avec flèche 79"/>
          <p:cNvCxnSpPr/>
          <p:nvPr/>
        </p:nvCxnSpPr>
        <p:spPr>
          <a:xfrm>
            <a:off x="10335565" y="519405"/>
            <a:ext cx="0" cy="5714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3" name="Connecteur droit 82"/>
          <p:cNvCxnSpPr/>
          <p:nvPr/>
        </p:nvCxnSpPr>
        <p:spPr>
          <a:xfrm flipH="1">
            <a:off x="1371042" y="3200507"/>
            <a:ext cx="8971889" cy="4537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8940174" y="1949171"/>
            <a:ext cx="3226572" cy="923330"/>
          </a:xfrm>
          <a:prstGeom prst="rect">
            <a:avLst/>
          </a:prstGeom>
          <a:solidFill>
            <a:schemeClr val="accent2">
              <a:lumMod val="60000"/>
              <a:lumOff val="40000"/>
            </a:schemeClr>
          </a:solidFill>
          <a:ln w="38100">
            <a:solidFill>
              <a:schemeClr val="tx1"/>
            </a:solidFill>
          </a:ln>
        </p:spPr>
        <p:txBody>
          <a:bodyPr wrap="square">
            <a:spAutoFit/>
          </a:bodyPr>
          <a:lstStyle/>
          <a:p>
            <a:pPr algn="ctr"/>
            <a:r>
              <a:rPr lang="fr-FR" dirty="0"/>
              <a:t>Vaccination antiVHB</a:t>
            </a:r>
          </a:p>
          <a:p>
            <a:pPr algn="ctr"/>
            <a:r>
              <a:rPr lang="fr-FR" dirty="0"/>
              <a:t>Recommandée chez les enfants</a:t>
            </a:r>
          </a:p>
          <a:p>
            <a:pPr algn="ctr"/>
            <a:r>
              <a:rPr lang="fr-FR" dirty="0"/>
              <a:t>Calendrier vaccinal</a:t>
            </a:r>
          </a:p>
        </p:txBody>
      </p:sp>
      <p:cxnSp>
        <p:nvCxnSpPr>
          <p:cNvPr id="105" name="Connecteur droit 104"/>
          <p:cNvCxnSpPr/>
          <p:nvPr/>
        </p:nvCxnSpPr>
        <p:spPr>
          <a:xfrm>
            <a:off x="2501866" y="2818031"/>
            <a:ext cx="0" cy="50165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6" name="Connecteur droit 115"/>
          <p:cNvCxnSpPr/>
          <p:nvPr/>
        </p:nvCxnSpPr>
        <p:spPr>
          <a:xfrm>
            <a:off x="1378185" y="461665"/>
            <a:ext cx="300807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5" name="Connecteur droit 124"/>
          <p:cNvCxnSpPr>
            <a:endCxn id="2" idx="3"/>
          </p:cNvCxnSpPr>
          <p:nvPr/>
        </p:nvCxnSpPr>
        <p:spPr>
          <a:xfrm flipH="1" flipV="1">
            <a:off x="7286627" y="461665"/>
            <a:ext cx="3048938" cy="577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3" name="Connecteur droit avec flèche 132"/>
          <p:cNvCxnSpPr/>
          <p:nvPr/>
        </p:nvCxnSpPr>
        <p:spPr>
          <a:xfrm flipH="1">
            <a:off x="10335565" y="1650482"/>
            <a:ext cx="4250" cy="2779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42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4300"/>
            <a:ext cx="8229600" cy="1143000"/>
          </a:xfrm>
        </p:spPr>
        <p:txBody>
          <a:bodyPr>
            <a:normAutofit fontScale="90000"/>
          </a:bodyPr>
          <a:lstStyle/>
          <a:p>
            <a:r>
              <a:rPr lang="fr-FR" b="1" dirty="0"/>
              <a:t>Conclusion </a:t>
            </a:r>
            <a:r>
              <a:rPr lang="fr-FR" dirty="0"/>
              <a:t/>
            </a:r>
            <a:br>
              <a:rPr lang="fr-FR" dirty="0"/>
            </a:br>
            <a:endParaRPr lang="fr-FR" dirty="0"/>
          </a:p>
        </p:txBody>
      </p:sp>
      <p:sp>
        <p:nvSpPr>
          <p:cNvPr id="3" name="Espace réservé du contenu 2"/>
          <p:cNvSpPr>
            <a:spLocks noGrp="1"/>
          </p:cNvSpPr>
          <p:nvPr>
            <p:ph idx="1"/>
          </p:nvPr>
        </p:nvSpPr>
        <p:spPr>
          <a:xfrm>
            <a:off x="214314" y="685800"/>
            <a:ext cx="11744324" cy="6172200"/>
          </a:xfrm>
        </p:spPr>
        <p:txBody>
          <a:bodyPr>
            <a:noAutofit/>
          </a:bodyPr>
          <a:lstStyle/>
          <a:p>
            <a:pPr algn="just"/>
            <a:endParaRPr lang="fr-FR" sz="2000" dirty="0" smtClean="0"/>
          </a:p>
          <a:p>
            <a:pPr algn="just"/>
            <a:r>
              <a:rPr lang="fr-FR" sz="2400" dirty="0" smtClean="0"/>
              <a:t>Le </a:t>
            </a:r>
            <a:r>
              <a:rPr lang="fr-FR" sz="2400" dirty="0"/>
              <a:t>VHB n'est pas tératogène.</a:t>
            </a:r>
          </a:p>
          <a:p>
            <a:pPr algn="just"/>
            <a:endParaRPr lang="fr-FR" sz="2400" dirty="0"/>
          </a:p>
          <a:p>
            <a:pPr algn="just"/>
            <a:r>
              <a:rPr lang="fr-FR" sz="2400" dirty="0"/>
              <a:t>La plupart des </a:t>
            </a:r>
            <a:r>
              <a:rPr lang="fr-FR" sz="2400" b="1" dirty="0"/>
              <a:t>traitements antiviraux </a:t>
            </a:r>
            <a:r>
              <a:rPr lang="fr-FR" sz="2400" dirty="0"/>
              <a:t>contre le VHB sont contre-indiqués ou déconseillées durant la grossesse, mais en cas de nécessité un traitement par </a:t>
            </a:r>
            <a:r>
              <a:rPr lang="fr-FR" sz="2400" dirty="0" err="1" smtClean="0"/>
              <a:t>Ténofovir</a:t>
            </a:r>
            <a:r>
              <a:rPr lang="fr-FR" sz="2400" dirty="0" smtClean="0"/>
              <a:t> </a:t>
            </a:r>
            <a:r>
              <a:rPr lang="fr-FR" sz="2400" dirty="0"/>
              <a:t>peut être envisagé.</a:t>
            </a:r>
          </a:p>
          <a:p>
            <a:pPr algn="just"/>
            <a:endParaRPr lang="fr-FR" sz="2400" dirty="0"/>
          </a:p>
          <a:p>
            <a:pPr algn="just"/>
            <a:r>
              <a:rPr lang="fr-FR" sz="2400" dirty="0"/>
              <a:t>Cependant, chez les femmes ayant </a:t>
            </a:r>
            <a:r>
              <a:rPr lang="fr-FR" sz="2400" b="1" dirty="0"/>
              <a:t>une charge virale très élevée</a:t>
            </a:r>
            <a:r>
              <a:rPr lang="fr-FR" sz="2400" dirty="0"/>
              <a:t>, un traitement par </a:t>
            </a:r>
            <a:endParaRPr lang="fr-FR" sz="2400" dirty="0" smtClean="0"/>
          </a:p>
          <a:p>
            <a:pPr marL="0" indent="0" algn="just">
              <a:buNone/>
            </a:pPr>
            <a:r>
              <a:rPr lang="fr-FR" sz="2400" dirty="0" smtClean="0"/>
              <a:t>Antivirale  </a:t>
            </a:r>
            <a:r>
              <a:rPr lang="fr-FR" sz="2400" dirty="0"/>
              <a:t>doit être discuté en fin de grossesse.</a:t>
            </a:r>
          </a:p>
          <a:p>
            <a:pPr algn="just"/>
            <a:endParaRPr lang="fr-FR" sz="2400" dirty="0"/>
          </a:p>
          <a:p>
            <a:pPr algn="just"/>
            <a:r>
              <a:rPr lang="fr-FR" sz="2400" b="1" dirty="0"/>
              <a:t>La sérovaccination </a:t>
            </a:r>
            <a:r>
              <a:rPr lang="fr-FR" sz="2400" dirty="0"/>
              <a:t>du nouveau-né(dès la naissance) permet le plus souvent de prévenir la transmission verticale et le portage chronique chez l'enfant. </a:t>
            </a:r>
          </a:p>
          <a:p>
            <a:pPr marL="0" indent="0" algn="just">
              <a:buNone/>
            </a:pPr>
            <a:endParaRPr lang="fr-FR" sz="2400" dirty="0"/>
          </a:p>
          <a:p>
            <a:pPr algn="just"/>
            <a:r>
              <a:rPr lang="fr-FR" sz="2400" dirty="0"/>
              <a:t>Un contrôle sérologique doit être effectué chez l'enfant.</a:t>
            </a:r>
          </a:p>
          <a:p>
            <a:pPr algn="just"/>
            <a:endParaRPr lang="fr-FR" sz="2400" dirty="0"/>
          </a:p>
          <a:p>
            <a:pPr algn="just"/>
            <a:endParaRPr lang="fr-FR" sz="2400" dirty="0"/>
          </a:p>
        </p:txBody>
      </p:sp>
    </p:spTree>
    <p:extLst>
      <p:ext uri="{BB962C8B-B14F-4D97-AF65-F5344CB8AC3E}">
        <p14:creationId xmlns:p14="http://schemas.microsoft.com/office/powerpoint/2010/main" val="2225486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a:t>
            </a:r>
            <a:endParaRPr lang="fr-FR" dirty="0"/>
          </a:p>
        </p:txBody>
      </p:sp>
      <p:sp>
        <p:nvSpPr>
          <p:cNvPr id="3" name="Espace réservé du contenu 2"/>
          <p:cNvSpPr>
            <a:spLocks noGrp="1"/>
          </p:cNvSpPr>
          <p:nvPr>
            <p:ph idx="1"/>
          </p:nvPr>
        </p:nvSpPr>
        <p:spPr/>
        <p:txBody>
          <a:bodyPr/>
          <a:lstStyle/>
          <a:p>
            <a:pPr marL="0" indent="0">
              <a:buNone/>
            </a:pPr>
            <a:r>
              <a:rPr lang="fr-FR" dirty="0" smtClean="0"/>
              <a:t>On distingue:</a:t>
            </a:r>
          </a:p>
          <a:p>
            <a:r>
              <a:rPr lang="fr-FR" dirty="0" smtClean="0"/>
              <a:t>Des virus transmissibles pendant la grossesse et responsables d’une </a:t>
            </a:r>
            <a:r>
              <a:rPr lang="fr-FR" b="1" dirty="0" smtClean="0"/>
              <a:t>maladie fœtale  embryo- fœtopathie </a:t>
            </a:r>
            <a:r>
              <a:rPr lang="fr-FR" dirty="0" smtClean="0"/>
              <a:t>: rubéole, cytomégalovirus, </a:t>
            </a:r>
            <a:r>
              <a:rPr lang="fr-FR" dirty="0" smtClean="0">
                <a:solidFill>
                  <a:srgbClr val="FF0000"/>
                </a:solidFill>
              </a:rPr>
              <a:t>varicelle </a:t>
            </a:r>
            <a:r>
              <a:rPr lang="fr-FR" dirty="0" smtClean="0"/>
              <a:t>.</a:t>
            </a:r>
          </a:p>
          <a:p>
            <a:pPr marL="0" indent="0">
              <a:buNone/>
            </a:pPr>
            <a:r>
              <a:rPr lang="fr-FR" dirty="0" smtClean="0"/>
              <a:t> </a:t>
            </a:r>
          </a:p>
          <a:p>
            <a:r>
              <a:rPr lang="fr-FR" dirty="0" smtClean="0"/>
              <a:t>Des virus transmissibles en fin de grossesse et pendant l’accouchement et entrainant une </a:t>
            </a:r>
            <a:r>
              <a:rPr lang="fr-FR" b="1" dirty="0" smtClean="0"/>
              <a:t>maladie infantile</a:t>
            </a:r>
            <a:r>
              <a:rPr lang="fr-FR" dirty="0" smtClean="0"/>
              <a:t>, souvent plus sévère que la forme adulte: herpes génital, hépatites B et C, infection HIV, </a:t>
            </a:r>
            <a:r>
              <a:rPr lang="fr-FR" dirty="0" smtClean="0">
                <a:solidFill>
                  <a:srgbClr val="FF0000"/>
                </a:solidFill>
              </a:rPr>
              <a:t>varicelle. </a:t>
            </a:r>
            <a:endParaRPr lang="fr-FR" dirty="0">
              <a:solidFill>
                <a:srgbClr val="FF0000"/>
              </a:solidFill>
            </a:endParaRPr>
          </a:p>
        </p:txBody>
      </p:sp>
    </p:spTree>
    <p:extLst>
      <p:ext uri="{BB962C8B-B14F-4D97-AF65-F5344CB8AC3E}">
        <p14:creationId xmlns:p14="http://schemas.microsoft.com/office/powerpoint/2010/main" val="11329492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6430962"/>
          </a:xfrm>
          <a:solidFill>
            <a:schemeClr val="bg2">
              <a:lumMod val="50000"/>
            </a:schemeClr>
          </a:solidFill>
          <a:ln>
            <a:solidFill>
              <a:schemeClr val="accent1">
                <a:lumMod val="75000"/>
              </a:schemeClr>
            </a:solidFill>
          </a:ln>
        </p:spPr>
        <p:txBody>
          <a:bodyPr>
            <a:normAutofit/>
          </a:bodyPr>
          <a:lstStyle/>
          <a:p>
            <a:pPr algn="ctr"/>
            <a:r>
              <a:rPr lang="fr-FR" sz="8000" b="1" dirty="0"/>
              <a:t>HÉPATITE C </a:t>
            </a:r>
            <a:r>
              <a:rPr lang="fr-FR" sz="6000" dirty="0"/>
              <a:t/>
            </a:r>
            <a:br>
              <a:rPr lang="fr-FR" sz="6000" dirty="0"/>
            </a:br>
            <a:endParaRPr lang="fr-FR" sz="8000" b="1" dirty="0"/>
          </a:p>
        </p:txBody>
      </p:sp>
    </p:spTree>
    <p:extLst>
      <p:ext uri="{BB962C8B-B14F-4D97-AF65-F5344CB8AC3E}">
        <p14:creationId xmlns:p14="http://schemas.microsoft.com/office/powerpoint/2010/main" val="18256378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HÉPATITE C </a:t>
            </a:r>
            <a:endParaRPr lang="fr-FR" dirty="0"/>
          </a:p>
        </p:txBody>
      </p:sp>
      <p:sp>
        <p:nvSpPr>
          <p:cNvPr id="3" name="Espace réservé du contenu 2"/>
          <p:cNvSpPr>
            <a:spLocks noGrp="1"/>
          </p:cNvSpPr>
          <p:nvPr>
            <p:ph idx="1"/>
          </p:nvPr>
        </p:nvSpPr>
        <p:spPr>
          <a:xfrm>
            <a:off x="838200" y="1565564"/>
            <a:ext cx="10515600" cy="4946071"/>
          </a:xfrm>
        </p:spPr>
        <p:txBody>
          <a:bodyPr>
            <a:noAutofit/>
          </a:bodyPr>
          <a:lstStyle/>
          <a:p>
            <a:r>
              <a:rPr lang="fr-FR" dirty="0"/>
              <a:t>Souvent </a:t>
            </a:r>
            <a:r>
              <a:rPr lang="fr-FR" b="1" dirty="0"/>
              <a:t>asymptomatique et anictérique </a:t>
            </a:r>
            <a:r>
              <a:rPr lang="fr-FR" dirty="0"/>
              <a:t>(neuf fois sur dix</a:t>
            </a:r>
            <a:r>
              <a:rPr lang="fr-FR" dirty="0" smtClean="0"/>
              <a:t>)</a:t>
            </a:r>
          </a:p>
          <a:p>
            <a:endParaRPr lang="fr-FR" dirty="0" smtClean="0"/>
          </a:p>
          <a:p>
            <a:r>
              <a:rPr lang="fr-FR" dirty="0" smtClean="0"/>
              <a:t>Le dépistage n’est pas systématique</a:t>
            </a:r>
          </a:p>
          <a:p>
            <a:r>
              <a:rPr lang="fr-FR" dirty="0" smtClean="0"/>
              <a:t>Pas de traitement pendant la grossesse ni pour le nouveau né</a:t>
            </a:r>
          </a:p>
          <a:p>
            <a:r>
              <a:rPr lang="fr-FR" dirty="0"/>
              <a:t>P</a:t>
            </a:r>
            <a:r>
              <a:rPr lang="fr-FR" dirty="0" smtClean="0"/>
              <a:t>as d’immunoprophylaxie efficace</a:t>
            </a:r>
          </a:p>
          <a:p>
            <a:r>
              <a:rPr lang="fr-FR" dirty="0" smtClean="0"/>
              <a:t>Pas de vaccin</a:t>
            </a:r>
          </a:p>
          <a:p>
            <a:r>
              <a:rPr lang="fr-FR" dirty="0" smtClean="0"/>
              <a:t>Sérologie systématique en début de grossesse</a:t>
            </a:r>
          </a:p>
          <a:p>
            <a:pPr lvl="1"/>
            <a:r>
              <a:rPr lang="fr-FR" sz="2800" dirty="0" smtClean="0"/>
              <a:t>Intérêt pour protéger le personnel soignant</a:t>
            </a:r>
          </a:p>
          <a:p>
            <a:pPr lvl="1"/>
            <a:r>
              <a:rPr lang="fr-FR" sz="2800" dirty="0" smtClean="0"/>
              <a:t>Précaution pour le bébé à l’accouchement</a:t>
            </a:r>
            <a:r>
              <a:rPr lang="fr-FR" sz="2800" dirty="0"/>
              <a:t/>
            </a:r>
            <a:br>
              <a:rPr lang="fr-FR" sz="2800" dirty="0"/>
            </a:br>
            <a:r>
              <a:rPr lang="fr-FR" sz="2800" dirty="0"/>
              <a:t/>
            </a:r>
            <a:br>
              <a:rPr lang="fr-FR" sz="2800" dirty="0"/>
            </a:br>
            <a:endParaRPr lang="fr-FR" sz="2800" dirty="0"/>
          </a:p>
        </p:txBody>
      </p:sp>
    </p:spTree>
    <p:extLst>
      <p:ext uri="{BB962C8B-B14F-4D97-AF65-F5344CB8AC3E}">
        <p14:creationId xmlns:p14="http://schemas.microsoft.com/office/powerpoint/2010/main" val="24505546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901" y="274638"/>
            <a:ext cx="11644312" cy="6354762"/>
          </a:xfrm>
        </p:spPr>
        <p:txBody>
          <a:bodyPr>
            <a:normAutofit/>
          </a:bodyPr>
          <a:lstStyle/>
          <a:p>
            <a:pPr algn="l"/>
            <a:r>
              <a:rPr lang="fr-FR" sz="3100" dirty="0"/>
              <a:t/>
            </a:r>
            <a:br>
              <a:rPr lang="fr-FR" sz="3100" dirty="0"/>
            </a:br>
            <a:r>
              <a:rPr lang="fr-FR" sz="3100" dirty="0"/>
              <a:t> </a:t>
            </a:r>
            <a:br>
              <a:rPr lang="fr-FR" sz="3100" dirty="0"/>
            </a:br>
            <a:r>
              <a:rPr lang="fr-FR" sz="3100" dirty="0">
                <a:latin typeface="+mn-lt"/>
              </a:rPr>
              <a:t>* Son risque, comme pour l'hépatite B, est l'évolution sous forme chronique (avec cirrhose dans 20% des cas).</a:t>
            </a:r>
            <a:br>
              <a:rPr lang="fr-FR" sz="3100" dirty="0">
                <a:latin typeface="+mn-lt"/>
              </a:rPr>
            </a:br>
            <a:r>
              <a:rPr lang="fr-FR" sz="3100" dirty="0">
                <a:latin typeface="+mn-lt"/>
              </a:rPr>
              <a:t> </a:t>
            </a:r>
            <a:br>
              <a:rPr lang="fr-FR" sz="3100" dirty="0">
                <a:latin typeface="+mn-lt"/>
              </a:rPr>
            </a:br>
            <a:r>
              <a:rPr lang="fr-FR" sz="3100" dirty="0">
                <a:latin typeface="+mn-lt"/>
              </a:rPr>
              <a:t>* Il n'existe pas de vaccin</a:t>
            </a:r>
            <a:br>
              <a:rPr lang="fr-FR" sz="3100" dirty="0">
                <a:latin typeface="+mn-lt"/>
              </a:rPr>
            </a:br>
            <a:r>
              <a:rPr lang="fr-FR" sz="3100" dirty="0">
                <a:latin typeface="+mn-lt"/>
              </a:rPr>
              <a:t/>
            </a:r>
            <a:br>
              <a:rPr lang="fr-FR" sz="3100" dirty="0">
                <a:latin typeface="+mn-lt"/>
              </a:rPr>
            </a:br>
            <a:r>
              <a:rPr lang="fr-FR" sz="2800" dirty="0">
                <a:latin typeface="+mn-lt"/>
              </a:rPr>
              <a:t>*</a:t>
            </a:r>
            <a:r>
              <a:rPr lang="fr-FR" sz="2800" b="1" dirty="0">
                <a:latin typeface="+mn-lt"/>
              </a:rPr>
              <a:t> Conséquences </a:t>
            </a:r>
            <a:r>
              <a:rPr lang="fr-FR" sz="2800" dirty="0">
                <a:latin typeface="+mn-lt"/>
              </a:rPr>
              <a:t>: L‘évolution lointaine du nouveau-né contaminé est encore mal connue </a:t>
            </a:r>
            <a:br>
              <a:rPr lang="fr-FR" sz="2800" dirty="0">
                <a:latin typeface="+mn-lt"/>
              </a:rPr>
            </a:br>
            <a:r>
              <a:rPr lang="fr-FR" sz="2800" dirty="0">
                <a:latin typeface="+mn-lt"/>
              </a:rPr>
              <a:t/>
            </a:r>
            <a:br>
              <a:rPr lang="fr-FR" sz="2800" dirty="0">
                <a:latin typeface="+mn-lt"/>
              </a:rPr>
            </a:br>
            <a:r>
              <a:rPr lang="fr-FR" sz="2800" dirty="0"/>
              <a:t>* </a:t>
            </a:r>
            <a:r>
              <a:rPr lang="fr-FR" sz="2800" b="1" dirty="0">
                <a:latin typeface="+mn-lt"/>
              </a:rPr>
              <a:t>Prévention </a:t>
            </a:r>
            <a:r>
              <a:rPr lang="fr-FR" sz="2800" dirty="0">
                <a:latin typeface="+mn-lt"/>
              </a:rPr>
              <a:t>: Elle est basée sur un traitement antiviral préconceptionnelle par </a:t>
            </a:r>
            <a:r>
              <a:rPr lang="fr-FR" sz="2800" b="1" dirty="0">
                <a:solidFill>
                  <a:srgbClr val="FF0000"/>
                </a:solidFill>
                <a:latin typeface="+mn-lt"/>
              </a:rPr>
              <a:t>l'</a:t>
            </a:r>
            <a:r>
              <a:rPr lang="fr-FR" sz="2800" b="1" dirty="0" err="1">
                <a:solidFill>
                  <a:srgbClr val="FF0000"/>
                </a:solidFill>
                <a:latin typeface="+mn-lt"/>
              </a:rPr>
              <a:t>interferon</a:t>
            </a:r>
            <a:r>
              <a:rPr lang="fr-FR" sz="2800" dirty="0">
                <a:solidFill>
                  <a:srgbClr val="FF0000"/>
                </a:solidFill>
                <a:latin typeface="+mn-lt"/>
              </a:rPr>
              <a:t> </a:t>
            </a:r>
            <a:r>
              <a:rPr lang="fr-FR" sz="2800" dirty="0">
                <a:latin typeface="+mn-lt"/>
              </a:rPr>
              <a:t> Ou </a:t>
            </a:r>
            <a:r>
              <a:rPr lang="fr-FR" sz="2800" b="1" dirty="0">
                <a:solidFill>
                  <a:srgbClr val="FF0000"/>
                </a:solidFill>
                <a:latin typeface="+mn-lt"/>
              </a:rPr>
              <a:t>la ribavirine </a:t>
            </a:r>
            <a:r>
              <a:rPr lang="fr-FR" sz="2800" dirty="0">
                <a:latin typeface="+mn-lt"/>
              </a:rPr>
              <a:t>visant a réduire la charge virale. Ces produits sont formellement CI chez la femme enceinte.</a:t>
            </a:r>
            <a:r>
              <a:rPr lang="fr-FR" sz="3100" dirty="0">
                <a:latin typeface="+mn-lt"/>
              </a:rPr>
              <a:t/>
            </a:r>
            <a:br>
              <a:rPr lang="fr-FR" sz="3100" dirty="0">
                <a:latin typeface="+mn-lt"/>
              </a:rPr>
            </a:br>
            <a:r>
              <a:rPr lang="fr-FR" sz="3100" dirty="0">
                <a:latin typeface="+mn-lt"/>
              </a:rPr>
              <a:t> </a:t>
            </a:r>
            <a:br>
              <a:rPr lang="fr-FR" sz="3100" dirty="0">
                <a:latin typeface="+mn-lt"/>
              </a:rPr>
            </a:br>
            <a:endParaRPr lang="fr-FR" sz="3100" dirty="0">
              <a:latin typeface="+mn-lt"/>
            </a:endParaRPr>
          </a:p>
        </p:txBody>
      </p:sp>
    </p:spTree>
    <p:extLst>
      <p:ext uri="{BB962C8B-B14F-4D97-AF65-F5344CB8AC3E}">
        <p14:creationId xmlns:p14="http://schemas.microsoft.com/office/powerpoint/2010/main" val="2165394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09687" y="298450"/>
            <a:ext cx="8229600" cy="6430962"/>
          </a:xfrm>
          <a:solidFill>
            <a:schemeClr val="bg2">
              <a:lumMod val="50000"/>
            </a:schemeClr>
          </a:solidFill>
          <a:ln>
            <a:solidFill>
              <a:schemeClr val="accent1">
                <a:lumMod val="75000"/>
              </a:schemeClr>
            </a:solidFill>
          </a:ln>
        </p:spPr>
        <p:txBody>
          <a:bodyPr>
            <a:normAutofit/>
          </a:bodyPr>
          <a:lstStyle/>
          <a:p>
            <a:pPr algn="ctr"/>
            <a:r>
              <a:rPr lang="fr-FR" sz="8000" b="1" dirty="0"/>
              <a:t>SIDA</a:t>
            </a:r>
          </a:p>
        </p:txBody>
      </p:sp>
    </p:spTree>
    <p:extLst>
      <p:ext uri="{BB962C8B-B14F-4D97-AF65-F5344CB8AC3E}">
        <p14:creationId xmlns:p14="http://schemas.microsoft.com/office/powerpoint/2010/main" val="36754314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a:t>
            </a:r>
            <a:endParaRPr lang="fr-FR" dirty="0"/>
          </a:p>
        </p:txBody>
      </p:sp>
      <p:sp>
        <p:nvSpPr>
          <p:cNvPr id="3" name="Espace réservé du contenu 2"/>
          <p:cNvSpPr>
            <a:spLocks noGrp="1"/>
          </p:cNvSpPr>
          <p:nvPr>
            <p:ph idx="1"/>
          </p:nvPr>
        </p:nvSpPr>
        <p:spPr>
          <a:xfrm>
            <a:off x="242888" y="1600200"/>
            <a:ext cx="11715750" cy="5257800"/>
          </a:xfrm>
        </p:spPr>
        <p:txBody>
          <a:bodyPr>
            <a:normAutofit/>
          </a:bodyPr>
          <a:lstStyle/>
          <a:p>
            <a:r>
              <a:rPr lang="fr-FR" dirty="0"/>
              <a:t>Le </a:t>
            </a:r>
            <a:r>
              <a:rPr lang="fr-FR" dirty="0" smtClean="0"/>
              <a:t>syndrome d’immunodépression acquise </a:t>
            </a:r>
            <a:r>
              <a:rPr lang="fr-FR" dirty="0"/>
              <a:t>est la conséquence </a:t>
            </a:r>
            <a:r>
              <a:rPr lang="fr-FR" dirty="0" smtClean="0"/>
              <a:t>grave </a:t>
            </a:r>
            <a:r>
              <a:rPr lang="fr-FR" dirty="0"/>
              <a:t>de l’infection par le virus </a:t>
            </a:r>
            <a:r>
              <a:rPr lang="fr-FR" dirty="0" smtClean="0"/>
              <a:t>(VIH</a:t>
            </a:r>
            <a:r>
              <a:rPr lang="fr-FR" dirty="0"/>
              <a:t>),responsable </a:t>
            </a:r>
            <a:r>
              <a:rPr lang="fr-FR" b="1" dirty="0"/>
              <a:t>une </a:t>
            </a:r>
            <a:r>
              <a:rPr lang="fr-FR" b="1" dirty="0" smtClean="0"/>
              <a:t>diminution </a:t>
            </a:r>
            <a:r>
              <a:rPr lang="fr-FR" b="1" dirty="0"/>
              <a:t>de l’immunité </a:t>
            </a:r>
            <a:r>
              <a:rPr lang="fr-FR" dirty="0"/>
              <a:t>cellulaire qui est source d’infections opportunistes. </a:t>
            </a:r>
            <a:endParaRPr lang="fr-FR" dirty="0" smtClean="0"/>
          </a:p>
          <a:p>
            <a:endParaRPr lang="fr-FR" dirty="0"/>
          </a:p>
          <a:p>
            <a:r>
              <a:rPr lang="fr-FR" dirty="0"/>
              <a:t>L’amélioration des fonctions immunitaires sous multithérapie antirétrovirale a permis de </a:t>
            </a:r>
            <a:r>
              <a:rPr lang="fr-FR" dirty="0" smtClean="0"/>
              <a:t>réduire </a:t>
            </a:r>
            <a:r>
              <a:rPr lang="fr-FR" dirty="0"/>
              <a:t>de façon importante la </a:t>
            </a:r>
            <a:r>
              <a:rPr lang="fr-FR" dirty="0" smtClean="0"/>
              <a:t> prévalence </a:t>
            </a:r>
            <a:r>
              <a:rPr lang="fr-FR" dirty="0"/>
              <a:t>de ces infections. </a:t>
            </a:r>
            <a:endParaRPr lang="fr-FR" dirty="0" smtClean="0"/>
          </a:p>
          <a:p>
            <a:endParaRPr lang="fr-FR" dirty="0" smtClean="0"/>
          </a:p>
          <a:p>
            <a:r>
              <a:rPr lang="fr-FR" dirty="0" smtClean="0"/>
              <a:t>Deux </a:t>
            </a:r>
            <a:r>
              <a:rPr lang="fr-FR" dirty="0"/>
              <a:t>types sont </a:t>
            </a:r>
            <a:r>
              <a:rPr lang="fr-FR" dirty="0" smtClean="0"/>
              <a:t>actuellement </a:t>
            </a:r>
            <a:r>
              <a:rPr lang="fr-FR" dirty="0"/>
              <a:t>connus le VIH-1 le plus commun </a:t>
            </a:r>
            <a:r>
              <a:rPr lang="fr-FR" dirty="0" smtClean="0"/>
              <a:t>(</a:t>
            </a:r>
            <a:r>
              <a:rPr lang="fr-FR" dirty="0"/>
              <a:t>Europe, Amérique, Asie, Afrique) et </a:t>
            </a:r>
            <a:r>
              <a:rPr lang="fr-FR" dirty="0" smtClean="0"/>
              <a:t>le </a:t>
            </a:r>
            <a:r>
              <a:rPr lang="fr-FR" dirty="0"/>
              <a:t>VIH-2 (</a:t>
            </a:r>
            <a:r>
              <a:rPr lang="fr-FR" dirty="0" smtClean="0"/>
              <a:t>Afrique de </a:t>
            </a:r>
            <a:r>
              <a:rPr lang="fr-FR" dirty="0"/>
              <a:t>l’Ouest). </a:t>
            </a:r>
          </a:p>
          <a:p>
            <a:endParaRPr lang="fr-FR" dirty="0"/>
          </a:p>
          <a:p>
            <a:endParaRPr lang="fr-FR" dirty="0"/>
          </a:p>
          <a:p>
            <a:endParaRPr lang="fr-FR" dirty="0"/>
          </a:p>
        </p:txBody>
      </p:sp>
    </p:spTree>
    <p:extLst>
      <p:ext uri="{BB962C8B-B14F-4D97-AF65-F5344CB8AC3E}">
        <p14:creationId xmlns:p14="http://schemas.microsoft.com/office/powerpoint/2010/main" val="21081734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0"/>
            <a:ext cx="8686800" cy="1143000"/>
          </a:xfrm>
        </p:spPr>
        <p:txBody>
          <a:bodyPr>
            <a:normAutofit fontScale="90000"/>
          </a:bodyPr>
          <a:lstStyle/>
          <a:p>
            <a:r>
              <a:rPr lang="fr-FR" b="1" dirty="0"/>
              <a:t>Transmission du VIH de la mère à l’enfant</a:t>
            </a:r>
            <a:endParaRPr lang="fr-FR" dirty="0"/>
          </a:p>
        </p:txBody>
      </p:sp>
      <p:sp>
        <p:nvSpPr>
          <p:cNvPr id="3" name="Espace réservé du contenu 2"/>
          <p:cNvSpPr>
            <a:spLocks noGrp="1"/>
          </p:cNvSpPr>
          <p:nvPr>
            <p:ph idx="1"/>
          </p:nvPr>
        </p:nvSpPr>
        <p:spPr>
          <a:xfrm>
            <a:off x="214313" y="1066800"/>
            <a:ext cx="11658599" cy="5791200"/>
          </a:xfrm>
        </p:spPr>
        <p:txBody>
          <a:bodyPr>
            <a:normAutofit/>
          </a:bodyPr>
          <a:lstStyle/>
          <a:p>
            <a:pPr>
              <a:buFont typeface="Wingdings" panose="05000000000000000000" pitchFamily="2" charset="2"/>
              <a:buChar char="ü"/>
            </a:pPr>
            <a:endParaRPr lang="fr-FR" dirty="0" smtClean="0"/>
          </a:p>
          <a:p>
            <a:pPr>
              <a:buFont typeface="Wingdings" panose="05000000000000000000" pitchFamily="2" charset="2"/>
              <a:buChar char="ü"/>
            </a:pPr>
            <a:r>
              <a:rPr lang="fr-FR" dirty="0" smtClean="0"/>
              <a:t>En </a:t>
            </a:r>
            <a:r>
              <a:rPr lang="fr-FR" dirty="0"/>
              <a:t>l’absence de mesures prophylactiques le </a:t>
            </a:r>
            <a:r>
              <a:rPr lang="fr-FR" dirty="0" smtClean="0"/>
              <a:t>risque de </a:t>
            </a:r>
            <a:r>
              <a:rPr lang="fr-FR" dirty="0"/>
              <a:t>transmission est de 15 % en Europe et </a:t>
            </a:r>
            <a:r>
              <a:rPr lang="fr-FR" dirty="0" smtClean="0"/>
              <a:t>30-40 </a:t>
            </a:r>
            <a:r>
              <a:rPr lang="fr-FR" dirty="0"/>
              <a:t>% en Afrique, </a:t>
            </a:r>
            <a:r>
              <a:rPr lang="fr-FR" dirty="0" smtClean="0"/>
              <a:t>principalement en </a:t>
            </a:r>
            <a:r>
              <a:rPr lang="fr-FR" dirty="0"/>
              <a:t>période </a:t>
            </a:r>
            <a:r>
              <a:rPr lang="fr-FR" dirty="0" smtClean="0"/>
              <a:t>néonatale</a:t>
            </a:r>
          </a:p>
          <a:p>
            <a:pPr marL="800100" lvl="2" indent="0">
              <a:buNone/>
            </a:pPr>
            <a:r>
              <a:rPr lang="fr-FR" sz="2400" dirty="0" smtClean="0"/>
              <a:t>•</a:t>
            </a:r>
            <a:r>
              <a:rPr lang="fr-FR" sz="2400" b="1" dirty="0" smtClean="0"/>
              <a:t>fin de grossesse</a:t>
            </a:r>
            <a:endParaRPr lang="fr-FR" sz="2400" b="1" dirty="0"/>
          </a:p>
          <a:p>
            <a:pPr marL="800100" lvl="2" indent="0">
              <a:buNone/>
            </a:pPr>
            <a:r>
              <a:rPr lang="fr-FR" sz="2400" dirty="0"/>
              <a:t>• pendant le travail </a:t>
            </a:r>
            <a:r>
              <a:rPr lang="fr-FR" sz="2400" b="1" dirty="0"/>
              <a:t>et accouchement</a:t>
            </a:r>
            <a:r>
              <a:rPr lang="fr-FR" sz="2400" dirty="0"/>
              <a:t>; </a:t>
            </a:r>
          </a:p>
          <a:p>
            <a:pPr marL="800100" lvl="2" indent="0">
              <a:buNone/>
            </a:pPr>
            <a:r>
              <a:rPr lang="fr-FR" sz="2400" dirty="0"/>
              <a:t>• pendant l’allaitement</a:t>
            </a:r>
            <a:r>
              <a:rPr lang="fr-FR" sz="2400" dirty="0" smtClean="0"/>
              <a:t>.</a:t>
            </a:r>
          </a:p>
          <a:p>
            <a:pPr marL="800100" lvl="2" indent="0">
              <a:buNone/>
            </a:pPr>
            <a:endParaRPr lang="fr-FR" sz="2400" dirty="0"/>
          </a:p>
          <a:p>
            <a:pPr marL="800100" lvl="2" indent="0">
              <a:buNone/>
            </a:pPr>
            <a:endParaRPr lang="fr-FR" dirty="0" smtClean="0"/>
          </a:p>
          <a:p>
            <a:pPr marL="800100" lvl="2" indent="0">
              <a:buNone/>
            </a:pPr>
            <a:endParaRPr lang="fr-FR" dirty="0"/>
          </a:p>
          <a:p>
            <a:pPr>
              <a:buFont typeface="Wingdings" panose="05000000000000000000" pitchFamily="2" charset="2"/>
              <a:buChar char="ü"/>
            </a:pPr>
            <a:r>
              <a:rPr lang="fr-FR" dirty="0" smtClean="0"/>
              <a:t> </a:t>
            </a:r>
            <a:r>
              <a:rPr lang="fr-FR" dirty="0"/>
              <a:t>le </a:t>
            </a:r>
            <a:r>
              <a:rPr lang="fr-FR" dirty="0" smtClean="0"/>
              <a:t>risque </a:t>
            </a:r>
            <a:r>
              <a:rPr lang="fr-FR" dirty="0"/>
              <a:t>étant majoré par la gravité de la </a:t>
            </a:r>
            <a:r>
              <a:rPr lang="fr-FR" dirty="0" smtClean="0"/>
              <a:t>maladie </a:t>
            </a:r>
            <a:r>
              <a:rPr lang="fr-FR" dirty="0"/>
              <a:t>de la mère, et minoré par l’administration </a:t>
            </a:r>
            <a:r>
              <a:rPr lang="fr-FR" dirty="0" smtClean="0"/>
              <a:t>de </a:t>
            </a:r>
            <a:r>
              <a:rPr lang="fr-FR" dirty="0" smtClean="0">
                <a:solidFill>
                  <a:srgbClr val="FF0000"/>
                </a:solidFill>
              </a:rPr>
              <a:t>zidovudine</a:t>
            </a:r>
            <a:r>
              <a:rPr lang="fr-FR" dirty="0" smtClean="0"/>
              <a:t> </a:t>
            </a:r>
            <a:r>
              <a:rPr lang="fr-FR" dirty="0"/>
              <a:t>chez les mères non antérieurement </a:t>
            </a:r>
            <a:r>
              <a:rPr lang="fr-FR" dirty="0" smtClean="0"/>
              <a:t>traitées </a:t>
            </a:r>
            <a:r>
              <a:rPr lang="fr-FR" dirty="0"/>
              <a:t>et par l’accouchement par </a:t>
            </a:r>
            <a:r>
              <a:rPr lang="fr-FR" dirty="0">
                <a:solidFill>
                  <a:srgbClr val="FF0000"/>
                </a:solidFill>
              </a:rPr>
              <a:t>césarienne </a:t>
            </a:r>
            <a:r>
              <a:rPr lang="fr-FR" dirty="0" smtClean="0">
                <a:solidFill>
                  <a:srgbClr val="FF0000"/>
                </a:solidFill>
              </a:rPr>
              <a:t>programmée</a:t>
            </a:r>
            <a:r>
              <a:rPr lang="fr-FR" dirty="0"/>
              <a:t>. Ces deux mesures associées </a:t>
            </a:r>
            <a:r>
              <a:rPr lang="fr-FR" dirty="0" smtClean="0"/>
              <a:t>amènent </a:t>
            </a:r>
            <a:r>
              <a:rPr lang="fr-FR" dirty="0"/>
              <a:t>le risque de transmission à 1-2 %. </a:t>
            </a:r>
          </a:p>
        </p:txBody>
      </p:sp>
    </p:spTree>
    <p:extLst>
      <p:ext uri="{BB962C8B-B14F-4D97-AF65-F5344CB8AC3E}">
        <p14:creationId xmlns:p14="http://schemas.microsoft.com/office/powerpoint/2010/main" val="20733739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5" y="219075"/>
            <a:ext cx="12192000" cy="1143000"/>
          </a:xfrm>
        </p:spPr>
        <p:txBody>
          <a:bodyPr>
            <a:noAutofit/>
          </a:bodyPr>
          <a:lstStyle/>
          <a:p>
            <a:pPr algn="ctr"/>
            <a:r>
              <a:rPr lang="fr-FR" sz="3200" b="1" dirty="0">
                <a:solidFill>
                  <a:srgbClr val="FF0000"/>
                </a:solidFill>
                <a:latin typeface="+mn-lt"/>
              </a:rPr>
              <a:t>Les facteurs qui augmentent le risque de transmission du virus </a:t>
            </a:r>
            <a:r>
              <a:rPr lang="fr-FR" sz="3200" b="1" dirty="0" smtClean="0">
                <a:solidFill>
                  <a:srgbClr val="FF0000"/>
                </a:solidFill>
                <a:latin typeface="+mn-lt"/>
              </a:rPr>
              <a:t/>
            </a:r>
            <a:br>
              <a:rPr lang="fr-FR" sz="3200" b="1" dirty="0" smtClean="0">
                <a:solidFill>
                  <a:srgbClr val="FF0000"/>
                </a:solidFill>
                <a:latin typeface="+mn-lt"/>
              </a:rPr>
            </a:br>
            <a:r>
              <a:rPr lang="fr-FR" sz="3200" b="1" dirty="0" smtClean="0">
                <a:solidFill>
                  <a:srgbClr val="FF0000"/>
                </a:solidFill>
                <a:latin typeface="+mn-lt"/>
              </a:rPr>
              <a:t>de </a:t>
            </a:r>
            <a:r>
              <a:rPr lang="fr-FR" sz="3200" b="1" dirty="0">
                <a:solidFill>
                  <a:srgbClr val="FF0000"/>
                </a:solidFill>
                <a:latin typeface="+mn-lt"/>
              </a:rPr>
              <a:t>mère à enfant </a:t>
            </a:r>
            <a:br>
              <a:rPr lang="fr-FR" sz="3200" b="1" dirty="0">
                <a:solidFill>
                  <a:srgbClr val="FF0000"/>
                </a:solidFill>
                <a:latin typeface="+mn-lt"/>
              </a:rPr>
            </a:br>
            <a:endParaRPr lang="fr-FR" sz="3200" b="1" dirty="0">
              <a:solidFill>
                <a:srgbClr val="FF0000"/>
              </a:solidFill>
              <a:latin typeface="+mn-lt"/>
            </a:endParaRPr>
          </a:p>
        </p:txBody>
      </p:sp>
      <p:sp>
        <p:nvSpPr>
          <p:cNvPr id="3" name="Espace réservé du contenu 2"/>
          <p:cNvSpPr>
            <a:spLocks noGrp="1"/>
          </p:cNvSpPr>
          <p:nvPr>
            <p:ph sz="half" idx="1"/>
          </p:nvPr>
        </p:nvSpPr>
        <p:spPr>
          <a:xfrm>
            <a:off x="1524000" y="1219200"/>
            <a:ext cx="4495800" cy="5638800"/>
          </a:xfrm>
        </p:spPr>
        <p:txBody>
          <a:bodyPr>
            <a:normAutofit fontScale="62500" lnSpcReduction="20000"/>
          </a:bodyPr>
          <a:lstStyle/>
          <a:p>
            <a:pPr marL="0" indent="0">
              <a:buNone/>
            </a:pPr>
            <a:r>
              <a:rPr lang="fr-FR" sz="3400" b="1" dirty="0"/>
              <a:t>Maternel</a:t>
            </a:r>
            <a:r>
              <a:rPr lang="fr-FR" sz="3400" dirty="0"/>
              <a:t> </a:t>
            </a:r>
          </a:p>
          <a:p>
            <a:r>
              <a:rPr lang="fr-FR" sz="3400" dirty="0"/>
              <a:t>État immunologique de la mère  une numération de CD4+ basse</a:t>
            </a:r>
          </a:p>
          <a:p>
            <a:r>
              <a:rPr lang="fr-FR" sz="3400" dirty="0"/>
              <a:t> État nutritionnel de la mère</a:t>
            </a:r>
          </a:p>
          <a:p>
            <a:r>
              <a:rPr lang="fr-FR" sz="3400" dirty="0"/>
              <a:t>une infection génitale (comme de l’herpès) pendant la grossesse MST</a:t>
            </a:r>
          </a:p>
          <a:p>
            <a:r>
              <a:rPr lang="fr-FR" sz="3400" dirty="0"/>
              <a:t>Tabagisme, Alcool</a:t>
            </a:r>
          </a:p>
          <a:p>
            <a:endParaRPr lang="fr-FR" sz="3400" dirty="0"/>
          </a:p>
          <a:p>
            <a:endParaRPr lang="fr-FR" sz="3400" dirty="0"/>
          </a:p>
          <a:p>
            <a:pPr marL="0" indent="0">
              <a:buNone/>
            </a:pPr>
            <a:endParaRPr lang="fr-FR" sz="3400" dirty="0"/>
          </a:p>
          <a:p>
            <a:pPr marL="0" indent="0">
              <a:buNone/>
            </a:pPr>
            <a:r>
              <a:rPr lang="fr-FR" sz="3400" b="1" dirty="0"/>
              <a:t>Obstétrical </a:t>
            </a:r>
            <a:r>
              <a:rPr lang="fr-FR" sz="3400" dirty="0"/>
              <a:t>              </a:t>
            </a:r>
          </a:p>
          <a:p>
            <a:r>
              <a:rPr lang="fr-FR" sz="3400" dirty="0"/>
              <a:t>RPM prolongée (4 heures)</a:t>
            </a:r>
          </a:p>
          <a:p>
            <a:r>
              <a:rPr lang="fr-FR" sz="3400" dirty="0"/>
              <a:t>Mode d’accouchement </a:t>
            </a:r>
          </a:p>
          <a:p>
            <a:r>
              <a:rPr lang="fr-FR" sz="3400" dirty="0"/>
              <a:t> Hémorragie </a:t>
            </a:r>
            <a:r>
              <a:rPr lang="fr-FR" sz="3400" dirty="0" smtClean="0"/>
              <a:t>intra partum </a:t>
            </a:r>
            <a:endParaRPr lang="fr-FR" sz="3400" dirty="0"/>
          </a:p>
          <a:p>
            <a:r>
              <a:rPr lang="fr-FR" sz="3400" dirty="0"/>
              <a:t>Manœuvres obstétricales</a:t>
            </a:r>
          </a:p>
          <a:p>
            <a:r>
              <a:rPr lang="fr-FR" sz="3400" dirty="0"/>
              <a:t> Suivi fœtal invasif</a:t>
            </a:r>
          </a:p>
          <a:p>
            <a:pPr marL="0" indent="0">
              <a:buNone/>
            </a:pPr>
            <a:endParaRPr lang="fr-FR" dirty="0"/>
          </a:p>
        </p:txBody>
      </p:sp>
      <p:sp>
        <p:nvSpPr>
          <p:cNvPr id="4" name="Espace réservé du contenu 3"/>
          <p:cNvSpPr>
            <a:spLocks noGrp="1"/>
          </p:cNvSpPr>
          <p:nvPr>
            <p:ph sz="half" idx="2"/>
          </p:nvPr>
        </p:nvSpPr>
        <p:spPr>
          <a:xfrm>
            <a:off x="6400800" y="1219200"/>
            <a:ext cx="4191000" cy="5638800"/>
          </a:xfrm>
        </p:spPr>
        <p:txBody>
          <a:bodyPr>
            <a:normAutofit fontScale="62500" lnSpcReduction="20000"/>
          </a:bodyPr>
          <a:lstStyle/>
          <a:p>
            <a:pPr marL="0" indent="0">
              <a:buNone/>
            </a:pPr>
            <a:r>
              <a:rPr lang="fr-FR" sz="3400" b="1" dirty="0"/>
              <a:t>Viral   </a:t>
            </a:r>
            <a:r>
              <a:rPr lang="fr-FR" sz="3400" dirty="0"/>
              <a:t>                    </a:t>
            </a:r>
          </a:p>
          <a:p>
            <a:r>
              <a:rPr lang="fr-FR" sz="3400" dirty="0"/>
              <a:t> Charge virale élevée</a:t>
            </a:r>
          </a:p>
          <a:p>
            <a:r>
              <a:rPr lang="fr-FR" sz="3400" dirty="0"/>
              <a:t> Génotype et phénotype du virus                         </a:t>
            </a:r>
          </a:p>
          <a:p>
            <a:r>
              <a:rPr lang="fr-FR" sz="3400" dirty="0"/>
              <a:t> Résistance du virus </a:t>
            </a:r>
          </a:p>
          <a:p>
            <a:pPr marL="0" indent="0">
              <a:buNone/>
            </a:pPr>
            <a:endParaRPr lang="fr-FR" sz="3400" dirty="0"/>
          </a:p>
          <a:p>
            <a:pPr marL="0" indent="0">
              <a:buNone/>
            </a:pPr>
            <a:r>
              <a:rPr lang="fr-FR" sz="3400" b="1" dirty="0"/>
              <a:t>Fœtal</a:t>
            </a:r>
            <a:r>
              <a:rPr lang="fr-FR" sz="3400" dirty="0"/>
              <a:t> </a:t>
            </a:r>
          </a:p>
          <a:p>
            <a:r>
              <a:rPr lang="fr-FR" sz="3400" dirty="0"/>
              <a:t>Prématurité</a:t>
            </a:r>
          </a:p>
          <a:p>
            <a:r>
              <a:rPr lang="fr-FR" sz="3400" dirty="0"/>
              <a:t> Génétique </a:t>
            </a:r>
          </a:p>
          <a:p>
            <a:r>
              <a:rPr lang="fr-FR" sz="3400" dirty="0"/>
              <a:t>Grossesse multiple</a:t>
            </a:r>
          </a:p>
          <a:p>
            <a:pPr marL="0" indent="0">
              <a:buNone/>
            </a:pPr>
            <a:endParaRPr lang="fr-FR" sz="3400" dirty="0"/>
          </a:p>
          <a:p>
            <a:pPr marL="0" indent="0">
              <a:buNone/>
            </a:pPr>
            <a:r>
              <a:rPr lang="fr-FR" sz="3400" b="1" dirty="0"/>
              <a:t>Enfant</a:t>
            </a:r>
          </a:p>
          <a:p>
            <a:r>
              <a:rPr lang="fr-FR" sz="3400" dirty="0"/>
              <a:t> Allaitement maternel</a:t>
            </a:r>
          </a:p>
          <a:p>
            <a:r>
              <a:rPr lang="fr-FR" sz="3400" dirty="0"/>
              <a:t>Système immunitaire immature</a:t>
            </a:r>
          </a:p>
          <a:p>
            <a:pPr marL="0" indent="0">
              <a:buNone/>
            </a:pPr>
            <a:endParaRPr lang="fr-FR" sz="4000" dirty="0"/>
          </a:p>
          <a:p>
            <a:pPr marL="0" indent="0">
              <a:buNone/>
            </a:pPr>
            <a:endParaRPr lang="fr-FR" dirty="0"/>
          </a:p>
        </p:txBody>
      </p:sp>
    </p:spTree>
    <p:extLst>
      <p:ext uri="{BB962C8B-B14F-4D97-AF65-F5344CB8AC3E}">
        <p14:creationId xmlns:p14="http://schemas.microsoft.com/office/powerpoint/2010/main" val="33570776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198438"/>
            <a:ext cx="8229600" cy="45719"/>
          </a:xfrm>
        </p:spPr>
        <p:txBody>
          <a:bodyPr>
            <a:normAutofit fontScale="90000"/>
          </a:bodyPr>
          <a:lstStyle/>
          <a:p>
            <a:r>
              <a:rPr lang="fr-FR" dirty="0"/>
              <a:t/>
            </a:r>
            <a:br>
              <a:rPr lang="fr-FR" dirty="0"/>
            </a:br>
            <a:endParaRPr lang="fr-FR" dirty="0"/>
          </a:p>
        </p:txBody>
      </p:sp>
      <p:sp>
        <p:nvSpPr>
          <p:cNvPr id="3" name="Espace réservé du contenu 2"/>
          <p:cNvSpPr>
            <a:spLocks noGrp="1"/>
          </p:cNvSpPr>
          <p:nvPr>
            <p:ph idx="1"/>
          </p:nvPr>
        </p:nvSpPr>
        <p:spPr>
          <a:xfrm>
            <a:off x="842963" y="381000"/>
            <a:ext cx="10929937" cy="6477000"/>
          </a:xfrm>
        </p:spPr>
        <p:txBody>
          <a:bodyPr>
            <a:normAutofit/>
          </a:bodyPr>
          <a:lstStyle/>
          <a:p>
            <a:pPr marL="0" indent="0">
              <a:buNone/>
            </a:pPr>
            <a:endParaRPr lang="fr-FR" dirty="0"/>
          </a:p>
          <a:p>
            <a:pPr marL="0" indent="0" algn="ctr">
              <a:buNone/>
            </a:pPr>
            <a:r>
              <a:rPr lang="fr-FR" b="1" dirty="0">
                <a:solidFill>
                  <a:srgbClr val="FF0000"/>
                </a:solidFill>
              </a:rPr>
              <a:t>Les facteurs qui réduisent le risque de transmission du virus </a:t>
            </a:r>
            <a:endParaRPr lang="fr-FR" b="1" dirty="0" smtClean="0">
              <a:solidFill>
                <a:srgbClr val="FF0000"/>
              </a:solidFill>
            </a:endParaRPr>
          </a:p>
          <a:p>
            <a:pPr marL="0" indent="0" algn="ctr">
              <a:buNone/>
            </a:pPr>
            <a:r>
              <a:rPr lang="fr-FR" b="1" dirty="0" smtClean="0">
                <a:solidFill>
                  <a:srgbClr val="FF0000"/>
                </a:solidFill>
              </a:rPr>
              <a:t>de </a:t>
            </a:r>
            <a:r>
              <a:rPr lang="fr-FR" b="1" dirty="0">
                <a:solidFill>
                  <a:srgbClr val="FF0000"/>
                </a:solidFill>
              </a:rPr>
              <a:t>mère à enfant </a:t>
            </a:r>
            <a:endParaRPr lang="fr-FR" b="1" dirty="0" smtClean="0">
              <a:solidFill>
                <a:srgbClr val="FF0000"/>
              </a:solidFill>
            </a:endParaRPr>
          </a:p>
          <a:p>
            <a:pPr marL="0" indent="0">
              <a:buNone/>
            </a:pPr>
            <a:endParaRPr lang="fr-FR" dirty="0"/>
          </a:p>
          <a:p>
            <a:pPr marL="400050" lvl="1" indent="0">
              <a:buNone/>
            </a:pPr>
            <a:r>
              <a:rPr lang="fr-FR" dirty="0"/>
              <a:t>• une charge virale faible/indécelable et une numération élevée de CD4+;</a:t>
            </a:r>
          </a:p>
          <a:p>
            <a:pPr marL="400050" lvl="1" indent="0">
              <a:buNone/>
            </a:pPr>
            <a:r>
              <a:rPr lang="fr-FR" dirty="0"/>
              <a:t>• le recours à des médicaments anti-VIH;</a:t>
            </a:r>
          </a:p>
          <a:p>
            <a:pPr marL="400050" lvl="1" indent="0">
              <a:buNone/>
            </a:pPr>
            <a:r>
              <a:rPr lang="fr-FR" dirty="0"/>
              <a:t>• une césarienne élective;</a:t>
            </a:r>
          </a:p>
          <a:p>
            <a:pPr marL="400050" lvl="1" indent="0">
              <a:buNone/>
            </a:pPr>
            <a:r>
              <a:rPr lang="fr-FR" dirty="0"/>
              <a:t>• la prévention active des infections opportunistes;</a:t>
            </a:r>
          </a:p>
          <a:p>
            <a:pPr marL="400050" lvl="1" indent="0">
              <a:buNone/>
            </a:pPr>
            <a:r>
              <a:rPr lang="fr-FR" dirty="0"/>
              <a:t>• le traitement actif des infections génitales coexistantes;</a:t>
            </a:r>
          </a:p>
          <a:p>
            <a:pPr marL="400050" lvl="1" indent="0">
              <a:buNone/>
            </a:pPr>
            <a:r>
              <a:rPr lang="fr-FR" dirty="0"/>
              <a:t>• </a:t>
            </a:r>
            <a:r>
              <a:rPr lang="fr-FR" dirty="0" smtClean="0"/>
              <a:t> </a:t>
            </a:r>
            <a:r>
              <a:rPr lang="fr-FR" dirty="0"/>
              <a:t>l’évitement d’interventions dites invasives </a:t>
            </a:r>
            <a:r>
              <a:rPr lang="fr-FR" dirty="0" smtClean="0"/>
              <a:t> </a:t>
            </a:r>
            <a:r>
              <a:rPr lang="fr-FR" dirty="0"/>
              <a:t>effectuées durant la grossesse</a:t>
            </a:r>
          </a:p>
          <a:p>
            <a:pPr marL="400050" lvl="1" indent="0">
              <a:buNone/>
            </a:pPr>
            <a:r>
              <a:rPr lang="fr-FR" dirty="0" smtClean="0"/>
              <a:t>•  l’allaitement artificiel; </a:t>
            </a:r>
            <a:endParaRPr lang="fr-FR" dirty="0"/>
          </a:p>
          <a:p>
            <a:pPr marL="400050" lvl="1" indent="0">
              <a:buNone/>
            </a:pPr>
            <a:r>
              <a:rPr lang="fr-FR" dirty="0"/>
              <a:t>• l’administration de médicaments anti-VIH au nouveau-né.</a:t>
            </a:r>
          </a:p>
        </p:txBody>
      </p:sp>
    </p:spTree>
    <p:extLst>
      <p:ext uri="{BB962C8B-B14F-4D97-AF65-F5344CB8AC3E}">
        <p14:creationId xmlns:p14="http://schemas.microsoft.com/office/powerpoint/2010/main" val="35267262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4350" y="0"/>
            <a:ext cx="10058400" cy="1066800"/>
          </a:xfrm>
        </p:spPr>
        <p:txBody>
          <a:bodyPr>
            <a:normAutofit fontScale="90000"/>
          </a:bodyPr>
          <a:lstStyle/>
          <a:p>
            <a:r>
              <a:rPr lang="fr-FR" b="1" dirty="0"/>
              <a:t>Traitements qui réduisent et préviennent </a:t>
            </a:r>
            <a:r>
              <a:rPr lang="fr-FR" b="1" dirty="0" smtClean="0"/>
              <a:t>la TME</a:t>
            </a:r>
            <a:endParaRPr lang="fr-FR" dirty="0"/>
          </a:p>
        </p:txBody>
      </p:sp>
      <p:sp>
        <p:nvSpPr>
          <p:cNvPr id="3" name="Espace réservé du contenu 2"/>
          <p:cNvSpPr>
            <a:spLocks noGrp="1"/>
          </p:cNvSpPr>
          <p:nvPr>
            <p:ph idx="1"/>
          </p:nvPr>
        </p:nvSpPr>
        <p:spPr>
          <a:xfrm>
            <a:off x="514350" y="1295400"/>
            <a:ext cx="11315700" cy="5562600"/>
          </a:xfrm>
        </p:spPr>
        <p:txBody>
          <a:bodyPr>
            <a:normAutofit fontScale="92500" lnSpcReduction="10000"/>
          </a:bodyPr>
          <a:lstStyle/>
          <a:p>
            <a:pPr marL="0" indent="0">
              <a:buNone/>
            </a:pPr>
            <a:r>
              <a:rPr lang="fr-FR" b="1" dirty="0">
                <a:solidFill>
                  <a:srgbClr val="FF0000"/>
                </a:solidFill>
              </a:rPr>
              <a:t>Objectifs du traitement</a:t>
            </a:r>
            <a:r>
              <a:rPr lang="fr-FR" dirty="0"/>
              <a:t>: obtenir </a:t>
            </a:r>
            <a:r>
              <a:rPr lang="fr-FR" dirty="0" smtClean="0"/>
              <a:t>une CV indétectable </a:t>
            </a:r>
            <a:r>
              <a:rPr lang="fr-FR" dirty="0"/>
              <a:t>le </a:t>
            </a:r>
            <a:r>
              <a:rPr lang="fr-FR" dirty="0" smtClean="0"/>
              <a:t>plus rapidement possible</a:t>
            </a:r>
          </a:p>
          <a:p>
            <a:pPr marL="0" indent="0">
              <a:buNone/>
            </a:pPr>
            <a:r>
              <a:rPr lang="fr-FR" b="1" dirty="0"/>
              <a:t>Le traitement antirétroviral est instauré par les infectiologues </a:t>
            </a:r>
            <a:r>
              <a:rPr lang="fr-FR" dirty="0" smtClean="0"/>
              <a:t>après </a:t>
            </a:r>
            <a:r>
              <a:rPr lang="fr-FR" dirty="0"/>
              <a:t>un bilan </a:t>
            </a:r>
            <a:r>
              <a:rPr lang="fr-FR" dirty="0" smtClean="0"/>
              <a:t>trimestriel Surveillance </a:t>
            </a:r>
            <a:r>
              <a:rPr lang="fr-FR" dirty="0"/>
              <a:t>clinique</a:t>
            </a:r>
            <a:r>
              <a:rPr lang="fr-FR" b="1" dirty="0"/>
              <a:t> </a:t>
            </a:r>
            <a:r>
              <a:rPr lang="fr-FR" dirty="0"/>
              <a:t>(observance, tolérance) et </a:t>
            </a:r>
            <a:r>
              <a:rPr lang="fr-FR" dirty="0" smtClean="0"/>
              <a:t>biologique </a:t>
            </a:r>
            <a:r>
              <a:rPr lang="fr-FR" dirty="0"/>
              <a:t>(CD4, CV, biologie hépatique, diabète, signes de toxicité mitochondriale (lactatémie </a:t>
            </a:r>
            <a:r>
              <a:rPr lang="fr-FR" dirty="0" smtClean="0"/>
              <a:t>et lipasémie</a:t>
            </a:r>
            <a:r>
              <a:rPr lang="fr-FR" dirty="0"/>
              <a:t>)</a:t>
            </a:r>
          </a:p>
          <a:p>
            <a:pPr marL="0" indent="0">
              <a:buNone/>
            </a:pPr>
            <a:endParaRPr lang="fr-FR" dirty="0"/>
          </a:p>
          <a:p>
            <a:pPr marL="0" indent="0">
              <a:buNone/>
            </a:pPr>
            <a:r>
              <a:rPr lang="fr-FR" dirty="0"/>
              <a:t>La thérapie antirétrovirale est recommandée durant </a:t>
            </a:r>
            <a:r>
              <a:rPr lang="fr-FR" b="1" dirty="0">
                <a:solidFill>
                  <a:srgbClr val="FF0000"/>
                </a:solidFill>
              </a:rPr>
              <a:t>les semaines 14 à 34 de la grossesse</a:t>
            </a:r>
            <a:r>
              <a:rPr lang="fr-FR" b="1" dirty="0"/>
              <a:t> </a:t>
            </a:r>
            <a:r>
              <a:rPr lang="fr-FR" dirty="0"/>
              <a:t>d’une femme séropositive. Cela entraine une réduction de </a:t>
            </a:r>
            <a:r>
              <a:rPr lang="fr-FR" b="1" dirty="0"/>
              <a:t>la charge virale </a:t>
            </a:r>
            <a:r>
              <a:rPr lang="fr-FR" dirty="0"/>
              <a:t>qui diminue </a:t>
            </a:r>
            <a:r>
              <a:rPr lang="fr-FR" dirty="0" smtClean="0"/>
              <a:t>a son tour </a:t>
            </a:r>
            <a:r>
              <a:rPr lang="fr-FR" dirty="0"/>
              <a:t>les risques de transmission du VIH à la </a:t>
            </a:r>
            <a:r>
              <a:rPr lang="fr-FR" dirty="0" smtClean="0"/>
              <a:t>naissance.</a:t>
            </a:r>
          </a:p>
          <a:p>
            <a:pPr marL="0" indent="0">
              <a:buNone/>
            </a:pPr>
            <a:endParaRPr lang="fr-FR" dirty="0" smtClean="0"/>
          </a:p>
          <a:p>
            <a:pPr marL="0" indent="0">
              <a:buNone/>
            </a:pPr>
            <a:r>
              <a:rPr lang="fr-FR" dirty="0"/>
              <a:t>l’AZT (zidovudine) (RetrovirR</a:t>
            </a:r>
            <a:r>
              <a:rPr lang="fr-FR" dirty="0" smtClean="0"/>
              <a:t>), </a:t>
            </a:r>
            <a:r>
              <a:rPr lang="fr-FR" dirty="0"/>
              <a:t>permet de réduire le risque de TME. L’AZT est recommandé pendant les 6 derniers mois de la grossesse, par voie IV pendant le travail et pendant l’accouchement, et pour le bébé, pendant les </a:t>
            </a:r>
            <a:r>
              <a:rPr lang="fr-FR" b="1" dirty="0"/>
              <a:t>6 premières semaines </a:t>
            </a:r>
            <a:r>
              <a:rPr lang="fr-FR" dirty="0"/>
              <a:t>suivant la naissance.</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9688954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Prise en charge obstétricale</a:t>
            </a:r>
            <a:br>
              <a:rPr lang="fr-FR" b="1" dirty="0"/>
            </a:br>
            <a:endParaRPr lang="fr-FR" dirty="0"/>
          </a:p>
        </p:txBody>
      </p:sp>
      <p:sp>
        <p:nvSpPr>
          <p:cNvPr id="3" name="Espace réservé du contenu 2"/>
          <p:cNvSpPr>
            <a:spLocks noGrp="1"/>
          </p:cNvSpPr>
          <p:nvPr>
            <p:ph idx="1"/>
          </p:nvPr>
        </p:nvSpPr>
        <p:spPr>
          <a:xfrm>
            <a:off x="581891" y="1600201"/>
            <a:ext cx="10771909" cy="4525963"/>
          </a:xfrm>
        </p:spPr>
        <p:txBody>
          <a:bodyPr>
            <a:normAutofit/>
          </a:bodyPr>
          <a:lstStyle/>
          <a:p>
            <a:pPr marL="0" indent="0">
              <a:buNone/>
            </a:pPr>
            <a:r>
              <a:rPr lang="fr-FR" dirty="0"/>
              <a:t>Prise en charge multidisciplinaire </a:t>
            </a:r>
            <a:r>
              <a:rPr lang="fr-FR" dirty="0" smtClean="0"/>
              <a:t>++</a:t>
            </a:r>
          </a:p>
          <a:p>
            <a:pPr marL="0" indent="0">
              <a:buNone/>
            </a:pPr>
            <a:r>
              <a:rPr lang="fr-FR" b="1" dirty="0" smtClean="0"/>
              <a:t>Prévenir </a:t>
            </a:r>
            <a:r>
              <a:rPr lang="fr-FR" b="1" dirty="0"/>
              <a:t>l’accouchement prématuré :</a:t>
            </a:r>
          </a:p>
          <a:p>
            <a:pPr marL="457200" lvl="1" indent="0">
              <a:buNone/>
            </a:pPr>
            <a:r>
              <a:rPr lang="fr-FR" dirty="0"/>
              <a:t>• repos</a:t>
            </a:r>
          </a:p>
          <a:p>
            <a:pPr marL="457200" lvl="1" indent="0">
              <a:buNone/>
            </a:pPr>
            <a:r>
              <a:rPr lang="fr-FR" dirty="0"/>
              <a:t>• tocolytiques</a:t>
            </a:r>
          </a:p>
          <a:p>
            <a:pPr marL="457200" lvl="1" indent="0">
              <a:buNone/>
            </a:pPr>
            <a:r>
              <a:rPr lang="fr-FR" dirty="0"/>
              <a:t>• Dépistage et TRT systématique des infections </a:t>
            </a:r>
            <a:r>
              <a:rPr lang="fr-FR" dirty="0" smtClean="0"/>
              <a:t>cervicovaginales et </a:t>
            </a:r>
            <a:r>
              <a:rPr lang="fr-FR" dirty="0"/>
              <a:t>des MST</a:t>
            </a:r>
          </a:p>
          <a:p>
            <a:pPr marL="0" indent="0">
              <a:buNone/>
            </a:pPr>
            <a:r>
              <a:rPr lang="fr-FR" b="1" dirty="0"/>
              <a:t>Eviter les </a:t>
            </a:r>
            <a:r>
              <a:rPr lang="fr-FR" b="1" dirty="0" smtClean="0"/>
              <a:t>manœuvres </a:t>
            </a:r>
            <a:r>
              <a:rPr lang="fr-FR" b="1" dirty="0"/>
              <a:t>obstétricales :</a:t>
            </a:r>
          </a:p>
          <a:p>
            <a:pPr marL="457200" lvl="1" indent="0">
              <a:buNone/>
            </a:pPr>
            <a:r>
              <a:rPr lang="fr-FR" dirty="0"/>
              <a:t>• Amnioscopie</a:t>
            </a:r>
          </a:p>
          <a:p>
            <a:pPr marL="457200" lvl="1" indent="0">
              <a:buNone/>
            </a:pPr>
            <a:r>
              <a:rPr lang="fr-FR" dirty="0"/>
              <a:t>• Décollement des membranes</a:t>
            </a:r>
          </a:p>
          <a:p>
            <a:pPr marL="457200" lvl="1" indent="0">
              <a:buNone/>
            </a:pPr>
            <a:r>
              <a:rPr lang="fr-FR" dirty="0"/>
              <a:t>• Gels de prostaglandines</a:t>
            </a:r>
          </a:p>
          <a:p>
            <a:pPr marL="457200" lvl="1" indent="0">
              <a:buNone/>
            </a:pPr>
            <a:r>
              <a:rPr lang="fr-FR" dirty="0"/>
              <a:t>• pH au scalp, électrode de </a:t>
            </a:r>
            <a:r>
              <a:rPr lang="fr-FR" dirty="0" smtClean="0"/>
              <a:t>scalp, tocographie </a:t>
            </a:r>
            <a:r>
              <a:rPr lang="fr-FR" dirty="0"/>
              <a:t>interne</a:t>
            </a:r>
          </a:p>
          <a:p>
            <a:pPr marL="0" indent="0">
              <a:buNone/>
            </a:pPr>
            <a:endParaRPr lang="fr-FR" dirty="0"/>
          </a:p>
        </p:txBody>
      </p:sp>
    </p:spTree>
    <p:extLst>
      <p:ext uri="{BB962C8B-B14F-4D97-AF65-F5344CB8AC3E}">
        <p14:creationId xmlns:p14="http://schemas.microsoft.com/office/powerpoint/2010/main" val="1394348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 y="96982"/>
            <a:ext cx="12025744" cy="6079981"/>
          </a:xfrm>
        </p:spPr>
        <p:txBody>
          <a:bodyPr>
            <a:normAutofit/>
          </a:bodyPr>
          <a:lstStyle/>
          <a:p>
            <a:pPr marL="0" indent="0">
              <a:buNone/>
            </a:pPr>
            <a:r>
              <a:rPr lang="fr-FR" dirty="0" smtClean="0">
                <a:solidFill>
                  <a:srgbClr val="FF0000"/>
                </a:solidFill>
              </a:rPr>
              <a:t> </a:t>
            </a:r>
            <a:r>
              <a:rPr lang="fr-FR" dirty="0">
                <a:solidFill>
                  <a:srgbClr val="FF0000"/>
                </a:solidFill>
              </a:rPr>
              <a:t> </a:t>
            </a:r>
            <a:r>
              <a:rPr lang="fr-FR" dirty="0" smtClean="0">
                <a:solidFill>
                  <a:srgbClr val="FF0000"/>
                </a:solidFill>
              </a:rPr>
              <a:t>Transmission </a:t>
            </a:r>
            <a:r>
              <a:rPr lang="fr-FR" dirty="0">
                <a:solidFill>
                  <a:srgbClr val="FF0000"/>
                </a:solidFill>
              </a:rPr>
              <a:t> :</a:t>
            </a:r>
            <a:r>
              <a:rPr lang="fr-FR" dirty="0"/>
              <a:t>	</a:t>
            </a:r>
          </a:p>
          <a:p>
            <a:r>
              <a:rPr lang="fr-FR" dirty="0"/>
              <a:t> </a:t>
            </a:r>
            <a:r>
              <a:rPr lang="fr-FR" dirty="0" smtClean="0"/>
              <a:t> </a:t>
            </a:r>
            <a:r>
              <a:rPr lang="fr-FR" sz="2600" b="1" dirty="0" smtClean="0"/>
              <a:t>En </a:t>
            </a:r>
            <a:r>
              <a:rPr lang="fr-FR" sz="2600" b="1" dirty="0"/>
              <a:t> </a:t>
            </a:r>
            <a:r>
              <a:rPr lang="fr-FR" sz="2600" b="1" dirty="0" smtClean="0"/>
              <a:t>période </a:t>
            </a:r>
            <a:r>
              <a:rPr lang="fr-FR" sz="2600" b="1" dirty="0"/>
              <a:t> </a:t>
            </a:r>
            <a:r>
              <a:rPr lang="fr-FR" sz="2600" b="1" dirty="0" smtClean="0"/>
              <a:t>anténatale </a:t>
            </a:r>
            <a:r>
              <a:rPr lang="fr-FR" sz="2600" dirty="0"/>
              <a:t> </a:t>
            </a:r>
            <a:r>
              <a:rPr lang="fr-FR" sz="2600" dirty="0" smtClean="0"/>
              <a:t>au </a:t>
            </a:r>
            <a:r>
              <a:rPr lang="fr-FR" sz="2600" dirty="0"/>
              <a:t> </a:t>
            </a:r>
            <a:r>
              <a:rPr lang="fr-FR" sz="2600" dirty="0" smtClean="0"/>
              <a:t>travers </a:t>
            </a:r>
            <a:r>
              <a:rPr lang="fr-FR" sz="2600" dirty="0"/>
              <a:t> </a:t>
            </a:r>
            <a:r>
              <a:rPr lang="fr-FR" sz="2600" dirty="0" smtClean="0"/>
              <a:t>du placenta </a:t>
            </a:r>
            <a:r>
              <a:rPr lang="fr-FR" sz="2600" dirty="0"/>
              <a:t> </a:t>
            </a:r>
          </a:p>
          <a:p>
            <a:r>
              <a:rPr lang="fr-FR" sz="2600" dirty="0" smtClean="0"/>
              <a:t>    </a:t>
            </a:r>
            <a:r>
              <a:rPr lang="fr-FR" sz="2600" b="1" dirty="0" smtClean="0"/>
              <a:t>En </a:t>
            </a:r>
            <a:r>
              <a:rPr lang="fr-FR" sz="2600" b="1" dirty="0"/>
              <a:t> </a:t>
            </a:r>
            <a:r>
              <a:rPr lang="fr-FR" sz="2600" b="1" dirty="0" smtClean="0"/>
              <a:t>période </a:t>
            </a:r>
            <a:r>
              <a:rPr lang="fr-FR" sz="2600" b="1" dirty="0"/>
              <a:t> </a:t>
            </a:r>
            <a:r>
              <a:rPr lang="fr-FR" sz="2600" b="1" dirty="0" smtClean="0"/>
              <a:t>de </a:t>
            </a:r>
            <a:r>
              <a:rPr lang="fr-FR" sz="2600" b="1" dirty="0"/>
              <a:t> </a:t>
            </a:r>
            <a:r>
              <a:rPr lang="fr-FR" sz="2600" b="1" dirty="0" smtClean="0"/>
              <a:t>travail </a:t>
            </a:r>
            <a:r>
              <a:rPr lang="fr-FR" sz="2600" dirty="0"/>
              <a:t> </a:t>
            </a:r>
            <a:r>
              <a:rPr lang="fr-FR" sz="2600" dirty="0" smtClean="0"/>
              <a:t>lors </a:t>
            </a:r>
            <a:r>
              <a:rPr lang="fr-FR" sz="2600" dirty="0"/>
              <a:t> </a:t>
            </a:r>
            <a:r>
              <a:rPr lang="fr-FR" sz="2600" dirty="0" smtClean="0"/>
              <a:t>des </a:t>
            </a:r>
            <a:r>
              <a:rPr lang="fr-FR" sz="2600" dirty="0"/>
              <a:t> </a:t>
            </a:r>
            <a:r>
              <a:rPr lang="fr-FR" sz="2600" dirty="0" smtClean="0"/>
              <a:t>micro brèches </a:t>
            </a:r>
            <a:r>
              <a:rPr lang="fr-FR" sz="2600" dirty="0"/>
              <a:t> </a:t>
            </a:r>
            <a:r>
              <a:rPr lang="fr-FR" sz="2600" dirty="0" smtClean="0"/>
              <a:t>provoquées </a:t>
            </a:r>
            <a:r>
              <a:rPr lang="fr-FR" sz="2600" dirty="0"/>
              <a:t> </a:t>
            </a:r>
            <a:r>
              <a:rPr lang="fr-FR" sz="2600" dirty="0" smtClean="0"/>
              <a:t>par </a:t>
            </a:r>
            <a:r>
              <a:rPr lang="fr-FR" sz="2600" dirty="0"/>
              <a:t> </a:t>
            </a:r>
            <a:r>
              <a:rPr lang="fr-FR" sz="2600" dirty="0" smtClean="0"/>
              <a:t>les </a:t>
            </a:r>
            <a:r>
              <a:rPr lang="fr-FR" sz="2600" dirty="0"/>
              <a:t> </a:t>
            </a:r>
            <a:r>
              <a:rPr lang="fr-FR" sz="2600" dirty="0" smtClean="0"/>
              <a:t>contractions </a:t>
            </a:r>
            <a:r>
              <a:rPr lang="fr-FR" sz="2600" dirty="0"/>
              <a:t> </a:t>
            </a:r>
            <a:endParaRPr lang="fr-FR" sz="2600" dirty="0" smtClean="0"/>
          </a:p>
          <a:p>
            <a:pPr marL="0" indent="0">
              <a:buNone/>
            </a:pPr>
            <a:r>
              <a:rPr lang="fr-FR" sz="2600" dirty="0"/>
              <a:t>u</a:t>
            </a:r>
            <a:r>
              <a:rPr lang="fr-FR" sz="2600" dirty="0" smtClean="0"/>
              <a:t>térines. </a:t>
            </a:r>
          </a:p>
          <a:p>
            <a:r>
              <a:rPr lang="fr-FR" sz="2600" dirty="0"/>
              <a:t> </a:t>
            </a:r>
            <a:r>
              <a:rPr lang="fr-FR" sz="2600" dirty="0" smtClean="0"/>
              <a:t> </a:t>
            </a:r>
            <a:r>
              <a:rPr lang="fr-FR" sz="2600" b="1" dirty="0" smtClean="0"/>
              <a:t>Lors </a:t>
            </a:r>
            <a:r>
              <a:rPr lang="fr-FR" sz="2600" b="1" dirty="0"/>
              <a:t> </a:t>
            </a:r>
            <a:r>
              <a:rPr lang="fr-FR" sz="2600" b="1" dirty="0" smtClean="0"/>
              <a:t>de </a:t>
            </a:r>
            <a:r>
              <a:rPr lang="fr-FR" sz="2600" b="1" dirty="0"/>
              <a:t> </a:t>
            </a:r>
            <a:r>
              <a:rPr lang="fr-FR" sz="2600" b="1" dirty="0" smtClean="0"/>
              <a:t>l’accouchement </a:t>
            </a:r>
            <a:r>
              <a:rPr lang="fr-FR" sz="2600" dirty="0"/>
              <a:t> </a:t>
            </a:r>
            <a:r>
              <a:rPr lang="fr-FR" sz="2600" dirty="0" smtClean="0"/>
              <a:t>par </a:t>
            </a:r>
            <a:r>
              <a:rPr lang="fr-FR" sz="2600" dirty="0"/>
              <a:t> </a:t>
            </a:r>
            <a:r>
              <a:rPr lang="fr-FR" sz="2600" dirty="0" smtClean="0"/>
              <a:t>mélange </a:t>
            </a:r>
            <a:r>
              <a:rPr lang="fr-FR" sz="2600" dirty="0"/>
              <a:t> </a:t>
            </a:r>
            <a:r>
              <a:rPr lang="fr-FR" sz="2600" dirty="0" smtClean="0"/>
              <a:t>des </a:t>
            </a:r>
            <a:r>
              <a:rPr lang="fr-FR" sz="2600" dirty="0"/>
              <a:t> </a:t>
            </a:r>
            <a:r>
              <a:rPr lang="fr-FR" sz="2600" dirty="0" smtClean="0"/>
              <a:t>sangs </a:t>
            </a:r>
            <a:r>
              <a:rPr lang="fr-FR" sz="2600" dirty="0"/>
              <a:t> </a:t>
            </a:r>
            <a:r>
              <a:rPr lang="fr-FR" sz="2600" dirty="0" smtClean="0"/>
              <a:t>maternel </a:t>
            </a:r>
            <a:r>
              <a:rPr lang="fr-FR" sz="2600" dirty="0"/>
              <a:t> </a:t>
            </a:r>
            <a:r>
              <a:rPr lang="fr-FR" sz="2600" dirty="0" smtClean="0"/>
              <a:t>et </a:t>
            </a:r>
            <a:r>
              <a:rPr lang="fr-FR" sz="2600" dirty="0"/>
              <a:t> </a:t>
            </a:r>
            <a:r>
              <a:rPr lang="fr-FR" sz="2600" dirty="0" smtClean="0"/>
              <a:t>fœtal </a:t>
            </a:r>
            <a:r>
              <a:rPr lang="fr-FR" sz="2600" dirty="0"/>
              <a:t> (VIH,VHB</a:t>
            </a:r>
            <a:r>
              <a:rPr lang="fr-FR" sz="2600" dirty="0" smtClean="0"/>
              <a:t>,…) </a:t>
            </a:r>
            <a:endParaRPr lang="fr-FR" sz="2600" dirty="0"/>
          </a:p>
          <a:p>
            <a:pPr marL="0" indent="0">
              <a:buNone/>
            </a:pPr>
            <a:r>
              <a:rPr lang="fr-FR" sz="2600" b="1" dirty="0" smtClean="0"/>
              <a:t> </a:t>
            </a:r>
            <a:r>
              <a:rPr lang="fr-FR" sz="2600" dirty="0"/>
              <a:t> </a:t>
            </a:r>
            <a:r>
              <a:rPr lang="fr-FR" sz="2600" dirty="0" smtClean="0"/>
              <a:t>Lors du passage des voies génitales si</a:t>
            </a:r>
            <a:r>
              <a:rPr lang="fr-FR" sz="2600" dirty="0"/>
              <a:t> </a:t>
            </a:r>
            <a:r>
              <a:rPr lang="fr-FR" sz="2600" dirty="0" smtClean="0"/>
              <a:t>agent</a:t>
            </a:r>
            <a:r>
              <a:rPr lang="fr-FR" sz="2600" dirty="0"/>
              <a:t> </a:t>
            </a:r>
            <a:r>
              <a:rPr lang="fr-FR" sz="2600" dirty="0" smtClean="0"/>
              <a:t>pathogène </a:t>
            </a:r>
            <a:r>
              <a:rPr lang="fr-FR" sz="2600" dirty="0"/>
              <a:t> </a:t>
            </a:r>
            <a:r>
              <a:rPr lang="fr-FR" sz="2600" dirty="0" smtClean="0"/>
              <a:t>présent </a:t>
            </a:r>
            <a:r>
              <a:rPr lang="fr-FR" sz="2600" dirty="0"/>
              <a:t> </a:t>
            </a:r>
            <a:r>
              <a:rPr lang="fr-FR" sz="2600" dirty="0" smtClean="0"/>
              <a:t>à </a:t>
            </a:r>
            <a:r>
              <a:rPr lang="fr-FR" sz="2600" dirty="0"/>
              <a:t> </a:t>
            </a:r>
            <a:r>
              <a:rPr lang="fr-FR" sz="2600" dirty="0" smtClean="0"/>
              <a:t>ce</a:t>
            </a:r>
            <a:r>
              <a:rPr lang="fr-FR" sz="2600" dirty="0"/>
              <a:t> </a:t>
            </a:r>
            <a:r>
              <a:rPr lang="fr-FR" sz="2600" dirty="0" smtClean="0"/>
              <a:t>niveau </a:t>
            </a:r>
            <a:r>
              <a:rPr lang="fr-FR" sz="2600" dirty="0"/>
              <a:t> (</a:t>
            </a:r>
            <a:r>
              <a:rPr lang="fr-FR" sz="2600" dirty="0" smtClean="0"/>
              <a:t>Strepto </a:t>
            </a:r>
            <a:r>
              <a:rPr lang="fr-FR" sz="2600" dirty="0"/>
              <a:t> B</a:t>
            </a:r>
            <a:r>
              <a:rPr lang="fr-FR" sz="2600" dirty="0" smtClean="0"/>
              <a:t>, </a:t>
            </a:r>
            <a:r>
              <a:rPr lang="fr-FR" sz="2600" dirty="0"/>
              <a:t> HSV</a:t>
            </a:r>
            <a:r>
              <a:rPr lang="fr-FR" sz="2600" dirty="0" smtClean="0"/>
              <a:t>, </a:t>
            </a:r>
            <a:r>
              <a:rPr lang="fr-FR" sz="2600" dirty="0"/>
              <a:t>  E</a:t>
            </a:r>
            <a:r>
              <a:rPr lang="fr-FR" sz="2600" dirty="0" smtClean="0"/>
              <a:t>. </a:t>
            </a:r>
            <a:r>
              <a:rPr lang="fr-FR" sz="2600" dirty="0"/>
              <a:t> coli</a:t>
            </a:r>
            <a:r>
              <a:rPr lang="fr-FR" sz="2600" dirty="0" smtClean="0"/>
              <a:t>)</a:t>
            </a:r>
          </a:p>
          <a:p>
            <a:pPr marL="0" indent="0">
              <a:buNone/>
            </a:pPr>
            <a:r>
              <a:rPr lang="fr-FR" sz="2600" dirty="0"/>
              <a:t>	</a:t>
            </a:r>
          </a:p>
          <a:p>
            <a:r>
              <a:rPr lang="fr-FR" sz="2600" b="1" dirty="0"/>
              <a:t> </a:t>
            </a:r>
            <a:r>
              <a:rPr lang="fr-FR" sz="2600" b="1" dirty="0" smtClean="0"/>
              <a:t> En </a:t>
            </a:r>
            <a:r>
              <a:rPr lang="fr-FR" sz="2600" b="1" dirty="0"/>
              <a:t> post-­‐</a:t>
            </a:r>
            <a:r>
              <a:rPr lang="fr-FR" sz="2600" b="1" dirty="0" smtClean="0"/>
              <a:t>natal </a:t>
            </a:r>
            <a:r>
              <a:rPr lang="fr-FR" sz="2600" b="1" dirty="0"/>
              <a:t> </a:t>
            </a:r>
            <a:r>
              <a:rPr lang="fr-FR" sz="2600" b="1" dirty="0" smtClean="0"/>
              <a:t>immédiat </a:t>
            </a:r>
            <a:r>
              <a:rPr lang="fr-FR" sz="2600" dirty="0"/>
              <a:t> (</a:t>
            </a:r>
            <a:r>
              <a:rPr lang="fr-FR" sz="2600" dirty="0" smtClean="0"/>
              <a:t>allaitement </a:t>
            </a:r>
            <a:r>
              <a:rPr lang="fr-FR" sz="2600" dirty="0"/>
              <a:t> </a:t>
            </a:r>
            <a:r>
              <a:rPr lang="fr-FR" sz="2600" dirty="0" smtClean="0"/>
              <a:t>: </a:t>
            </a:r>
            <a:r>
              <a:rPr lang="fr-FR" sz="2600" dirty="0"/>
              <a:t> VIH</a:t>
            </a:r>
            <a:r>
              <a:rPr lang="fr-FR" sz="2600" dirty="0" smtClean="0"/>
              <a:t>,</a:t>
            </a:r>
            <a:r>
              <a:rPr lang="fr-FR" sz="2600" dirty="0"/>
              <a:t> VHB</a:t>
            </a:r>
            <a:r>
              <a:rPr lang="fr-FR" sz="2600" dirty="0" smtClean="0"/>
              <a:t>, </a:t>
            </a:r>
            <a:r>
              <a:rPr lang="fr-FR" sz="2600" dirty="0"/>
              <a:t> VZV</a:t>
            </a:r>
            <a:r>
              <a:rPr lang="fr-FR" sz="2600" dirty="0" smtClean="0"/>
              <a:t>) </a:t>
            </a:r>
            <a:r>
              <a:rPr lang="fr-FR" sz="2600" dirty="0"/>
              <a:t>	</a:t>
            </a:r>
          </a:p>
          <a:p>
            <a:pPr marL="0" indent="0">
              <a:buNone/>
            </a:pPr>
            <a:r>
              <a:rPr lang="fr-FR" sz="2600" dirty="0"/>
              <a:t>  	</a:t>
            </a:r>
          </a:p>
          <a:p>
            <a:pPr marL="0" indent="0">
              <a:buNone/>
            </a:pPr>
            <a:r>
              <a:rPr lang="fr-FR" dirty="0"/>
              <a:t>  </a:t>
            </a:r>
          </a:p>
        </p:txBody>
      </p:sp>
    </p:spTree>
    <p:extLst>
      <p:ext uri="{BB962C8B-B14F-4D97-AF65-F5344CB8AC3E}">
        <p14:creationId xmlns:p14="http://schemas.microsoft.com/office/powerpoint/2010/main" val="21175656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 y="-149225"/>
            <a:ext cx="10515600" cy="1325563"/>
          </a:xfrm>
        </p:spPr>
        <p:txBody>
          <a:bodyPr>
            <a:normAutofit/>
          </a:bodyPr>
          <a:lstStyle/>
          <a:p>
            <a:r>
              <a:rPr lang="fr-FR" b="1" dirty="0"/>
              <a:t>Traitement du nouveau-né</a:t>
            </a:r>
            <a:br>
              <a:rPr lang="fr-FR" b="1" dirty="0"/>
            </a:br>
            <a:endParaRPr lang="fr-FR" dirty="0"/>
          </a:p>
        </p:txBody>
      </p:sp>
      <p:sp>
        <p:nvSpPr>
          <p:cNvPr id="3" name="Espace réservé du contenu 2"/>
          <p:cNvSpPr>
            <a:spLocks noGrp="1"/>
          </p:cNvSpPr>
          <p:nvPr>
            <p:ph idx="1"/>
          </p:nvPr>
        </p:nvSpPr>
        <p:spPr>
          <a:xfrm>
            <a:off x="285750" y="838200"/>
            <a:ext cx="11772900" cy="6019800"/>
          </a:xfrm>
        </p:spPr>
        <p:txBody>
          <a:bodyPr>
            <a:normAutofit/>
          </a:bodyPr>
          <a:lstStyle/>
          <a:p>
            <a:pPr marL="0" indent="0">
              <a:buNone/>
            </a:pPr>
            <a:endParaRPr lang="fr-FR" b="1" dirty="0" smtClean="0"/>
          </a:p>
          <a:p>
            <a:pPr marL="0" indent="0">
              <a:buNone/>
            </a:pPr>
            <a:r>
              <a:rPr lang="fr-FR" b="1" dirty="0" smtClean="0"/>
              <a:t>1</a:t>
            </a:r>
            <a:r>
              <a:rPr lang="fr-FR" b="1" dirty="0"/>
              <a:t>. Traitement antirétroviral</a:t>
            </a:r>
          </a:p>
          <a:p>
            <a:pPr marL="0" indent="0">
              <a:buNone/>
            </a:pPr>
            <a:r>
              <a:rPr lang="fr-FR" dirty="0"/>
              <a:t>- zidovudine sirop à 10%: 4mg/kg x 2/j </a:t>
            </a:r>
            <a:r>
              <a:rPr lang="fr-FR" dirty="0" smtClean="0"/>
              <a:t>pendant 4 </a:t>
            </a:r>
            <a:r>
              <a:rPr lang="fr-FR" dirty="0"/>
              <a:t>à 6 semaines</a:t>
            </a:r>
          </a:p>
          <a:p>
            <a:pPr>
              <a:buFontTx/>
              <a:buChar char="-"/>
            </a:pPr>
            <a:r>
              <a:rPr lang="fr-FR" dirty="0" smtClean="0"/>
              <a:t>traitement </a:t>
            </a:r>
            <a:r>
              <a:rPr lang="fr-FR" dirty="0"/>
              <a:t>intensifié (absence de </a:t>
            </a:r>
            <a:r>
              <a:rPr lang="fr-FR" dirty="0" smtClean="0"/>
              <a:t>TRT ARV chez la </a:t>
            </a:r>
            <a:r>
              <a:rPr lang="fr-FR" dirty="0"/>
              <a:t>mère ou </a:t>
            </a:r>
            <a:r>
              <a:rPr lang="fr-FR" dirty="0" smtClean="0"/>
              <a:t>TRT&lt; </a:t>
            </a:r>
            <a:r>
              <a:rPr lang="fr-FR" dirty="0"/>
              <a:t>8 semaines, CV élevée </a:t>
            </a:r>
            <a:r>
              <a:rPr lang="fr-FR" dirty="0" smtClean="0"/>
              <a:t>à l’accouchement</a:t>
            </a:r>
            <a:r>
              <a:rPr lang="fr-FR" dirty="0"/>
              <a:t>, prématurité &lt; 33SA</a:t>
            </a:r>
            <a:r>
              <a:rPr lang="fr-FR" dirty="0" smtClean="0"/>
              <a:t>)</a:t>
            </a:r>
          </a:p>
          <a:p>
            <a:pPr>
              <a:buFontTx/>
              <a:buChar char="-"/>
            </a:pPr>
            <a:endParaRPr lang="fr-FR" dirty="0"/>
          </a:p>
          <a:p>
            <a:pPr marL="0" indent="0">
              <a:buNone/>
            </a:pPr>
            <a:r>
              <a:rPr lang="fr-FR" b="1" dirty="0"/>
              <a:t>2. allaitement artificiel+++</a:t>
            </a:r>
          </a:p>
          <a:p>
            <a:pPr marL="0" indent="0">
              <a:buNone/>
            </a:pPr>
            <a:r>
              <a:rPr lang="fr-FR" dirty="0" smtClean="0"/>
              <a:t> </a:t>
            </a:r>
            <a:r>
              <a:rPr lang="fr-FR" dirty="0"/>
              <a:t>calendrier vaccinal normal sauf BCG </a:t>
            </a:r>
            <a:endParaRPr lang="fr-FR" dirty="0" smtClean="0"/>
          </a:p>
          <a:p>
            <a:pPr marL="0" indent="0">
              <a:buNone/>
            </a:pPr>
            <a:r>
              <a:rPr lang="fr-FR" dirty="0" smtClean="0"/>
              <a:t>• </a:t>
            </a:r>
            <a:r>
              <a:rPr lang="fr-FR" dirty="0"/>
              <a:t>Surveillance biologique :</a:t>
            </a:r>
          </a:p>
          <a:p>
            <a:pPr marL="400050" lvl="1" indent="0">
              <a:buNone/>
            </a:pPr>
            <a:r>
              <a:rPr lang="fr-FR" dirty="0"/>
              <a:t>– Charge virale VIH : naissance, M1, M3, M6</a:t>
            </a:r>
          </a:p>
          <a:p>
            <a:pPr marL="400050" lvl="1" indent="0">
              <a:buNone/>
            </a:pPr>
            <a:r>
              <a:rPr lang="fr-FR" dirty="0"/>
              <a:t>– Sérologie VIH M18</a:t>
            </a:r>
          </a:p>
          <a:p>
            <a:pPr marL="0" indent="0">
              <a:buNone/>
            </a:pPr>
            <a:r>
              <a:rPr lang="fr-FR" dirty="0" smtClean="0"/>
              <a:t>• </a:t>
            </a:r>
            <a:r>
              <a:rPr lang="fr-FR" dirty="0"/>
              <a:t>Prise en charge à 100% jusqu’à 2 ans</a:t>
            </a:r>
          </a:p>
          <a:p>
            <a:pPr marL="0" indent="0">
              <a:buNone/>
            </a:pPr>
            <a:endParaRPr lang="fr-FR" dirty="0"/>
          </a:p>
        </p:txBody>
      </p:sp>
    </p:spTree>
    <p:extLst>
      <p:ext uri="{BB962C8B-B14F-4D97-AF65-F5344CB8AC3E}">
        <p14:creationId xmlns:p14="http://schemas.microsoft.com/office/powerpoint/2010/main" val="29355468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6430962"/>
          </a:xfrm>
          <a:solidFill>
            <a:schemeClr val="bg2">
              <a:lumMod val="50000"/>
            </a:schemeClr>
          </a:solidFill>
          <a:ln>
            <a:solidFill>
              <a:schemeClr val="accent1">
                <a:lumMod val="75000"/>
              </a:schemeClr>
            </a:solidFill>
          </a:ln>
        </p:spPr>
        <p:txBody>
          <a:bodyPr>
            <a:normAutofit/>
          </a:bodyPr>
          <a:lstStyle/>
          <a:p>
            <a:pPr algn="ctr"/>
            <a:r>
              <a:rPr lang="fr-FR" sz="8000" b="1" dirty="0"/>
              <a:t>Herpès virus</a:t>
            </a:r>
          </a:p>
        </p:txBody>
      </p:sp>
    </p:spTree>
    <p:extLst>
      <p:ext uri="{BB962C8B-B14F-4D97-AF65-F5344CB8AC3E}">
        <p14:creationId xmlns:p14="http://schemas.microsoft.com/office/powerpoint/2010/main" val="34584613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42975" y="274638"/>
            <a:ext cx="10758487" cy="6430962"/>
          </a:xfrm>
        </p:spPr>
        <p:txBody>
          <a:bodyPr>
            <a:normAutofit fontScale="90000"/>
          </a:bodyPr>
          <a:lstStyle/>
          <a:p>
            <a:r>
              <a:rPr lang="fr-FR" dirty="0" smtClean="0"/>
              <a:t/>
            </a:r>
            <a:br>
              <a:rPr lang="fr-FR" dirty="0" smtClean="0"/>
            </a:br>
            <a:r>
              <a:rPr lang="fr-FR" dirty="0" smtClean="0"/>
              <a:t>IST très fréquentes 20% des femmes </a:t>
            </a:r>
            <a:br>
              <a:rPr lang="fr-FR" dirty="0" smtClean="0"/>
            </a:br>
            <a:r>
              <a:rPr lang="fr-FR" dirty="0" smtClean="0"/>
              <a:t/>
            </a:r>
            <a:br>
              <a:rPr lang="fr-FR" dirty="0" smtClean="0"/>
            </a:br>
            <a:r>
              <a:rPr lang="fr-FR" sz="3600" dirty="0" smtClean="0"/>
              <a:t>Le</a:t>
            </a:r>
            <a:r>
              <a:rPr lang="fr-FR" dirty="0" smtClean="0"/>
              <a:t> </a:t>
            </a:r>
            <a:r>
              <a:rPr lang="fr-FR" sz="3600" dirty="0"/>
              <a:t>virus de l'herpès génital, Herpès  virus 2 (HSV2) est responsable de la quasi-totalité des herpès néonataux.</a:t>
            </a:r>
            <a:br>
              <a:rPr lang="fr-FR" sz="3600" dirty="0"/>
            </a:br>
            <a:r>
              <a:rPr lang="fr-FR" sz="3600" dirty="0"/>
              <a:t> </a:t>
            </a:r>
            <a:br>
              <a:rPr lang="fr-FR" sz="3600" dirty="0"/>
            </a:br>
            <a:r>
              <a:rPr lang="fr-FR" sz="3600" dirty="0" smtClean="0"/>
              <a:t/>
            </a:r>
            <a:br>
              <a:rPr lang="fr-FR" sz="3600" dirty="0" smtClean="0"/>
            </a:br>
            <a:r>
              <a:rPr lang="fr-FR" sz="3600" dirty="0" smtClean="0"/>
              <a:t>La </a:t>
            </a:r>
            <a:r>
              <a:rPr lang="fr-FR" sz="3600" dirty="0"/>
              <a:t>transmission est maternofœtale, </a:t>
            </a:r>
            <a:r>
              <a:rPr lang="fr-FR" sz="3600" b="1" dirty="0"/>
              <a:t>per-partum, </a:t>
            </a:r>
            <a:r>
              <a:rPr lang="fr-FR" sz="3600" dirty="0"/>
              <a:t>après rupture prématurée des membranes, ou lors du passage dans la filière génitale.</a:t>
            </a:r>
            <a:br>
              <a:rPr lang="fr-FR" sz="3600" dirty="0"/>
            </a:br>
            <a:r>
              <a:rPr lang="fr-FR" sz="3600" dirty="0"/>
              <a:t> </a:t>
            </a:r>
            <a:r>
              <a:rPr lang="fr-FR" dirty="0"/>
              <a:t/>
            </a:r>
            <a:br>
              <a:rPr lang="fr-FR" dirty="0"/>
            </a:br>
            <a:endParaRPr lang="fr-FR" dirty="0"/>
          </a:p>
        </p:txBody>
      </p:sp>
    </p:spTree>
    <p:extLst>
      <p:ext uri="{BB962C8B-B14F-4D97-AF65-F5344CB8AC3E}">
        <p14:creationId xmlns:p14="http://schemas.microsoft.com/office/powerpoint/2010/main" val="10405166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TRANSMISSION MATERNO FOETALE</a:t>
            </a:r>
            <a:endParaRPr lang="fr-FR" dirty="0"/>
          </a:p>
        </p:txBody>
      </p:sp>
      <p:sp>
        <p:nvSpPr>
          <p:cNvPr id="3" name="Espace réservé du contenu 2"/>
          <p:cNvSpPr>
            <a:spLocks noGrp="1"/>
          </p:cNvSpPr>
          <p:nvPr>
            <p:ph idx="1"/>
          </p:nvPr>
        </p:nvSpPr>
        <p:spPr/>
        <p:txBody>
          <a:bodyPr/>
          <a:lstStyle/>
          <a:p>
            <a:r>
              <a:rPr lang="fr-FR" dirty="0" smtClean="0">
                <a:solidFill>
                  <a:srgbClr val="FF0000"/>
                </a:solidFill>
              </a:rPr>
              <a:t>Pendant l’accouchement </a:t>
            </a:r>
            <a:r>
              <a:rPr lang="fr-FR" dirty="0" smtClean="0"/>
              <a:t>principalement: contact avec les secrétions génitales maternelles infestées.</a:t>
            </a:r>
          </a:p>
          <a:p>
            <a:r>
              <a:rPr lang="fr-FR" dirty="0" smtClean="0"/>
              <a:t>Lors d’une primo infection herpétiques  dans le mois précédent : 80% d’</a:t>
            </a:r>
            <a:r>
              <a:rPr lang="fr-FR" dirty="0" err="1" smtClean="0"/>
              <a:t>herpés</a:t>
            </a:r>
            <a:r>
              <a:rPr lang="fr-FR" dirty="0" smtClean="0"/>
              <a:t> congénital</a:t>
            </a:r>
          </a:p>
          <a:p>
            <a:r>
              <a:rPr lang="fr-FR" dirty="0" smtClean="0"/>
              <a:t>Lors d’une récurrence dans la semaine précédente : 2 à 5% d’</a:t>
            </a:r>
            <a:r>
              <a:rPr lang="fr-FR" dirty="0" err="1" smtClean="0"/>
              <a:t>herpés</a:t>
            </a:r>
            <a:r>
              <a:rPr lang="fr-FR" dirty="0" smtClean="0"/>
              <a:t> néonatal</a:t>
            </a:r>
          </a:p>
          <a:p>
            <a:r>
              <a:rPr lang="fr-FR" dirty="0" smtClean="0"/>
              <a:t>Lors d’une excrétion intermittente asymptomatique</a:t>
            </a:r>
          </a:p>
          <a:p>
            <a:r>
              <a:rPr lang="fr-FR" dirty="0" smtClean="0"/>
              <a:t>Exceptionnel au cours de la grossesse passage trans placentaire au cours d’une primo infection.</a:t>
            </a:r>
          </a:p>
          <a:p>
            <a:endParaRPr lang="fr-FR" dirty="0"/>
          </a:p>
        </p:txBody>
      </p:sp>
    </p:spTree>
    <p:extLst>
      <p:ext uri="{BB962C8B-B14F-4D97-AF65-F5344CB8AC3E}">
        <p14:creationId xmlns:p14="http://schemas.microsoft.com/office/powerpoint/2010/main" val="30659784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7251" y="274638"/>
            <a:ext cx="11072812" cy="6583362"/>
          </a:xfrm>
        </p:spPr>
        <p:txBody>
          <a:bodyPr>
            <a:normAutofit/>
          </a:bodyPr>
          <a:lstStyle/>
          <a:p>
            <a:r>
              <a:rPr lang="fr-FR" b="1" dirty="0" smtClean="0"/>
              <a:t>   </a:t>
            </a:r>
            <a:r>
              <a:rPr lang="fr-FR" b="1" dirty="0" smtClean="0">
                <a:latin typeface="+mn-lt"/>
              </a:rPr>
              <a:t>DIAGNOSTIC</a:t>
            </a:r>
            <a:r>
              <a:rPr lang="fr-FR" b="1" dirty="0">
                <a:latin typeface="+mn-lt"/>
              </a:rPr>
              <a:t> </a:t>
            </a:r>
            <a:r>
              <a:rPr lang="fr-FR" b="1" dirty="0" smtClean="0">
                <a:latin typeface="+mn-lt"/>
              </a:rPr>
              <a:t/>
            </a:r>
            <a:br>
              <a:rPr lang="fr-FR" b="1" dirty="0" smtClean="0">
                <a:latin typeface="+mn-lt"/>
              </a:rPr>
            </a:br>
            <a:r>
              <a:rPr lang="fr-FR" b="1" dirty="0" smtClean="0">
                <a:latin typeface="+mn-lt"/>
              </a:rPr>
              <a:t/>
            </a:r>
            <a:br>
              <a:rPr lang="fr-FR" b="1" dirty="0" smtClean="0">
                <a:latin typeface="+mn-lt"/>
              </a:rPr>
            </a:br>
            <a:r>
              <a:rPr lang="fr-FR" sz="3200" dirty="0">
                <a:latin typeface="+mn-lt"/>
              </a:rPr>
              <a:t>Le </a:t>
            </a:r>
            <a:r>
              <a:rPr lang="fr-FR" sz="3200" dirty="0" smtClean="0">
                <a:latin typeface="+mn-lt"/>
              </a:rPr>
              <a:t>dépistage </a:t>
            </a:r>
            <a:r>
              <a:rPr lang="fr-FR" sz="3200" dirty="0">
                <a:latin typeface="+mn-lt"/>
              </a:rPr>
              <a:t>ne peut pas être systématique chez toute femme en fin de grossesse</a:t>
            </a:r>
            <a:br>
              <a:rPr lang="fr-FR" sz="3200" dirty="0">
                <a:latin typeface="+mn-lt"/>
              </a:rPr>
            </a:br>
            <a:r>
              <a:rPr lang="fr-FR" sz="3200" dirty="0">
                <a:latin typeface="+mn-lt"/>
              </a:rPr>
              <a:t>Cela doit inciter à la recherche des </a:t>
            </a:r>
            <a:r>
              <a:rPr lang="fr-FR" sz="3200" b="1" dirty="0">
                <a:latin typeface="+mn-lt"/>
              </a:rPr>
              <a:t>populations à risque </a:t>
            </a:r>
            <a:r>
              <a:rPr lang="fr-FR" sz="3200" dirty="0">
                <a:latin typeface="+mn-lt"/>
              </a:rPr>
              <a:t>: femmes ayant des antécédents ou partenaires ayant des antécédents ou une poussée en cours</a:t>
            </a:r>
            <a:r>
              <a:rPr lang="fr-FR" sz="3200" dirty="0" smtClean="0">
                <a:latin typeface="+mn-lt"/>
              </a:rPr>
              <a:t>.</a:t>
            </a:r>
            <a:br>
              <a:rPr lang="fr-FR" sz="3200" dirty="0" smtClean="0">
                <a:latin typeface="+mn-lt"/>
              </a:rPr>
            </a:br>
            <a:r>
              <a:rPr lang="fr-FR" sz="3200" dirty="0" smtClean="0">
                <a:latin typeface="+mn-lt"/>
              </a:rPr>
              <a:t/>
            </a:r>
            <a:br>
              <a:rPr lang="fr-FR" sz="3200" dirty="0" smtClean="0">
                <a:latin typeface="+mn-lt"/>
              </a:rPr>
            </a:br>
            <a:r>
              <a:rPr lang="fr-FR" sz="3200" dirty="0">
                <a:latin typeface="+mn-lt"/>
              </a:rPr>
              <a:t>La sérologie maternelle n'a que peu d'intérêt diagnostique, sauf peut-être dans les primo-infections puisque les </a:t>
            </a:r>
            <a:r>
              <a:rPr lang="fr-FR" sz="3200" b="1" dirty="0">
                <a:latin typeface="+mn-lt"/>
              </a:rPr>
              <a:t>IgM</a:t>
            </a:r>
            <a:r>
              <a:rPr lang="fr-FR" sz="3200" dirty="0">
                <a:latin typeface="+mn-lt"/>
              </a:rPr>
              <a:t>, fortement positives, permettent alors une certitude diagnostique.</a:t>
            </a:r>
            <a:br>
              <a:rPr lang="fr-FR" sz="3200" dirty="0">
                <a:latin typeface="+mn-lt"/>
              </a:rPr>
            </a:br>
            <a:r>
              <a:rPr lang="fr-FR" sz="3200" dirty="0">
                <a:latin typeface="+mn-lt"/>
              </a:rPr>
              <a:t/>
            </a:r>
            <a:br>
              <a:rPr lang="fr-FR" sz="3200" dirty="0">
                <a:latin typeface="+mn-lt"/>
              </a:rPr>
            </a:br>
            <a:r>
              <a:rPr lang="fr-FR" sz="3200" dirty="0">
                <a:latin typeface="+mn-lt"/>
              </a:rPr>
              <a:t/>
            </a:r>
            <a:br>
              <a:rPr lang="fr-FR" sz="3200" dirty="0">
                <a:latin typeface="+mn-lt"/>
              </a:rPr>
            </a:br>
            <a:endParaRPr lang="fr-FR" sz="3200" dirty="0">
              <a:latin typeface="+mn-lt"/>
            </a:endParaRPr>
          </a:p>
        </p:txBody>
      </p:sp>
    </p:spTree>
    <p:extLst>
      <p:ext uri="{BB962C8B-B14F-4D97-AF65-F5344CB8AC3E}">
        <p14:creationId xmlns:p14="http://schemas.microsoft.com/office/powerpoint/2010/main" val="18790575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271462"/>
            <a:ext cx="10515600" cy="6200775"/>
          </a:xfrm>
        </p:spPr>
        <p:txBody>
          <a:bodyPr>
            <a:normAutofit lnSpcReduction="10000"/>
          </a:bodyPr>
          <a:lstStyle/>
          <a:p>
            <a:pPr marL="0" indent="0" algn="ctr">
              <a:buNone/>
            </a:pPr>
            <a:endParaRPr lang="fr-FR" b="1" dirty="0" smtClean="0"/>
          </a:p>
          <a:p>
            <a:pPr marL="0" indent="0" algn="ctr">
              <a:buNone/>
            </a:pPr>
            <a:r>
              <a:rPr lang="fr-FR" b="1" dirty="0" smtClean="0"/>
              <a:t>FOETOPATHIE </a:t>
            </a:r>
            <a:r>
              <a:rPr lang="fr-FR" b="1" dirty="0"/>
              <a:t>HERPETIQUE </a:t>
            </a:r>
          </a:p>
          <a:p>
            <a:pPr marL="457200" lvl="1" indent="0">
              <a:buNone/>
            </a:pPr>
            <a:r>
              <a:rPr lang="fr-FR" dirty="0"/>
              <a:t>Contamination fœtale lors d’une primo infection maternelle pendant la grossesse( exceptionnelle) Lésion cérébrale et oculaire</a:t>
            </a:r>
          </a:p>
          <a:p>
            <a:pPr marL="457200" lvl="1" indent="0">
              <a:buNone/>
            </a:pPr>
            <a:r>
              <a:rPr lang="fr-FR" dirty="0"/>
              <a:t>Risque Avortement au </a:t>
            </a:r>
            <a:r>
              <a:rPr lang="fr-FR" b="1" dirty="0"/>
              <a:t>1</a:t>
            </a:r>
            <a:r>
              <a:rPr lang="fr-FR" b="1" baseline="30000" dirty="0"/>
              <a:t>e</a:t>
            </a:r>
            <a:r>
              <a:rPr lang="fr-FR" b="1" dirty="0"/>
              <a:t>  trimestre</a:t>
            </a:r>
            <a:r>
              <a:rPr lang="fr-FR" dirty="0"/>
              <a:t>, </a:t>
            </a:r>
          </a:p>
          <a:p>
            <a:pPr marL="457200" lvl="1" indent="0">
              <a:buNone/>
            </a:pPr>
            <a:r>
              <a:rPr lang="fr-FR" dirty="0"/>
              <a:t>de prématurité et d'hypotrophie en cas d'atteinte aux </a:t>
            </a:r>
            <a:r>
              <a:rPr lang="fr-FR" b="1" dirty="0" smtClean="0"/>
              <a:t>2</a:t>
            </a:r>
            <a:r>
              <a:rPr lang="fr-FR" b="1" baseline="30000" dirty="0" smtClean="0"/>
              <a:t>e</a:t>
            </a:r>
            <a:r>
              <a:rPr lang="fr-FR" b="1" dirty="0" smtClean="0"/>
              <a:t> </a:t>
            </a:r>
            <a:r>
              <a:rPr lang="fr-FR" dirty="0" smtClean="0"/>
              <a:t>et</a:t>
            </a:r>
            <a:r>
              <a:rPr lang="fr-FR" b="1" dirty="0" smtClean="0"/>
              <a:t> </a:t>
            </a:r>
            <a:r>
              <a:rPr lang="fr-FR" b="1" dirty="0"/>
              <a:t>3</a:t>
            </a:r>
            <a:r>
              <a:rPr lang="fr-FR" b="1" baseline="30000" dirty="0"/>
              <a:t>e</a:t>
            </a:r>
            <a:r>
              <a:rPr lang="fr-FR" b="1" dirty="0"/>
              <a:t> </a:t>
            </a:r>
            <a:r>
              <a:rPr lang="fr-FR" dirty="0"/>
              <a:t>trimestres.</a:t>
            </a:r>
            <a:br>
              <a:rPr lang="fr-FR" dirty="0"/>
            </a:br>
            <a:r>
              <a:rPr lang="fr-FR" dirty="0"/>
              <a:t> </a:t>
            </a:r>
            <a:br>
              <a:rPr lang="fr-FR" dirty="0"/>
            </a:br>
            <a:endParaRPr lang="fr-FR" dirty="0" smtClean="0"/>
          </a:p>
          <a:p>
            <a:pPr marL="457200" lvl="1" indent="0">
              <a:buNone/>
            </a:pPr>
            <a:endParaRPr lang="fr-FR" dirty="0"/>
          </a:p>
          <a:p>
            <a:pPr marL="457200" lvl="1" indent="0" algn="ctr">
              <a:buNone/>
            </a:pPr>
            <a:r>
              <a:rPr lang="fr-FR" dirty="0"/>
              <a:t> </a:t>
            </a:r>
            <a:r>
              <a:rPr lang="fr-FR" sz="3600" b="1" dirty="0"/>
              <a:t>HERPES NÉONATAL</a:t>
            </a:r>
          </a:p>
          <a:p>
            <a:pPr marL="0" indent="0" algn="ctr">
              <a:buNone/>
            </a:pPr>
            <a:endParaRPr lang="fr-FR" dirty="0"/>
          </a:p>
          <a:p>
            <a:r>
              <a:rPr lang="fr-FR" dirty="0" smtClean="0"/>
              <a:t>Risque de décès  et de  séquelles neurologique par</a:t>
            </a:r>
          </a:p>
          <a:p>
            <a:pPr lvl="1"/>
            <a:r>
              <a:rPr lang="fr-FR" dirty="0" smtClean="0"/>
              <a:t>Septicémie herpétique: éruption cuateo muqueuse vésiculeuse à tendance nécrotique avec atteinte</a:t>
            </a:r>
          </a:p>
          <a:p>
            <a:pPr lvl="1"/>
            <a:r>
              <a:rPr lang="fr-FR" dirty="0" smtClean="0"/>
              <a:t>Poly viscérale </a:t>
            </a:r>
            <a:r>
              <a:rPr lang="fr-FR" dirty="0"/>
              <a:t>( </a:t>
            </a:r>
            <a:r>
              <a:rPr lang="fr-FR" dirty="0" smtClean="0"/>
              <a:t>neurologique, myocardique, pulmonaire et hépatique</a:t>
            </a:r>
            <a:r>
              <a:rPr lang="fr-FR" dirty="0"/>
              <a:t> )</a:t>
            </a:r>
            <a:endParaRPr lang="fr-FR" dirty="0" smtClean="0"/>
          </a:p>
          <a:p>
            <a:pPr lvl="1"/>
            <a:r>
              <a:rPr lang="fr-FR" b="1" dirty="0" smtClean="0"/>
              <a:t>Méningo- encéphalite herpétique</a:t>
            </a:r>
          </a:p>
          <a:p>
            <a:pPr lvl="1"/>
            <a:endParaRPr lang="fr-FR" dirty="0"/>
          </a:p>
        </p:txBody>
      </p:sp>
    </p:spTree>
    <p:extLst>
      <p:ext uri="{BB962C8B-B14F-4D97-AF65-F5344CB8AC3E}">
        <p14:creationId xmlns:p14="http://schemas.microsoft.com/office/powerpoint/2010/main" val="32048581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0100" y="274638"/>
            <a:ext cx="10987088" cy="6430962"/>
          </a:xfrm>
        </p:spPr>
        <p:txBody>
          <a:bodyPr>
            <a:normAutofit fontScale="90000"/>
          </a:bodyPr>
          <a:lstStyle/>
          <a:p>
            <a:r>
              <a:rPr lang="fr-FR" sz="3200" dirty="0"/>
              <a:t/>
            </a:r>
            <a:br>
              <a:rPr lang="fr-FR" sz="3200" dirty="0"/>
            </a:br>
            <a:r>
              <a:rPr lang="fr-FR" sz="2800" dirty="0"/>
              <a:t/>
            </a:r>
            <a:br>
              <a:rPr lang="fr-FR" sz="2800" dirty="0"/>
            </a:br>
            <a:r>
              <a:rPr lang="fr-FR" sz="2800" dirty="0"/>
              <a:t>                                 </a:t>
            </a:r>
            <a:br>
              <a:rPr lang="fr-FR" sz="2800" dirty="0"/>
            </a:br>
            <a:r>
              <a:rPr lang="fr-FR" sz="2800" dirty="0"/>
              <a:t/>
            </a:r>
            <a:br>
              <a:rPr lang="fr-FR" sz="2800" dirty="0"/>
            </a:br>
            <a:r>
              <a:rPr lang="fr-FR" sz="2800" dirty="0"/>
              <a:t>                          </a:t>
            </a:r>
            <a:br>
              <a:rPr lang="fr-FR" sz="2800" dirty="0"/>
            </a:br>
            <a:r>
              <a:rPr lang="fr-FR" sz="2800" dirty="0"/>
              <a:t>                  </a:t>
            </a:r>
            <a:r>
              <a:rPr lang="fr-FR" sz="4900" dirty="0" smtClean="0">
                <a:latin typeface="+mn-lt"/>
              </a:rPr>
              <a:t>TRAITEMENT </a:t>
            </a:r>
            <a:r>
              <a:rPr lang="fr-FR" sz="2400" dirty="0">
                <a:latin typeface="+mn-lt"/>
              </a:rPr>
              <a:t/>
            </a:r>
            <a:br>
              <a:rPr lang="fr-FR" sz="2400" dirty="0">
                <a:latin typeface="+mn-lt"/>
              </a:rPr>
            </a:br>
            <a:r>
              <a:rPr lang="fr-FR" sz="2400" dirty="0">
                <a:latin typeface="+mn-lt"/>
              </a:rPr>
              <a:t> </a:t>
            </a:r>
            <a:br>
              <a:rPr lang="fr-FR" sz="2400" dirty="0">
                <a:latin typeface="+mn-lt"/>
              </a:rPr>
            </a:br>
            <a:r>
              <a:rPr lang="fr-FR" sz="2400" dirty="0" smtClean="0">
                <a:latin typeface="+mn-lt"/>
              </a:rPr>
              <a:t>Repose sur l’Aciclovir</a:t>
            </a:r>
            <a:br>
              <a:rPr lang="fr-FR" sz="2400" dirty="0" smtClean="0">
                <a:latin typeface="+mn-lt"/>
              </a:rPr>
            </a:br>
            <a:r>
              <a:rPr lang="fr-FR" sz="2400" dirty="0" smtClean="0">
                <a:latin typeface="+mn-lt"/>
              </a:rPr>
              <a:t/>
            </a:r>
            <a:br>
              <a:rPr lang="fr-FR" sz="2400" dirty="0" smtClean="0">
                <a:latin typeface="+mn-lt"/>
              </a:rPr>
            </a:br>
            <a:r>
              <a:rPr lang="fr-FR" sz="2400" dirty="0">
                <a:latin typeface="+mn-lt"/>
              </a:rPr>
              <a:t> </a:t>
            </a:r>
            <a:r>
              <a:rPr lang="fr-FR" sz="2400" dirty="0" smtClean="0">
                <a:latin typeface="+mn-lt"/>
              </a:rPr>
              <a:t>-</a:t>
            </a:r>
            <a:r>
              <a:rPr lang="fr-FR" sz="2400" dirty="0">
                <a:latin typeface="+mn-lt"/>
              </a:rPr>
              <a:t> </a:t>
            </a:r>
            <a:r>
              <a:rPr lang="fr-FR" sz="2400" b="1" dirty="0" smtClean="0">
                <a:latin typeface="+mn-lt"/>
              </a:rPr>
              <a:t>Primo-infection herpétique  </a:t>
            </a:r>
            <a:r>
              <a:rPr lang="fr-FR" sz="2400" dirty="0">
                <a:latin typeface="+mn-lt"/>
              </a:rPr>
              <a:t>symptomatique </a:t>
            </a:r>
            <a:r>
              <a:rPr lang="fr-FR" sz="2400" dirty="0" smtClean="0">
                <a:latin typeface="+mn-lt"/>
              </a:rPr>
              <a:t> chez la femme enceinte survient </a:t>
            </a:r>
            <a:r>
              <a:rPr lang="fr-FR" sz="2400" dirty="0">
                <a:latin typeface="+mn-lt"/>
              </a:rPr>
              <a:t>dans le prépartum </a:t>
            </a:r>
            <a:r>
              <a:rPr lang="fr-FR" sz="2400" dirty="0" smtClean="0">
                <a:latin typeface="+mn-lt"/>
              </a:rPr>
              <a:t/>
            </a:r>
            <a:br>
              <a:rPr lang="fr-FR" sz="2400" dirty="0" smtClean="0">
                <a:latin typeface="+mn-lt"/>
              </a:rPr>
            </a:br>
            <a:r>
              <a:rPr lang="fr-FR" sz="2400" dirty="0" smtClean="0">
                <a:latin typeface="+mn-lt"/>
              </a:rPr>
              <a:t>200mg 5 fois par jour pendant 10 jours</a:t>
            </a:r>
            <a:br>
              <a:rPr lang="fr-FR" sz="2400" dirty="0" smtClean="0">
                <a:latin typeface="+mn-lt"/>
              </a:rPr>
            </a:br>
            <a:r>
              <a:rPr lang="fr-FR" sz="2400" dirty="0" smtClean="0">
                <a:latin typeface="+mn-lt"/>
              </a:rPr>
              <a:t/>
            </a:r>
            <a:br>
              <a:rPr lang="fr-FR" sz="2400" dirty="0" smtClean="0">
                <a:latin typeface="+mn-lt"/>
              </a:rPr>
            </a:br>
            <a:r>
              <a:rPr lang="fr-FR" sz="2400" b="1" dirty="0" smtClean="0">
                <a:latin typeface="+mn-lt"/>
              </a:rPr>
              <a:t>- Récurrence herpétique génitale </a:t>
            </a:r>
            <a:r>
              <a:rPr lang="fr-FR" sz="2400" dirty="0" smtClean="0">
                <a:latin typeface="+mn-lt"/>
              </a:rPr>
              <a:t>:</a:t>
            </a:r>
            <a:br>
              <a:rPr lang="fr-FR" sz="2400" dirty="0" smtClean="0">
                <a:latin typeface="+mn-lt"/>
              </a:rPr>
            </a:br>
            <a:r>
              <a:rPr lang="fr-FR" sz="2400" dirty="0" smtClean="0">
                <a:latin typeface="+mn-lt"/>
              </a:rPr>
              <a:t>Aciclovir 200 mg 5 fois par jour pendant 5 jours</a:t>
            </a:r>
            <a:br>
              <a:rPr lang="fr-FR" sz="2400" dirty="0" smtClean="0">
                <a:latin typeface="+mn-lt"/>
              </a:rPr>
            </a:br>
            <a:r>
              <a:rPr lang="fr-FR" sz="2400" dirty="0" smtClean="0">
                <a:latin typeface="+mn-lt"/>
              </a:rPr>
              <a:t/>
            </a:r>
            <a:br>
              <a:rPr lang="fr-FR" sz="2400" dirty="0" smtClean="0">
                <a:latin typeface="+mn-lt"/>
              </a:rPr>
            </a:br>
            <a:r>
              <a:rPr lang="fr-FR" sz="2400" dirty="0" smtClean="0">
                <a:latin typeface="+mn-lt"/>
              </a:rPr>
              <a:t>  </a:t>
            </a:r>
            <a:r>
              <a:rPr lang="fr-FR" sz="2400" b="1" dirty="0" smtClean="0">
                <a:latin typeface="+mn-lt"/>
              </a:rPr>
              <a:t>Traitement d’</a:t>
            </a:r>
            <a:r>
              <a:rPr lang="fr-FR" sz="2400" b="1" dirty="0" err="1" smtClean="0">
                <a:latin typeface="+mn-lt"/>
              </a:rPr>
              <a:t>herpés</a:t>
            </a:r>
            <a:r>
              <a:rPr lang="fr-FR" sz="2400" b="1" dirty="0" smtClean="0">
                <a:latin typeface="+mn-lt"/>
              </a:rPr>
              <a:t> néonatal</a:t>
            </a:r>
            <a:r>
              <a:rPr lang="fr-FR" sz="2400" dirty="0">
                <a:latin typeface="+mn-lt"/>
              </a:rPr>
              <a:t/>
            </a:r>
            <a:br>
              <a:rPr lang="fr-FR" sz="2400" dirty="0">
                <a:latin typeface="+mn-lt"/>
              </a:rPr>
            </a:br>
            <a:r>
              <a:rPr lang="fr-FR" sz="2400" dirty="0" smtClean="0">
                <a:latin typeface="+mn-lt"/>
              </a:rPr>
              <a:t>Quand il y a un herpès  génital à testé chez la mère  ,</a:t>
            </a:r>
            <a:br>
              <a:rPr lang="fr-FR" sz="2400" dirty="0" smtClean="0">
                <a:latin typeface="+mn-lt"/>
              </a:rPr>
            </a:br>
            <a:r>
              <a:rPr lang="fr-FR" sz="2400" dirty="0" smtClean="0">
                <a:latin typeface="+mn-lt"/>
              </a:rPr>
              <a:t> l’enfant doit bénéficier des</a:t>
            </a:r>
            <a:r>
              <a:rPr lang="fr-FR" sz="2400" dirty="0">
                <a:latin typeface="+mn-lt"/>
              </a:rPr>
              <a:t> </a:t>
            </a:r>
            <a:r>
              <a:rPr lang="fr-FR" sz="2400" b="1" dirty="0" smtClean="0">
                <a:latin typeface="+mn-lt"/>
              </a:rPr>
              <a:t>traitements curatifs </a:t>
            </a:r>
            <a:r>
              <a:rPr lang="fr-FR" sz="2400" dirty="0" smtClean="0">
                <a:latin typeface="+mn-lt"/>
              </a:rPr>
              <a:t/>
            </a:r>
            <a:br>
              <a:rPr lang="fr-FR" sz="2400" dirty="0" smtClean="0">
                <a:latin typeface="+mn-lt"/>
              </a:rPr>
            </a:br>
            <a:r>
              <a:rPr lang="fr-FR" sz="2400" dirty="0" smtClean="0">
                <a:latin typeface="+mn-lt"/>
              </a:rPr>
              <a:t>Aciclovir 60mg / Kg/ j en 3 prises  en IV pendant 14 à 21 j puis relai per os</a:t>
            </a:r>
            <a:br>
              <a:rPr lang="fr-FR" sz="2400" dirty="0" smtClean="0">
                <a:latin typeface="+mn-lt"/>
              </a:rPr>
            </a:br>
            <a:r>
              <a:rPr lang="fr-FR" sz="2400" dirty="0" smtClean="0">
                <a:latin typeface="+mn-lt"/>
              </a:rPr>
              <a:t/>
            </a:r>
            <a:br>
              <a:rPr lang="fr-FR" sz="2400" dirty="0" smtClean="0">
                <a:latin typeface="+mn-lt"/>
              </a:rPr>
            </a:br>
            <a:r>
              <a:rPr lang="fr-FR" sz="3200" dirty="0" smtClean="0">
                <a:latin typeface="+mn-lt"/>
              </a:rPr>
              <a:t>Traitement préventif qu’on il n’y a pas de lésions génitales apparentes  avec des antécédents d’</a:t>
            </a:r>
            <a:r>
              <a:rPr lang="fr-FR" sz="3200" dirty="0" err="1" smtClean="0">
                <a:latin typeface="+mn-lt"/>
              </a:rPr>
              <a:t>herpés</a:t>
            </a:r>
            <a:r>
              <a:rPr lang="fr-FR" sz="3200" dirty="0" smtClean="0">
                <a:latin typeface="+mn-lt"/>
              </a:rPr>
              <a:t> génital</a:t>
            </a:r>
            <a:r>
              <a:rPr lang="fr-FR" sz="3100" dirty="0">
                <a:latin typeface="+mn-lt"/>
              </a:rPr>
              <a:t/>
            </a:r>
            <a:br>
              <a:rPr lang="fr-FR" sz="3100" dirty="0">
                <a:latin typeface="+mn-lt"/>
              </a:rPr>
            </a:br>
            <a:r>
              <a:rPr lang="fr-FR" sz="3100" dirty="0">
                <a:latin typeface="+mn-lt"/>
              </a:rPr>
              <a:t/>
            </a:r>
            <a:br>
              <a:rPr lang="fr-FR" sz="3100" dirty="0">
                <a:latin typeface="+mn-lt"/>
              </a:rPr>
            </a:br>
            <a:r>
              <a:rPr lang="fr-FR" sz="3200" dirty="0"/>
              <a:t/>
            </a:r>
            <a:br>
              <a:rPr lang="fr-FR" sz="3200" dirty="0"/>
            </a:br>
            <a:r>
              <a:rPr lang="fr-FR" sz="3200" dirty="0"/>
              <a:t/>
            </a:r>
            <a:br>
              <a:rPr lang="fr-FR" sz="3200" dirty="0"/>
            </a:br>
            <a:endParaRPr lang="fr-FR" sz="3200" dirty="0"/>
          </a:p>
        </p:txBody>
      </p:sp>
    </p:spTree>
    <p:extLst>
      <p:ext uri="{BB962C8B-B14F-4D97-AF65-F5344CB8AC3E}">
        <p14:creationId xmlns:p14="http://schemas.microsoft.com/office/powerpoint/2010/main" val="13723857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471488"/>
            <a:ext cx="10515600" cy="5705475"/>
          </a:xfrm>
        </p:spPr>
        <p:txBody>
          <a:bodyPr>
            <a:normAutofit/>
          </a:bodyPr>
          <a:lstStyle/>
          <a:p>
            <a:pPr marL="0" indent="0" algn="ctr">
              <a:buNone/>
            </a:pPr>
            <a:r>
              <a:rPr lang="fr-FR" dirty="0"/>
              <a:t>TRAITEMENT</a:t>
            </a:r>
            <a:endParaRPr lang="fr-FR" dirty="0" smtClean="0"/>
          </a:p>
          <a:p>
            <a:endParaRPr lang="fr-FR" dirty="0"/>
          </a:p>
          <a:p>
            <a:r>
              <a:rPr lang="fr-FR" dirty="0" smtClean="0"/>
              <a:t>Césarienne prophylactique si:</a:t>
            </a:r>
          </a:p>
          <a:p>
            <a:pPr lvl="1"/>
            <a:r>
              <a:rPr lang="fr-FR" sz="2800" dirty="0" smtClean="0"/>
              <a:t>Lésions génitales à l’ admission en salle de travail</a:t>
            </a:r>
          </a:p>
          <a:p>
            <a:pPr lvl="1"/>
            <a:r>
              <a:rPr lang="fr-FR" sz="2800" dirty="0" smtClean="0"/>
              <a:t>Primo infection date de moins  de 1 an</a:t>
            </a:r>
          </a:p>
          <a:p>
            <a:pPr lvl="1"/>
            <a:r>
              <a:rPr lang="fr-FR" sz="2800" dirty="0" smtClean="0"/>
              <a:t>Récurrence non traitée  &lt; à 1semaine</a:t>
            </a:r>
            <a:endParaRPr lang="fr-FR" sz="2800" dirty="0"/>
          </a:p>
          <a:p>
            <a:pPr marL="0" indent="0">
              <a:buNone/>
            </a:pPr>
            <a:endParaRPr lang="fr-FR" sz="3200" dirty="0" smtClean="0"/>
          </a:p>
          <a:p>
            <a:pPr marL="0" indent="0">
              <a:buNone/>
            </a:pPr>
            <a:r>
              <a:rPr lang="fr-FR" sz="3200" dirty="0" smtClean="0"/>
              <a:t>Toute personne  porteuse d’un herpes labial ne doit pas entrer en contacte avec le nouveau né </a:t>
            </a:r>
            <a:endParaRPr lang="fr-FR" sz="3200" dirty="0"/>
          </a:p>
        </p:txBody>
      </p:sp>
    </p:spTree>
    <p:extLst>
      <p:ext uri="{BB962C8B-B14F-4D97-AF65-F5344CB8AC3E}">
        <p14:creationId xmlns:p14="http://schemas.microsoft.com/office/powerpoint/2010/main" val="277711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88" y="152400"/>
            <a:ext cx="11430000" cy="6278562"/>
          </a:xfrm>
        </p:spPr>
        <p:txBody>
          <a:bodyPr>
            <a:normAutofit fontScale="90000"/>
          </a:bodyPr>
          <a:lstStyle/>
          <a:p>
            <a:pPr algn="l"/>
            <a:r>
              <a:rPr lang="fr-FR" sz="3200" u="sng" dirty="0"/>
              <a:t/>
            </a:r>
            <a:br>
              <a:rPr lang="fr-FR" sz="3200" u="sng" dirty="0"/>
            </a:br>
            <a:r>
              <a:rPr lang="fr-FR" sz="3200" u="sng" dirty="0"/>
              <a:t/>
            </a:r>
            <a:br>
              <a:rPr lang="fr-FR" sz="3200" u="sng" dirty="0"/>
            </a:br>
            <a:r>
              <a:rPr lang="fr-FR" sz="3200" u="sng" dirty="0"/>
              <a:t/>
            </a:r>
            <a:br>
              <a:rPr lang="fr-FR" sz="3200" u="sng" dirty="0"/>
            </a:br>
            <a:r>
              <a:rPr lang="fr-FR" sz="2800" dirty="0">
                <a:latin typeface="+mn-lt"/>
              </a:rPr>
              <a:t>* En cas d'accouchement par VB ou de césarienne, après rupture des membranes de plus de 5 heures, pour le nné :</a:t>
            </a:r>
            <a:br>
              <a:rPr lang="fr-FR" sz="2800" dirty="0">
                <a:latin typeface="+mn-lt"/>
              </a:rPr>
            </a:br>
            <a:r>
              <a:rPr lang="fr-FR" sz="2800" dirty="0">
                <a:latin typeface="+mn-lt"/>
              </a:rPr>
              <a:t>          - surveillance clinique et virologique </a:t>
            </a:r>
            <a:br>
              <a:rPr lang="fr-FR" sz="2800" dirty="0">
                <a:latin typeface="+mn-lt"/>
              </a:rPr>
            </a:br>
            <a:r>
              <a:rPr lang="fr-FR" sz="2800" dirty="0">
                <a:latin typeface="+mn-lt"/>
              </a:rPr>
              <a:t>          -  traitement antiviral oculaire.</a:t>
            </a:r>
            <a:br>
              <a:rPr lang="fr-FR" sz="2800" dirty="0">
                <a:latin typeface="+mn-lt"/>
              </a:rPr>
            </a:br>
            <a:r>
              <a:rPr lang="fr-FR" sz="2800" dirty="0">
                <a:latin typeface="+mn-lt"/>
              </a:rPr>
              <a:t>          - </a:t>
            </a:r>
            <a:r>
              <a:rPr lang="fr-FR" sz="2800" dirty="0" err="1">
                <a:solidFill>
                  <a:srgbClr val="C00000"/>
                </a:solidFill>
                <a:latin typeface="+mn-lt"/>
              </a:rPr>
              <a:t>aciclovir</a:t>
            </a:r>
            <a:r>
              <a:rPr lang="fr-FR" sz="2800" dirty="0">
                <a:solidFill>
                  <a:srgbClr val="C00000"/>
                </a:solidFill>
                <a:latin typeface="+mn-lt"/>
              </a:rPr>
              <a:t> par voie IV, </a:t>
            </a:r>
            <a:r>
              <a:rPr lang="fr-FR" sz="2800" dirty="0">
                <a:latin typeface="+mn-lt"/>
              </a:rPr>
              <a:t>10mg/kg/8h pdt 10 à 15 jours</a:t>
            </a:r>
            <a:r>
              <a:rPr lang="fr-FR" sz="2800" dirty="0" smtClean="0">
                <a:latin typeface="+mn-lt"/>
              </a:rPr>
              <a:t>.</a:t>
            </a:r>
            <a:br>
              <a:rPr lang="fr-FR" sz="2800" dirty="0" smtClean="0">
                <a:latin typeface="+mn-lt"/>
              </a:rPr>
            </a:br>
            <a:r>
              <a:rPr lang="fr-FR" sz="2800" dirty="0">
                <a:latin typeface="+mn-lt"/>
              </a:rPr>
              <a:t/>
            </a:r>
            <a:br>
              <a:rPr lang="fr-FR" sz="2800" dirty="0">
                <a:latin typeface="+mn-lt"/>
              </a:rPr>
            </a:br>
            <a:r>
              <a:rPr lang="fr-FR" sz="2800" dirty="0">
                <a:latin typeface="+mn-lt"/>
              </a:rPr>
              <a:t> * En cas d'accouchement malgré des lésions herpétiques, </a:t>
            </a:r>
            <a:r>
              <a:rPr lang="fr-FR" sz="2800" dirty="0" smtClean="0">
                <a:latin typeface="+mn-lt"/>
              </a:rPr>
              <a:t> Asepsie </a:t>
            </a:r>
            <a:r>
              <a:rPr lang="fr-FR" sz="2800" dirty="0">
                <a:latin typeface="+mn-lt"/>
              </a:rPr>
              <a:t/>
            </a:r>
            <a:br>
              <a:rPr lang="fr-FR" sz="2800" dirty="0">
                <a:latin typeface="+mn-lt"/>
              </a:rPr>
            </a:br>
            <a:r>
              <a:rPr lang="fr-FR" sz="2800" dirty="0">
                <a:latin typeface="+mn-lt"/>
              </a:rPr>
              <a:t>          - </a:t>
            </a:r>
            <a:r>
              <a:rPr lang="fr-FR" sz="2800" dirty="0" smtClean="0">
                <a:latin typeface="+mn-lt"/>
              </a:rPr>
              <a:t>Désinfection  </a:t>
            </a:r>
            <a:r>
              <a:rPr lang="fr-FR" sz="2800" dirty="0">
                <a:latin typeface="+mn-lt"/>
              </a:rPr>
              <a:t>du vagin à la Bétadine</a:t>
            </a:r>
            <a:r>
              <a:rPr lang="fr-FR" sz="2800" dirty="0" smtClean="0">
                <a:latin typeface="+mn-lt"/>
              </a:rPr>
              <a:t>*, </a:t>
            </a:r>
            <a:r>
              <a:rPr lang="fr-FR" sz="2800" dirty="0">
                <a:latin typeface="+mn-lt"/>
              </a:rPr>
              <a:t/>
            </a:r>
            <a:br>
              <a:rPr lang="fr-FR" sz="2800" dirty="0">
                <a:latin typeface="+mn-lt"/>
              </a:rPr>
            </a:br>
            <a:r>
              <a:rPr lang="fr-FR" sz="2800" dirty="0">
                <a:latin typeface="+mn-lt"/>
              </a:rPr>
              <a:t>           - Les TV seront limités, </a:t>
            </a:r>
            <a:br>
              <a:rPr lang="fr-FR" sz="2800" dirty="0">
                <a:latin typeface="+mn-lt"/>
              </a:rPr>
            </a:br>
            <a:r>
              <a:rPr lang="fr-FR" sz="2800" dirty="0">
                <a:latin typeface="+mn-lt"/>
              </a:rPr>
              <a:t>           - Une désinfection oculaire et un traitement antiviral néonatal seront instaurés.</a:t>
            </a:r>
            <a:br>
              <a:rPr lang="fr-FR" sz="2800" dirty="0">
                <a:latin typeface="+mn-lt"/>
              </a:rPr>
            </a:br>
            <a:r>
              <a:rPr lang="fr-FR" sz="2800" dirty="0">
                <a:latin typeface="+mn-lt"/>
              </a:rPr>
              <a:t> </a:t>
            </a:r>
            <a:br>
              <a:rPr lang="fr-FR" sz="2800" dirty="0">
                <a:latin typeface="+mn-lt"/>
              </a:rPr>
            </a:br>
            <a:r>
              <a:rPr lang="fr-FR" sz="2800" dirty="0">
                <a:latin typeface="+mn-lt"/>
              </a:rPr>
              <a:t>* Après l'accouchement </a:t>
            </a:r>
            <a:r>
              <a:rPr lang="fr-FR" sz="2800" b="1" dirty="0">
                <a:latin typeface="+mn-lt"/>
              </a:rPr>
              <a:t>isolement </a:t>
            </a:r>
            <a:r>
              <a:rPr lang="fr-FR" sz="2800" dirty="0">
                <a:latin typeface="+mn-lt"/>
              </a:rPr>
              <a:t>au sein de la maternité ( mère et nné).</a:t>
            </a:r>
            <a:br>
              <a:rPr lang="fr-FR" sz="2800" dirty="0">
                <a:latin typeface="+mn-lt"/>
              </a:rPr>
            </a:br>
            <a:r>
              <a:rPr lang="fr-FR" sz="2800" dirty="0">
                <a:latin typeface="+mn-lt"/>
              </a:rPr>
              <a:t> </a:t>
            </a:r>
            <a:br>
              <a:rPr lang="fr-FR" sz="2800" dirty="0">
                <a:latin typeface="+mn-lt"/>
              </a:rPr>
            </a:br>
            <a:r>
              <a:rPr lang="fr-FR" sz="2800" dirty="0">
                <a:latin typeface="+mn-lt"/>
              </a:rPr>
              <a:t>* L'allaitement n'est pas CI, à la condition d'un minimum de précautions d'hygiène</a:t>
            </a:r>
            <a:r>
              <a:rPr lang="fr-FR" sz="2800" dirty="0" smtClean="0">
                <a:latin typeface="+mn-lt"/>
              </a:rPr>
              <a:t>.</a:t>
            </a:r>
            <a:br>
              <a:rPr lang="fr-FR" sz="2800" dirty="0" smtClean="0">
                <a:latin typeface="+mn-lt"/>
              </a:rPr>
            </a:br>
            <a:r>
              <a:rPr lang="fr-FR" sz="2800" dirty="0" smtClean="0">
                <a:latin typeface="+mn-lt"/>
              </a:rPr>
              <a:t>Sauf herpès du mamelon.</a:t>
            </a:r>
            <a:r>
              <a:rPr lang="fr-FR" sz="2800" dirty="0">
                <a:latin typeface="+mn-lt"/>
              </a:rPr>
              <a:t/>
            </a:r>
            <a:br>
              <a:rPr lang="fr-FR" sz="2800" dirty="0">
                <a:latin typeface="+mn-lt"/>
              </a:rPr>
            </a:br>
            <a:r>
              <a:rPr lang="fr-FR" sz="2800" u="sng" dirty="0">
                <a:latin typeface="+mn-lt"/>
              </a:rPr>
              <a:t/>
            </a:r>
            <a:br>
              <a:rPr lang="fr-FR" sz="2800" u="sng" dirty="0">
                <a:latin typeface="+mn-lt"/>
              </a:rPr>
            </a:br>
            <a:endParaRPr lang="fr-FR" sz="2800" dirty="0">
              <a:latin typeface="+mn-lt"/>
            </a:endParaRPr>
          </a:p>
        </p:txBody>
      </p:sp>
    </p:spTree>
    <p:extLst>
      <p:ext uri="{BB962C8B-B14F-4D97-AF65-F5344CB8AC3E}">
        <p14:creationId xmlns:p14="http://schemas.microsoft.com/office/powerpoint/2010/main" val="22074946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6430962"/>
          </a:xfrm>
          <a:solidFill>
            <a:schemeClr val="bg2">
              <a:lumMod val="50000"/>
            </a:schemeClr>
          </a:solidFill>
          <a:ln>
            <a:solidFill>
              <a:schemeClr val="accent1">
                <a:lumMod val="75000"/>
              </a:schemeClr>
            </a:solidFill>
          </a:ln>
        </p:spPr>
        <p:txBody>
          <a:bodyPr>
            <a:normAutofit/>
          </a:bodyPr>
          <a:lstStyle/>
          <a:p>
            <a:pPr algn="ctr"/>
            <a:r>
              <a:rPr lang="fr-FR" sz="8000" b="1" dirty="0"/>
              <a:t>TOXOPLASMOSE</a:t>
            </a:r>
            <a:br>
              <a:rPr lang="fr-FR" sz="8000" b="1" dirty="0"/>
            </a:br>
            <a:endParaRPr lang="fr-FR" sz="8000" b="1" dirty="0"/>
          </a:p>
        </p:txBody>
      </p:sp>
    </p:spTree>
    <p:extLst>
      <p:ext uri="{BB962C8B-B14F-4D97-AF65-F5344CB8AC3E}">
        <p14:creationId xmlns:p14="http://schemas.microsoft.com/office/powerpoint/2010/main" val="54245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16042"/>
            <a:ext cx="9601200" cy="6843712"/>
          </a:xfrm>
          <a:solidFill>
            <a:schemeClr val="bg1">
              <a:lumMod val="75000"/>
            </a:schemeClr>
          </a:solidFill>
        </p:spPr>
        <p:txBody>
          <a:bodyPr>
            <a:normAutofit fontScale="90000"/>
          </a:bodyPr>
          <a:lstStyle/>
          <a:p>
            <a:pPr algn="ctr"/>
            <a:r>
              <a:rPr lang="fr-FR" sz="6600" dirty="0"/>
              <a:t/>
            </a:r>
            <a:br>
              <a:rPr lang="fr-FR" sz="6600" dirty="0"/>
            </a:br>
            <a:r>
              <a:rPr lang="fr-FR" sz="6600" dirty="0"/>
              <a:t/>
            </a:r>
            <a:br>
              <a:rPr lang="fr-FR" sz="6600" dirty="0"/>
            </a:br>
            <a:r>
              <a:rPr lang="fr-FR" sz="6600" dirty="0"/>
              <a:t/>
            </a:r>
            <a:br>
              <a:rPr lang="fr-FR" sz="6600" dirty="0"/>
            </a:br>
            <a:r>
              <a:rPr lang="fr-FR" sz="10700" b="1" dirty="0"/>
              <a:t>LA RUBEOLE</a:t>
            </a:r>
            <a:br>
              <a:rPr lang="fr-FR" sz="10700" b="1" dirty="0"/>
            </a:br>
            <a:r>
              <a:rPr lang="fr-FR" sz="10700" b="1" dirty="0"/>
              <a:t/>
            </a:r>
            <a:br>
              <a:rPr lang="fr-FR" sz="10700" b="1" dirty="0"/>
            </a:br>
            <a:r>
              <a:rPr lang="fr-FR" sz="6600" dirty="0"/>
              <a:t/>
            </a:r>
            <a:br>
              <a:rPr lang="fr-FR" sz="6600" dirty="0"/>
            </a:br>
            <a:endParaRPr lang="fr-FR" sz="6600" dirty="0"/>
          </a:p>
        </p:txBody>
      </p:sp>
    </p:spTree>
    <p:extLst>
      <p:ext uri="{BB962C8B-B14F-4D97-AF65-F5344CB8AC3E}">
        <p14:creationId xmlns:p14="http://schemas.microsoft.com/office/powerpoint/2010/main" val="13433518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63" y="304800"/>
            <a:ext cx="11272837" cy="6248400"/>
          </a:xfrm>
        </p:spPr>
        <p:txBody>
          <a:bodyPr>
            <a:normAutofit/>
          </a:bodyPr>
          <a:lstStyle/>
          <a:p>
            <a:pPr algn="l"/>
            <a:r>
              <a:rPr lang="fr-FR" sz="3600" b="1" dirty="0">
                <a:solidFill>
                  <a:schemeClr val="tx1">
                    <a:lumMod val="50000"/>
                    <a:lumOff val="50000"/>
                  </a:schemeClr>
                </a:solidFill>
              </a:rPr>
              <a:t>            </a:t>
            </a:r>
            <a:r>
              <a:rPr lang="fr-FR" sz="3600" b="1" dirty="0">
                <a:solidFill>
                  <a:schemeClr val="tx1">
                    <a:lumMod val="50000"/>
                    <a:lumOff val="50000"/>
                  </a:schemeClr>
                </a:solidFill>
                <a:latin typeface="+mn-lt"/>
              </a:rPr>
              <a:t>Introduction - Epidémiologie </a:t>
            </a:r>
            <a:br>
              <a:rPr lang="fr-FR" sz="3600" b="1" dirty="0">
                <a:solidFill>
                  <a:schemeClr val="tx1">
                    <a:lumMod val="50000"/>
                    <a:lumOff val="50000"/>
                  </a:schemeClr>
                </a:solidFill>
                <a:latin typeface="+mn-lt"/>
              </a:rPr>
            </a:br>
            <a:r>
              <a:rPr lang="fr-FR" sz="3600" b="1" dirty="0">
                <a:solidFill>
                  <a:schemeClr val="tx1">
                    <a:lumMod val="50000"/>
                    <a:lumOff val="50000"/>
                  </a:schemeClr>
                </a:solidFill>
                <a:latin typeface="+mn-lt"/>
              </a:rPr>
              <a:t/>
            </a:r>
            <a:br>
              <a:rPr lang="fr-FR" sz="3600" b="1" dirty="0">
                <a:solidFill>
                  <a:schemeClr val="tx1">
                    <a:lumMod val="50000"/>
                    <a:lumOff val="50000"/>
                  </a:schemeClr>
                </a:solidFill>
                <a:latin typeface="+mn-lt"/>
              </a:rPr>
            </a:br>
            <a:r>
              <a:rPr lang="fr-FR" sz="3200" dirty="0">
                <a:latin typeface="+mn-lt"/>
              </a:rPr>
              <a:t>Maladie le plus souvent bénigne,</a:t>
            </a:r>
            <a:br>
              <a:rPr lang="fr-FR" sz="3200" dirty="0">
                <a:latin typeface="+mn-lt"/>
              </a:rPr>
            </a:br>
            <a:r>
              <a:rPr lang="fr-FR" sz="3200" dirty="0">
                <a:latin typeface="+mn-lt"/>
              </a:rPr>
              <a:t>Mais </a:t>
            </a:r>
            <a:r>
              <a:rPr lang="fr-FR" sz="3200" b="1" dirty="0">
                <a:latin typeface="+mn-lt"/>
              </a:rPr>
              <a:t>forme congénitale </a:t>
            </a:r>
            <a:r>
              <a:rPr lang="fr-FR" sz="3200" dirty="0">
                <a:latin typeface="+mn-lt"/>
              </a:rPr>
              <a:t>=&gt; atteintes fœtales et néonatales parfois sévères</a:t>
            </a:r>
            <a:br>
              <a:rPr lang="fr-FR" sz="3200" dirty="0">
                <a:latin typeface="+mn-lt"/>
              </a:rPr>
            </a:br>
            <a:r>
              <a:rPr lang="fr-FR" sz="3200" dirty="0" smtClean="0">
                <a:latin typeface="+mn-lt"/>
              </a:rPr>
              <a:t>dépistage </a:t>
            </a:r>
            <a:r>
              <a:rPr lang="fr-FR" sz="3200" dirty="0">
                <a:latin typeface="+mn-lt"/>
              </a:rPr>
              <a:t>systématique début de grossesse et séroconversion en cours de grossesse.</a:t>
            </a:r>
            <a:br>
              <a:rPr lang="fr-FR" sz="3200" dirty="0">
                <a:latin typeface="+mn-lt"/>
              </a:rPr>
            </a:br>
            <a:r>
              <a:rPr lang="fr-FR" sz="3200" dirty="0">
                <a:latin typeface="+mn-lt"/>
              </a:rPr>
              <a:t>Contamination en cours de grossesse : viande contaminée +++</a:t>
            </a:r>
            <a:endParaRPr lang="fr-FR" sz="3200" b="1" dirty="0">
              <a:solidFill>
                <a:schemeClr val="tx1">
                  <a:lumMod val="50000"/>
                  <a:lumOff val="50000"/>
                </a:schemeClr>
              </a:solidFill>
              <a:latin typeface="+mn-lt"/>
            </a:endParaRPr>
          </a:p>
        </p:txBody>
      </p:sp>
    </p:spTree>
    <p:extLst>
      <p:ext uri="{BB962C8B-B14F-4D97-AF65-F5344CB8AC3E}">
        <p14:creationId xmlns:p14="http://schemas.microsoft.com/office/powerpoint/2010/main" val="246155223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SEMIOLOGIE CHEZ LA FEMME ENCEINTE</a:t>
            </a:r>
            <a:endParaRPr lang="fr-FR" dirty="0"/>
          </a:p>
        </p:txBody>
      </p:sp>
      <p:sp>
        <p:nvSpPr>
          <p:cNvPr id="3" name="Espace réservé du contenu 2"/>
          <p:cNvSpPr>
            <a:spLocks noGrp="1"/>
          </p:cNvSpPr>
          <p:nvPr>
            <p:ph idx="1"/>
          </p:nvPr>
        </p:nvSpPr>
        <p:spPr/>
        <p:txBody>
          <a:bodyPr>
            <a:normAutofit/>
          </a:bodyPr>
          <a:lstStyle/>
          <a:p>
            <a:pPr marL="0" indent="0">
              <a:buNone/>
            </a:pPr>
            <a:r>
              <a:rPr lang="fr-FR" dirty="0"/>
              <a:t/>
            </a:r>
            <a:br>
              <a:rPr lang="fr-FR" dirty="0"/>
            </a:br>
            <a:r>
              <a:rPr lang="fr-FR" dirty="0"/>
              <a:t>---- Dans 60 % des cas, la toxoplasmose est asymptomatique</a:t>
            </a:r>
            <a:r>
              <a:rPr lang="fr-FR" dirty="0" smtClean="0"/>
              <a:t>.</a:t>
            </a:r>
          </a:p>
          <a:p>
            <a:pPr marL="0" indent="0">
              <a:buNone/>
            </a:pPr>
            <a:r>
              <a:rPr lang="fr-FR" dirty="0"/>
              <a:t/>
            </a:r>
            <a:br>
              <a:rPr lang="fr-FR" dirty="0"/>
            </a:br>
            <a:r>
              <a:rPr lang="fr-FR" dirty="0"/>
              <a:t>---- Les signes éventuels sont bénins et peu spécifiques : </a:t>
            </a:r>
            <a:r>
              <a:rPr lang="fr-FR" dirty="0" smtClean="0"/>
              <a:t>syndrome pseudo-grippal</a:t>
            </a:r>
          </a:p>
          <a:p>
            <a:pPr marL="0" indent="0">
              <a:buNone/>
            </a:pPr>
            <a:r>
              <a:rPr lang="fr-FR" dirty="0"/>
              <a:t/>
            </a:r>
            <a:br>
              <a:rPr lang="fr-FR" dirty="0"/>
            </a:br>
            <a:r>
              <a:rPr lang="fr-FR" dirty="0"/>
              <a:t>---- L'existence d'adénopathies cervicales postérieures est plus évocatrice</a:t>
            </a:r>
            <a:br>
              <a:rPr lang="fr-FR" dirty="0"/>
            </a:br>
            <a:endParaRPr lang="fr-FR" dirty="0"/>
          </a:p>
        </p:txBody>
      </p:sp>
    </p:spTree>
    <p:extLst>
      <p:ext uri="{BB962C8B-B14F-4D97-AF65-F5344CB8AC3E}">
        <p14:creationId xmlns:p14="http://schemas.microsoft.com/office/powerpoint/2010/main" val="13473080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tx1">
                    <a:lumMod val="50000"/>
                    <a:lumOff val="50000"/>
                  </a:schemeClr>
                </a:solidFill>
              </a:rPr>
              <a:t> Diagnostic sérologique </a:t>
            </a:r>
            <a:endParaRPr lang="fr-FR" dirty="0"/>
          </a:p>
        </p:txBody>
      </p:sp>
      <p:sp>
        <p:nvSpPr>
          <p:cNvPr id="3" name="Espace réservé du contenu 2"/>
          <p:cNvSpPr>
            <a:spLocks noGrp="1"/>
          </p:cNvSpPr>
          <p:nvPr>
            <p:ph idx="1"/>
          </p:nvPr>
        </p:nvSpPr>
        <p:spPr>
          <a:xfrm>
            <a:off x="838200" y="1471613"/>
            <a:ext cx="11220450" cy="5072062"/>
          </a:xfrm>
        </p:spPr>
        <p:txBody>
          <a:bodyPr>
            <a:normAutofit fontScale="92500" lnSpcReduction="10000"/>
          </a:bodyPr>
          <a:lstStyle/>
          <a:p>
            <a:pPr marL="0" indent="0">
              <a:buNone/>
            </a:pPr>
            <a:r>
              <a:rPr lang="fr-FR" dirty="0" smtClean="0"/>
              <a:t> </a:t>
            </a:r>
            <a:r>
              <a:rPr lang="fr-FR" b="1" dirty="0"/>
              <a:t>Chez </a:t>
            </a:r>
            <a:r>
              <a:rPr lang="fr-FR" b="1" dirty="0" smtClean="0"/>
              <a:t>enceinte </a:t>
            </a:r>
            <a:r>
              <a:rPr lang="fr-FR" b="1" dirty="0"/>
              <a:t>Enceinte :</a:t>
            </a:r>
          </a:p>
          <a:p>
            <a:pPr>
              <a:buFont typeface="Wingdings" panose="05000000000000000000" pitchFamily="2" charset="2"/>
              <a:buChar char="Ø"/>
            </a:pPr>
            <a:r>
              <a:rPr lang="fr-FR" dirty="0"/>
              <a:t> Sérologie obligatoire en début de grossesse Avec </a:t>
            </a:r>
            <a:r>
              <a:rPr lang="fr-FR" dirty="0" smtClean="0"/>
              <a:t>IgM  et </a:t>
            </a:r>
            <a:r>
              <a:rPr lang="fr-FR" dirty="0"/>
              <a:t>IgG (sérum conserve 1 an)</a:t>
            </a:r>
          </a:p>
          <a:p>
            <a:pPr lvl="1"/>
            <a:r>
              <a:rPr lang="fr-FR" dirty="0"/>
              <a:t> </a:t>
            </a:r>
            <a:r>
              <a:rPr lang="fr-FR" b="1" dirty="0"/>
              <a:t>IgM- , IgG- : </a:t>
            </a:r>
            <a:r>
              <a:rPr lang="fr-FR" b="1" dirty="0" smtClean="0"/>
              <a:t> patiente non immunisée </a:t>
            </a:r>
            <a:r>
              <a:rPr lang="fr-FR" dirty="0" smtClean="0"/>
              <a:t>Surveillance </a:t>
            </a:r>
            <a:r>
              <a:rPr lang="fr-FR" dirty="0"/>
              <a:t>mensuelle</a:t>
            </a:r>
          </a:p>
          <a:p>
            <a:pPr lvl="1"/>
            <a:r>
              <a:rPr lang="fr-FR" dirty="0" smtClean="0"/>
              <a:t> </a:t>
            </a:r>
            <a:r>
              <a:rPr lang="fr-FR" b="1" dirty="0" smtClean="0"/>
              <a:t>IgM -, </a:t>
            </a:r>
            <a:r>
              <a:rPr lang="fr-FR" b="1" dirty="0" smtClean="0">
                <a:solidFill>
                  <a:srgbClr val="FF0000"/>
                </a:solidFill>
              </a:rPr>
              <a:t>IgG + </a:t>
            </a:r>
            <a:r>
              <a:rPr lang="fr-FR" b="1" dirty="0" smtClean="0"/>
              <a:t>: </a:t>
            </a:r>
            <a:r>
              <a:rPr lang="fr-FR" dirty="0" smtClean="0"/>
              <a:t>OK, immunité  probablement  ancienne à confirmé par un 2</a:t>
            </a:r>
            <a:r>
              <a:rPr lang="fr-FR" baseline="30000" dirty="0" smtClean="0"/>
              <a:t>e</a:t>
            </a:r>
            <a:r>
              <a:rPr lang="fr-FR" dirty="0" smtClean="0"/>
              <a:t>  dosage à 15 j  et  pas de contrôle pendant grossesse ni ultérieures</a:t>
            </a:r>
          </a:p>
          <a:p>
            <a:pPr lvl="1"/>
            <a:r>
              <a:rPr lang="fr-FR" b="1" dirty="0" smtClean="0"/>
              <a:t>IgG+   </a:t>
            </a:r>
            <a:r>
              <a:rPr lang="fr-FR" b="1" dirty="0" smtClean="0">
                <a:solidFill>
                  <a:srgbClr val="FF0000"/>
                </a:solidFill>
              </a:rPr>
              <a:t>IgM </a:t>
            </a:r>
            <a:r>
              <a:rPr lang="fr-FR" b="1" dirty="0">
                <a:solidFill>
                  <a:srgbClr val="FF0000"/>
                </a:solidFill>
              </a:rPr>
              <a:t>+ </a:t>
            </a:r>
            <a:r>
              <a:rPr lang="fr-FR" b="1" dirty="0"/>
              <a:t>: </a:t>
            </a:r>
            <a:r>
              <a:rPr lang="fr-FR" b="1" dirty="0" smtClean="0"/>
              <a:t>infection évolutive ou ancienne </a:t>
            </a:r>
            <a:r>
              <a:rPr lang="fr-FR" dirty="0" smtClean="0"/>
              <a:t>à différencier</a:t>
            </a:r>
          </a:p>
          <a:p>
            <a:pPr marL="457200" lvl="1" indent="0">
              <a:buNone/>
            </a:pPr>
            <a:r>
              <a:rPr lang="fr-FR" dirty="0" smtClean="0"/>
              <a:t>2</a:t>
            </a:r>
            <a:r>
              <a:rPr lang="fr-FR" baseline="30000" dirty="0" smtClean="0"/>
              <a:t>nd</a:t>
            </a:r>
            <a:r>
              <a:rPr lang="fr-FR" dirty="0" smtClean="0"/>
              <a:t> </a:t>
            </a:r>
            <a:r>
              <a:rPr lang="fr-FR" dirty="0"/>
              <a:t>Sérum </a:t>
            </a:r>
            <a:r>
              <a:rPr lang="fr-FR" dirty="0" smtClean="0"/>
              <a:t>à 15 </a:t>
            </a:r>
            <a:r>
              <a:rPr lang="fr-FR" dirty="0"/>
              <a:t>Jrs (voir Si IgG↑) </a:t>
            </a:r>
            <a:r>
              <a:rPr lang="fr-FR" dirty="0" smtClean="0"/>
              <a:t>et </a:t>
            </a:r>
            <a:r>
              <a:rPr lang="fr-FR" dirty="0"/>
              <a:t>a</a:t>
            </a:r>
            <a:r>
              <a:rPr lang="fr-FR" dirty="0" smtClean="0"/>
              <a:t>vidité </a:t>
            </a:r>
            <a:r>
              <a:rPr lang="fr-FR" dirty="0"/>
              <a:t>(ancienneté </a:t>
            </a:r>
            <a:r>
              <a:rPr lang="fr-FR" dirty="0" smtClean="0"/>
              <a:t>des </a:t>
            </a:r>
            <a:r>
              <a:rPr lang="fr-FR" dirty="0"/>
              <a:t>IgM : Immunité Avant ou après grossesse)</a:t>
            </a:r>
          </a:p>
          <a:p>
            <a:pPr lvl="1"/>
            <a:r>
              <a:rPr lang="fr-FR" dirty="0" smtClean="0"/>
              <a:t>Etude de la cinétique des AC </a:t>
            </a:r>
            <a:endParaRPr lang="fr-FR" dirty="0"/>
          </a:p>
          <a:p>
            <a:pPr>
              <a:buFont typeface="Wingdings" panose="05000000000000000000" pitchFamily="2" charset="2"/>
              <a:buChar char="Ø"/>
            </a:pPr>
            <a:r>
              <a:rPr lang="fr-FR" dirty="0"/>
              <a:t> La </a:t>
            </a:r>
            <a:r>
              <a:rPr lang="fr-FR" dirty="0" smtClean="0"/>
              <a:t>stabilité des taux </a:t>
            </a:r>
            <a:r>
              <a:rPr lang="fr-FR" dirty="0"/>
              <a:t>d’anticorps </a:t>
            </a:r>
            <a:r>
              <a:rPr lang="fr-FR" dirty="0" smtClean="0"/>
              <a:t>est en faveur </a:t>
            </a:r>
            <a:r>
              <a:rPr lang="fr-FR" dirty="0"/>
              <a:t>d’une </a:t>
            </a:r>
            <a:r>
              <a:rPr lang="fr-FR" b="1" dirty="0"/>
              <a:t>Immunité ancienne</a:t>
            </a:r>
            <a:r>
              <a:rPr lang="fr-FR" b="1" dirty="0" smtClean="0"/>
              <a:t>.</a:t>
            </a:r>
          </a:p>
          <a:p>
            <a:pPr>
              <a:buFont typeface="Wingdings" panose="05000000000000000000" pitchFamily="2" charset="2"/>
              <a:buChar char="Ø"/>
            </a:pPr>
            <a:endParaRPr lang="fr-FR" dirty="0"/>
          </a:p>
          <a:p>
            <a:pPr>
              <a:buFont typeface="Wingdings" panose="05000000000000000000" pitchFamily="2" charset="2"/>
              <a:buChar char="Ø"/>
            </a:pPr>
            <a:r>
              <a:rPr lang="fr-FR" dirty="0"/>
              <a:t> Une Ascension Significative (x 4 </a:t>
            </a:r>
            <a:r>
              <a:rPr lang="fr-FR" dirty="0" smtClean="0"/>
              <a:t>ou </a:t>
            </a:r>
            <a:r>
              <a:rPr lang="fr-FR" dirty="0"/>
              <a:t>plus) fait craindre une </a:t>
            </a:r>
            <a:r>
              <a:rPr lang="fr-FR" b="1" dirty="0"/>
              <a:t>séroconversion</a:t>
            </a:r>
            <a:r>
              <a:rPr lang="fr-FR" dirty="0"/>
              <a:t> </a:t>
            </a:r>
            <a:r>
              <a:rPr lang="fr-FR" dirty="0" smtClean="0"/>
              <a:t>récente </a:t>
            </a:r>
            <a:r>
              <a:rPr lang="fr-FR" dirty="0"/>
              <a:t>mais peut </a:t>
            </a:r>
            <a:r>
              <a:rPr lang="fr-FR" dirty="0" smtClean="0"/>
              <a:t>aussi </a:t>
            </a:r>
            <a:r>
              <a:rPr lang="fr-FR" dirty="0"/>
              <a:t>traduire Une </a:t>
            </a:r>
            <a:r>
              <a:rPr lang="fr-FR" b="1" dirty="0"/>
              <a:t>réinfection.</a:t>
            </a:r>
          </a:p>
        </p:txBody>
      </p:sp>
    </p:spTree>
    <p:extLst>
      <p:ext uri="{BB962C8B-B14F-4D97-AF65-F5344CB8AC3E}">
        <p14:creationId xmlns:p14="http://schemas.microsoft.com/office/powerpoint/2010/main" val="28465838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600201"/>
            <a:ext cx="8305800" cy="457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13958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4363" y="274638"/>
            <a:ext cx="11229975" cy="6354762"/>
          </a:xfrm>
        </p:spPr>
        <p:txBody>
          <a:bodyPr/>
          <a:lstStyle/>
          <a:p>
            <a:r>
              <a:rPr lang="fr-FR" b="1" dirty="0">
                <a:solidFill>
                  <a:schemeClr val="tx1">
                    <a:lumMod val="50000"/>
                    <a:lumOff val="50000"/>
                  </a:schemeClr>
                </a:solidFill>
              </a:rPr>
              <a:t>Transmission verticale </a:t>
            </a:r>
            <a:r>
              <a:rPr lang="fr-FR" b="1" dirty="0" smtClean="0">
                <a:solidFill>
                  <a:schemeClr val="tx1">
                    <a:lumMod val="50000"/>
                    <a:lumOff val="50000"/>
                  </a:schemeClr>
                </a:solidFill>
              </a:rPr>
              <a:t/>
            </a:r>
            <a:br>
              <a:rPr lang="fr-FR" b="1" dirty="0" smtClean="0">
                <a:solidFill>
                  <a:schemeClr val="tx1">
                    <a:lumMod val="50000"/>
                    <a:lumOff val="50000"/>
                  </a:schemeClr>
                </a:solidFill>
              </a:rPr>
            </a:br>
            <a:r>
              <a:rPr lang="fr-FR" dirty="0"/>
              <a:t>Le risque de transmission verticale augmente avec l’âge gestationnel :</a:t>
            </a:r>
            <a:br>
              <a:rPr lang="fr-FR" dirty="0"/>
            </a:br>
            <a:r>
              <a:rPr lang="fr-FR" dirty="0"/>
              <a:t>≤ 16 SA     = 5 %</a:t>
            </a:r>
            <a:br>
              <a:rPr lang="fr-FR" dirty="0"/>
            </a:br>
            <a:r>
              <a:rPr lang="fr-FR" dirty="0"/>
              <a:t>16 – 25 SA = 20 % </a:t>
            </a:r>
            <a:br>
              <a:rPr lang="fr-FR" dirty="0"/>
            </a:br>
            <a:r>
              <a:rPr lang="fr-FR" dirty="0"/>
              <a:t>26 – 34 SA = 50 % </a:t>
            </a:r>
            <a:br>
              <a:rPr lang="fr-FR" dirty="0"/>
            </a:br>
            <a:r>
              <a:rPr lang="fr-FR" dirty="0"/>
              <a:t>≥ 35 </a:t>
            </a:r>
            <a:r>
              <a:rPr lang="fr-FR" dirty="0" smtClean="0"/>
              <a:t>SA       </a:t>
            </a:r>
            <a:r>
              <a:rPr lang="fr-FR" dirty="0"/>
              <a:t>= 80 %     </a:t>
            </a:r>
            <a:br>
              <a:rPr lang="fr-FR" dirty="0"/>
            </a:br>
            <a:endParaRPr lang="fr-FR" b="1" dirty="0">
              <a:solidFill>
                <a:schemeClr val="tx1">
                  <a:lumMod val="50000"/>
                  <a:lumOff val="50000"/>
                </a:schemeClr>
              </a:solidFill>
            </a:endParaRPr>
          </a:p>
        </p:txBody>
      </p:sp>
    </p:spTree>
    <p:extLst>
      <p:ext uri="{BB962C8B-B14F-4D97-AF65-F5344CB8AC3E}">
        <p14:creationId xmlns:p14="http://schemas.microsoft.com/office/powerpoint/2010/main" val="19145440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4375" y="228600"/>
            <a:ext cx="11029949" cy="6324600"/>
          </a:xfrm>
        </p:spPr>
        <p:txBody>
          <a:bodyPr>
            <a:normAutofit fontScale="90000"/>
          </a:bodyPr>
          <a:lstStyle/>
          <a:p>
            <a:pPr>
              <a:spcBef>
                <a:spcPct val="25000"/>
              </a:spcBef>
              <a:spcAft>
                <a:spcPct val="25000"/>
              </a:spcAft>
            </a:pPr>
            <a:r>
              <a:rPr lang="fr-FR" b="1" dirty="0" smtClean="0">
                <a:solidFill>
                  <a:schemeClr val="tx1">
                    <a:lumMod val="50000"/>
                    <a:lumOff val="50000"/>
                  </a:schemeClr>
                </a:solidFill>
              </a:rPr>
              <a:t>          </a:t>
            </a:r>
            <a:r>
              <a:rPr lang="fr-FR" b="1" dirty="0" smtClean="0">
                <a:solidFill>
                  <a:schemeClr val="tx1">
                    <a:lumMod val="50000"/>
                    <a:lumOff val="50000"/>
                  </a:schemeClr>
                </a:solidFill>
                <a:latin typeface="+mn-lt"/>
              </a:rPr>
              <a:t>Toxoplasmose congénitale</a:t>
            </a:r>
            <a:br>
              <a:rPr lang="fr-FR" b="1" dirty="0" smtClean="0">
                <a:solidFill>
                  <a:schemeClr val="tx1">
                    <a:lumMod val="50000"/>
                    <a:lumOff val="50000"/>
                  </a:schemeClr>
                </a:solidFill>
                <a:latin typeface="+mn-lt"/>
              </a:rPr>
            </a:br>
            <a:r>
              <a:rPr lang="fr-FR" sz="2800" dirty="0">
                <a:latin typeface="+mn-lt"/>
              </a:rPr>
              <a:t>* Risque de transmission </a:t>
            </a:r>
            <a:r>
              <a:rPr lang="fr-FR" sz="2800" dirty="0">
                <a:latin typeface="+mn-lt"/>
                <a:sym typeface="Wingdings" pitchFamily="2" charset="2"/>
              </a:rPr>
              <a:t> au cours de la grossesse (mais sévérité de l’atteinte fœtale </a:t>
            </a:r>
            <a:r>
              <a:rPr lang="fr-FR" sz="2800" dirty="0">
                <a:latin typeface="+mn-lt"/>
                <a:sym typeface="Symbol" pitchFamily="18" charset="2"/>
              </a:rPr>
              <a:t> </a:t>
            </a:r>
            <a:r>
              <a:rPr lang="fr-FR" sz="2800" dirty="0">
                <a:latin typeface="+mn-lt"/>
                <a:sym typeface="Wingdings" pitchFamily="2" charset="2"/>
              </a:rPr>
              <a:t> en parallèle</a:t>
            </a:r>
            <a:r>
              <a:rPr lang="fr-FR" sz="2800" dirty="0">
                <a:latin typeface="+mn-lt"/>
                <a:sym typeface="Symbol" pitchFamily="18" charset="2"/>
              </a:rPr>
              <a:t>) </a:t>
            </a:r>
            <a:r>
              <a:rPr lang="fr-FR" sz="2800" dirty="0" smtClean="0">
                <a:latin typeface="+mn-lt"/>
                <a:sym typeface="Symbol" pitchFamily="18" charset="2"/>
              </a:rPr>
              <a:t/>
            </a:r>
            <a:br>
              <a:rPr lang="fr-FR" sz="2800" dirty="0" smtClean="0">
                <a:latin typeface="+mn-lt"/>
                <a:sym typeface="Symbol" pitchFamily="18" charset="2"/>
              </a:rPr>
            </a:br>
            <a:r>
              <a:rPr lang="fr-FR" sz="2800" dirty="0">
                <a:latin typeface="+mn-lt"/>
                <a:sym typeface="Symbol" pitchFamily="18" charset="2"/>
              </a:rPr>
              <a:t/>
            </a:r>
            <a:br>
              <a:rPr lang="fr-FR" sz="2800" dirty="0">
                <a:latin typeface="+mn-lt"/>
                <a:sym typeface="Symbol" pitchFamily="18" charset="2"/>
              </a:rPr>
            </a:br>
            <a:r>
              <a:rPr lang="fr-FR" sz="2800" dirty="0" smtClean="0">
                <a:latin typeface="+mn-lt"/>
                <a:sym typeface="Symbol" pitchFamily="18" charset="2"/>
              </a:rPr>
              <a:t>Au </a:t>
            </a:r>
            <a:r>
              <a:rPr lang="fr-FR" sz="2800" dirty="0">
                <a:latin typeface="+mn-lt"/>
                <a:sym typeface="Symbol" pitchFamily="18" charset="2"/>
              </a:rPr>
              <a:t>1</a:t>
            </a:r>
            <a:r>
              <a:rPr lang="fr-FR" sz="2800" baseline="30000" dirty="0">
                <a:latin typeface="+mn-lt"/>
                <a:sym typeface="Symbol" pitchFamily="18" charset="2"/>
              </a:rPr>
              <a:t>e</a:t>
            </a:r>
            <a:r>
              <a:rPr lang="fr-FR" sz="2800" dirty="0">
                <a:latin typeface="+mn-lt"/>
                <a:sym typeface="Symbol" pitchFamily="18" charset="2"/>
              </a:rPr>
              <a:t> </a:t>
            </a:r>
            <a:r>
              <a:rPr lang="fr-FR" sz="2800" dirty="0" smtClean="0">
                <a:latin typeface="+mn-lt"/>
                <a:sym typeface="Symbol" pitchFamily="18" charset="2"/>
              </a:rPr>
              <a:t>Trim:   Embryopathie et Fœtopathie sévère</a:t>
            </a:r>
            <a:r>
              <a:rPr lang="fr-FR" sz="2800" dirty="0">
                <a:latin typeface="+mn-lt"/>
                <a:sym typeface="Symbol" pitchFamily="18" charset="2"/>
              </a:rPr>
              <a:t/>
            </a:r>
            <a:br>
              <a:rPr lang="fr-FR" sz="2800" dirty="0">
                <a:latin typeface="+mn-lt"/>
                <a:sym typeface="Symbol" pitchFamily="18" charset="2"/>
              </a:rPr>
            </a:br>
            <a:r>
              <a:rPr lang="fr-FR" sz="2800" dirty="0">
                <a:latin typeface="+mn-lt"/>
                <a:sym typeface="Symbol" pitchFamily="18" charset="2"/>
              </a:rPr>
              <a:t>   </a:t>
            </a:r>
            <a:r>
              <a:rPr lang="fr-FR" sz="2800" dirty="0" smtClean="0">
                <a:latin typeface="+mn-lt"/>
                <a:sym typeface="Symbol" pitchFamily="18" charset="2"/>
              </a:rPr>
              <a:t>Avortement </a:t>
            </a:r>
            <a:r>
              <a:rPr lang="fr-FR" sz="2800" dirty="0">
                <a:latin typeface="+mn-lt"/>
                <a:sym typeface="Symbol" pitchFamily="18" charset="2"/>
              </a:rPr>
              <a:t> </a:t>
            </a:r>
            <a:r>
              <a:rPr lang="fr-FR" sz="2800" dirty="0" smtClean="0">
                <a:latin typeface="+mn-lt"/>
                <a:sym typeface="Symbol" pitchFamily="18" charset="2"/>
              </a:rPr>
              <a:t>spontané, </a:t>
            </a:r>
            <a:r>
              <a:rPr lang="fr-FR" sz="2800" dirty="0" smtClean="0">
                <a:latin typeface="+mn-lt"/>
              </a:rPr>
              <a:t>mort </a:t>
            </a:r>
            <a:r>
              <a:rPr lang="fr-FR" sz="2800" dirty="0">
                <a:latin typeface="+mn-lt"/>
              </a:rPr>
              <a:t>in </a:t>
            </a:r>
            <a:r>
              <a:rPr lang="fr-FR" sz="2800" dirty="0" smtClean="0">
                <a:latin typeface="+mn-lt"/>
              </a:rPr>
              <a:t>utero</a:t>
            </a:r>
            <a:r>
              <a:rPr lang="fr-FR" sz="2800" dirty="0">
                <a:latin typeface="+mn-lt"/>
              </a:rPr>
              <a:t/>
            </a:r>
            <a:br>
              <a:rPr lang="fr-FR" sz="2800" dirty="0">
                <a:latin typeface="+mn-lt"/>
              </a:rPr>
            </a:br>
            <a:r>
              <a:rPr lang="fr-FR" sz="2800" dirty="0" smtClean="0">
                <a:latin typeface="+mn-lt"/>
              </a:rPr>
              <a:t>Au </a:t>
            </a:r>
            <a:r>
              <a:rPr lang="fr-FR" sz="2800" dirty="0">
                <a:latin typeface="+mn-lt"/>
              </a:rPr>
              <a:t>2ème trim</a:t>
            </a:r>
            <a:r>
              <a:rPr lang="fr-FR" sz="2800" dirty="0" smtClean="0">
                <a:latin typeface="+mn-lt"/>
              </a:rPr>
              <a:t>. : </a:t>
            </a:r>
            <a:r>
              <a:rPr lang="fr-FR" sz="2800" dirty="0" smtClean="0">
                <a:sym typeface="Symbol" pitchFamily="18" charset="2"/>
              </a:rPr>
              <a:t>Fœtopathie ou </a:t>
            </a:r>
            <a:r>
              <a:rPr lang="fr-FR" sz="2800" dirty="0" smtClean="0"/>
              <a:t> </a:t>
            </a:r>
            <a:r>
              <a:rPr lang="fr-FR" sz="2800" dirty="0"/>
              <a:t>infra clinique </a:t>
            </a:r>
            <a:r>
              <a:rPr lang="fr-FR" sz="2800" dirty="0">
                <a:latin typeface="+mn-lt"/>
              </a:rPr>
              <a:t/>
            </a:r>
            <a:br>
              <a:rPr lang="fr-FR" sz="2800" dirty="0">
                <a:latin typeface="+mn-lt"/>
              </a:rPr>
            </a:br>
            <a:r>
              <a:rPr lang="fr-FR" sz="2800" dirty="0">
                <a:latin typeface="+mn-lt"/>
              </a:rPr>
              <a:t> A</a:t>
            </a:r>
            <a:r>
              <a:rPr lang="fr-FR" sz="2800" dirty="0" smtClean="0">
                <a:latin typeface="+mn-lt"/>
              </a:rPr>
              <a:t>u </a:t>
            </a:r>
            <a:r>
              <a:rPr lang="fr-FR" sz="2800" dirty="0">
                <a:latin typeface="+mn-lt"/>
              </a:rPr>
              <a:t>3ème </a:t>
            </a:r>
            <a:r>
              <a:rPr lang="fr-FR" sz="2800" dirty="0" smtClean="0">
                <a:latin typeface="+mn-lt"/>
              </a:rPr>
              <a:t>trim.: infra clinique ou Choriorétinite </a:t>
            </a:r>
            <a:r>
              <a:rPr lang="fr-FR" sz="2800" dirty="0">
                <a:latin typeface="+mn-lt"/>
              </a:rPr>
              <a:t/>
            </a:r>
            <a:br>
              <a:rPr lang="fr-FR" sz="2800" dirty="0">
                <a:latin typeface="+mn-lt"/>
              </a:rPr>
            </a:br>
            <a:r>
              <a:rPr lang="fr-FR" sz="2800" dirty="0">
                <a:latin typeface="+mn-lt"/>
                <a:sym typeface="Symbol" pitchFamily="18" charset="2"/>
              </a:rPr>
              <a:t/>
            </a:r>
            <a:br>
              <a:rPr lang="fr-FR" sz="2800" dirty="0">
                <a:latin typeface="+mn-lt"/>
                <a:sym typeface="Symbol" pitchFamily="18" charset="2"/>
              </a:rPr>
            </a:br>
            <a:r>
              <a:rPr lang="fr-FR" sz="2800" dirty="0">
                <a:latin typeface="+mn-lt"/>
              </a:rPr>
              <a:t>* 80% des formes congénitales asymptomatiques à la naissance </a:t>
            </a:r>
            <a:br>
              <a:rPr lang="fr-FR" sz="2800" dirty="0">
                <a:latin typeface="+mn-lt"/>
              </a:rPr>
            </a:br>
            <a:r>
              <a:rPr lang="fr-FR" sz="2800" dirty="0">
                <a:latin typeface="+mn-lt"/>
              </a:rPr>
              <a:t> </a:t>
            </a:r>
            <a:br>
              <a:rPr lang="fr-FR" sz="2800" dirty="0">
                <a:latin typeface="+mn-lt"/>
              </a:rPr>
            </a:br>
            <a:r>
              <a:rPr lang="fr-FR" sz="2800" dirty="0">
                <a:latin typeface="+mn-lt"/>
              </a:rPr>
              <a:t>* 10 à15 % </a:t>
            </a:r>
            <a:r>
              <a:rPr lang="fr-FR" sz="2800" dirty="0" smtClean="0">
                <a:latin typeface="+mn-lt"/>
              </a:rPr>
              <a:t>Symptomatique : </a:t>
            </a:r>
            <a:r>
              <a:rPr lang="fr-FR" sz="2800" dirty="0">
                <a:latin typeface="+mn-lt"/>
              </a:rPr>
              <a:t>avec calcification intra cérébrales, hydrocéphalie, choriorétinite.</a:t>
            </a:r>
            <a:br>
              <a:rPr lang="fr-FR" sz="2800" dirty="0">
                <a:latin typeface="+mn-lt"/>
              </a:rPr>
            </a:br>
            <a:r>
              <a:rPr lang="fr-FR" sz="2800" dirty="0">
                <a:latin typeface="+mn-lt"/>
              </a:rPr>
              <a:t/>
            </a:r>
            <a:br>
              <a:rPr lang="fr-FR" sz="2800" dirty="0">
                <a:latin typeface="+mn-lt"/>
              </a:rPr>
            </a:br>
            <a:r>
              <a:rPr lang="fr-FR" sz="2800" dirty="0">
                <a:latin typeface="+mn-lt"/>
              </a:rPr>
              <a:t> * 1 à 2 %,  forme sévères (septicémiques : éruption </a:t>
            </a:r>
            <a:r>
              <a:rPr lang="fr-FR" sz="2800" dirty="0" err="1">
                <a:latin typeface="+mn-lt"/>
              </a:rPr>
              <a:t>maculo</a:t>
            </a:r>
            <a:r>
              <a:rPr lang="fr-FR" sz="2800" dirty="0">
                <a:latin typeface="+mn-lt"/>
              </a:rPr>
              <a:t>-papuleuses, ADP,HSM, anémie, ictère, thrombopénie) ou mortalité périnatale.</a:t>
            </a:r>
            <a:endParaRPr lang="fr-FR" sz="2800" b="1" dirty="0">
              <a:solidFill>
                <a:schemeClr val="tx1">
                  <a:lumMod val="50000"/>
                  <a:lumOff val="50000"/>
                </a:schemeClr>
              </a:solidFill>
              <a:latin typeface="+mn-lt"/>
            </a:endParaRPr>
          </a:p>
        </p:txBody>
      </p:sp>
    </p:spTree>
    <p:extLst>
      <p:ext uri="{BB962C8B-B14F-4D97-AF65-F5344CB8AC3E}">
        <p14:creationId xmlns:p14="http://schemas.microsoft.com/office/powerpoint/2010/main" val="6154441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D:\PHO01.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505" y="-650417"/>
            <a:ext cx="8200967" cy="70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31119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D:\PHO03.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784774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P08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7973"/>
          <a:stretch>
            <a:fillRect/>
          </a:stretch>
        </p:blipFill>
        <p:spPr>
          <a:xfrm>
            <a:off x="1631951" y="184151"/>
            <a:ext cx="9001125" cy="6524625"/>
          </a:xfrm>
        </p:spPr>
      </p:pic>
    </p:spTree>
    <p:extLst>
      <p:ext uri="{BB962C8B-B14F-4D97-AF65-F5344CB8AC3E}">
        <p14:creationId xmlns:p14="http://schemas.microsoft.com/office/powerpoint/2010/main" val="388873956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idx="1"/>
          </p:nvPr>
        </p:nvSpPr>
        <p:spPr>
          <a:xfrm>
            <a:off x="585789" y="1825625"/>
            <a:ext cx="11387136" cy="4351338"/>
          </a:xfrm>
        </p:spPr>
        <p:txBody>
          <a:bodyPr>
            <a:noAutofit/>
          </a:bodyPr>
          <a:lstStyle/>
          <a:p>
            <a:pPr eaLnBrk="1" hangingPunct="1"/>
            <a:r>
              <a:rPr lang="fr-FR" sz="3600" dirty="0" smtClean="0"/>
              <a:t>Clinique de la toxoplasmose congénitale</a:t>
            </a:r>
          </a:p>
          <a:p>
            <a:pPr lvl="1" eaLnBrk="1" hangingPunct="1"/>
            <a:r>
              <a:rPr lang="fr-FR" sz="3200" b="1" dirty="0" smtClean="0"/>
              <a:t>Encéphalo-méningo-myelite (contamination en début grossesse)  </a:t>
            </a:r>
          </a:p>
          <a:p>
            <a:pPr lvl="2" eaLnBrk="1" hangingPunct="1"/>
            <a:r>
              <a:rPr lang="fr-FR" sz="2800" dirty="0" smtClean="0"/>
              <a:t>Hydrocéphalie, bombements des fontanelles, </a:t>
            </a:r>
            <a:r>
              <a:rPr lang="fr-FR" sz="2800" dirty="0" smtClean="0">
                <a:sym typeface="Wingdings" pitchFamily="2" charset="2"/>
              </a:rPr>
              <a:t> PC</a:t>
            </a:r>
          </a:p>
          <a:p>
            <a:pPr lvl="2" eaLnBrk="1" hangingPunct="1"/>
            <a:r>
              <a:rPr lang="fr-FR" sz="2800" dirty="0" smtClean="0">
                <a:sym typeface="Wingdings" pitchFamily="2" charset="2"/>
              </a:rPr>
              <a:t>Signes neuro (convulsions, troubles du tonus, des réflexes…)</a:t>
            </a:r>
          </a:p>
          <a:p>
            <a:pPr lvl="2" eaLnBrk="1" hangingPunct="1"/>
            <a:r>
              <a:rPr lang="fr-FR" sz="2800" dirty="0" smtClean="0">
                <a:sym typeface="Wingdings" pitchFamily="2" charset="2"/>
              </a:rPr>
              <a:t>Calcifications intracrâniennes (quasi pathognomoniques)</a:t>
            </a:r>
          </a:p>
          <a:p>
            <a:pPr lvl="2" eaLnBrk="1" hangingPunct="1"/>
            <a:r>
              <a:rPr lang="fr-FR" sz="2800" dirty="0" smtClean="0">
                <a:sym typeface="Wingdings" pitchFamily="2" charset="2"/>
              </a:rPr>
              <a:t>Signes oculaires (choriorétinienne pigmentaire maculaire,</a:t>
            </a:r>
          </a:p>
          <a:p>
            <a:pPr marL="914400" lvl="2" indent="0" eaLnBrk="1" hangingPunct="1">
              <a:buNone/>
            </a:pPr>
            <a:r>
              <a:rPr lang="fr-FR" sz="2800" dirty="0" smtClean="0">
                <a:sym typeface="Wingdings" pitchFamily="2" charset="2"/>
              </a:rPr>
              <a:t> fond œil FO +++)</a:t>
            </a:r>
          </a:p>
          <a:p>
            <a:pPr lvl="2" eaLnBrk="1" hangingPunct="1"/>
            <a:r>
              <a:rPr lang="fr-FR" sz="2800" dirty="0" smtClean="0">
                <a:sym typeface="Wingdings" pitchFamily="2" charset="2"/>
              </a:rPr>
              <a:t>Evolution sévère (Décès en </a:t>
            </a:r>
            <a:r>
              <a:rPr lang="fr-FR" sz="2800" dirty="0" err="1" smtClean="0">
                <a:sym typeface="Wingdings" pitchFamily="2" charset="2"/>
              </a:rPr>
              <a:t>qlq</a:t>
            </a:r>
            <a:r>
              <a:rPr lang="fr-FR" sz="2800" dirty="0" smtClean="0">
                <a:sym typeface="Wingdings" pitchFamily="2" charset="2"/>
              </a:rPr>
              <a:t> semaines, </a:t>
            </a:r>
            <a:r>
              <a:rPr lang="fr-FR" sz="2800" dirty="0" err="1" smtClean="0">
                <a:sym typeface="Wingdings" pitchFamily="2" charset="2"/>
              </a:rPr>
              <a:t>qlq</a:t>
            </a:r>
            <a:r>
              <a:rPr lang="fr-FR" sz="2800" dirty="0" smtClean="0">
                <a:sym typeface="Wingdings" pitchFamily="2" charset="2"/>
              </a:rPr>
              <a:t> mois ou séquelles +++)</a:t>
            </a:r>
          </a:p>
        </p:txBody>
      </p:sp>
      <p:sp>
        <p:nvSpPr>
          <p:cNvPr id="76802" name="Rectangle 2"/>
          <p:cNvSpPr>
            <a:spLocks noGrp="1" noChangeArrowheads="1"/>
          </p:cNvSpPr>
          <p:nvPr>
            <p:ph type="title"/>
          </p:nvPr>
        </p:nvSpPr>
        <p:spPr/>
        <p:txBody>
          <a:bodyPr>
            <a:scene3d>
              <a:camera prst="orthographicFront"/>
              <a:lightRig rig="soft" dir="t"/>
            </a:scene3d>
            <a:sp3d prstMaterial="softEdge">
              <a:bevelT w="25400" h="25400"/>
            </a:sp3d>
          </a:bodyPr>
          <a:lstStyle/>
          <a:p>
            <a:pPr algn="ctr">
              <a:defRPr/>
            </a:pPr>
            <a:r>
              <a:rPr lang="fr-FR" b="1" dirty="0" smtClean="0">
                <a:solidFill>
                  <a:schemeClr val="tx1">
                    <a:lumMod val="50000"/>
                    <a:lumOff val="50000"/>
                  </a:schemeClr>
                </a:solidFill>
                <a:ea typeface="+mj-ea"/>
              </a:rPr>
              <a:t>Toxoplasmose  congénitale</a:t>
            </a:r>
            <a:endParaRPr lang="fr-FR" b="1" dirty="0">
              <a:solidFill>
                <a:schemeClr val="tx1">
                  <a:lumMod val="50000"/>
                  <a:lumOff val="50000"/>
                </a:schemeClr>
              </a:solidFill>
              <a:ea typeface="+mj-ea"/>
            </a:endParaRPr>
          </a:p>
        </p:txBody>
      </p:sp>
    </p:spTree>
    <p:extLst>
      <p:ext uri="{BB962C8B-B14F-4D97-AF65-F5344CB8AC3E}">
        <p14:creationId xmlns:p14="http://schemas.microsoft.com/office/powerpoint/2010/main" val="2060562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09800" y="152400"/>
            <a:ext cx="9291638" cy="6324600"/>
          </a:xfrm>
        </p:spPr>
        <p:txBody>
          <a:bodyPr>
            <a:normAutofit fontScale="90000"/>
          </a:bodyPr>
          <a:lstStyle/>
          <a:p>
            <a:pPr algn="l"/>
            <a:r>
              <a:rPr lang="fr-FR" dirty="0"/>
              <a:t> </a:t>
            </a:r>
            <a:r>
              <a:rPr lang="fr-FR" dirty="0" smtClean="0"/>
              <a:t/>
            </a:r>
            <a:br>
              <a:rPr lang="fr-FR" dirty="0" smtClean="0"/>
            </a:br>
            <a:r>
              <a:rPr lang="fr-FR" sz="4900" dirty="0" smtClean="0"/>
              <a:t>Maladie </a:t>
            </a:r>
            <a:r>
              <a:rPr lang="fr-FR" sz="4900" dirty="0"/>
              <a:t>virale se singularise par son action tératogène lorsqu’elle touche la femme enceinte  dans les 3 premiers mois de la grossesse. </a:t>
            </a:r>
            <a:r>
              <a:rPr lang="fr-FR" sz="4900" dirty="0" smtClean="0"/>
              <a:t/>
            </a:r>
            <a:br>
              <a:rPr lang="fr-FR" sz="4900" dirty="0" smtClean="0"/>
            </a:br>
            <a:r>
              <a:rPr lang="fr-FR" sz="4900" dirty="0"/>
              <a:t/>
            </a:r>
            <a:br>
              <a:rPr lang="fr-FR" sz="4900" dirty="0"/>
            </a:br>
            <a:r>
              <a:rPr lang="fr-FR" sz="4900" dirty="0"/>
              <a:t>La vaccination des </a:t>
            </a:r>
            <a:r>
              <a:rPr lang="fr-FR" sz="4900" dirty="0" smtClean="0"/>
              <a:t>adolescentes est un  </a:t>
            </a:r>
            <a:r>
              <a:rPr lang="fr-FR" sz="4900" dirty="0"/>
              <a:t>moyen </a:t>
            </a:r>
            <a:r>
              <a:rPr lang="fr-FR" sz="4900" dirty="0" smtClean="0"/>
              <a:t>pour faire  disparaitre  </a:t>
            </a:r>
            <a:r>
              <a:rPr lang="fr-FR" sz="4900" dirty="0"/>
              <a:t>ce risque fœtal. </a:t>
            </a:r>
            <a:br>
              <a:rPr lang="fr-FR" sz="4900" dirty="0"/>
            </a:br>
            <a:r>
              <a:rPr lang="fr-FR" dirty="0"/>
              <a:t> </a:t>
            </a:r>
            <a:br>
              <a:rPr lang="fr-FR" dirty="0"/>
            </a:br>
            <a:endParaRPr lang="fr-FR" dirty="0"/>
          </a:p>
        </p:txBody>
      </p:sp>
    </p:spTree>
    <p:extLst>
      <p:ext uri="{BB962C8B-B14F-4D97-AF65-F5344CB8AC3E}">
        <p14:creationId xmlns:p14="http://schemas.microsoft.com/office/powerpoint/2010/main" val="20253336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u contenu 1"/>
          <p:cNvSpPr>
            <a:spLocks noGrp="1"/>
          </p:cNvSpPr>
          <p:nvPr>
            <p:ph idx="1"/>
          </p:nvPr>
        </p:nvSpPr>
        <p:spPr/>
        <p:txBody>
          <a:bodyPr>
            <a:noAutofit/>
          </a:bodyPr>
          <a:lstStyle/>
          <a:p>
            <a:pPr eaLnBrk="1" hangingPunct="1">
              <a:lnSpc>
                <a:spcPct val="90000"/>
              </a:lnSpc>
            </a:pPr>
            <a:r>
              <a:rPr lang="fr-FR" sz="2400" dirty="0" smtClean="0"/>
              <a:t>Traitement d’urgence </a:t>
            </a:r>
            <a:endParaRPr lang="fr-FR" sz="2400" dirty="0"/>
          </a:p>
          <a:p>
            <a:pPr lvl="1" eaLnBrk="1" hangingPunct="1">
              <a:lnSpc>
                <a:spcPct val="90000"/>
              </a:lnSpc>
            </a:pPr>
            <a:r>
              <a:rPr lang="fr-FR" b="1" dirty="0"/>
              <a:t>Spyramycine</a:t>
            </a:r>
            <a:r>
              <a:rPr lang="fr-FR" dirty="0"/>
              <a:t> </a:t>
            </a:r>
            <a:r>
              <a:rPr lang="fr-FR" dirty="0" smtClean="0"/>
              <a:t>= Rovamycine à débuter en urgence  diminuer </a:t>
            </a:r>
            <a:r>
              <a:rPr lang="fr-FR" b="1" dirty="0" smtClean="0"/>
              <a:t>de 50% </a:t>
            </a:r>
            <a:r>
              <a:rPr lang="fr-FR" dirty="0" smtClean="0"/>
              <a:t>le risque de passage trans placentaire</a:t>
            </a:r>
          </a:p>
          <a:p>
            <a:pPr lvl="1" eaLnBrk="1" hangingPunct="1">
              <a:lnSpc>
                <a:spcPct val="90000"/>
              </a:lnSpc>
            </a:pPr>
            <a:r>
              <a:rPr lang="fr-FR" dirty="0" smtClean="0"/>
              <a:t>: </a:t>
            </a:r>
            <a:r>
              <a:rPr lang="fr-FR" dirty="0"/>
              <a:t>3M </a:t>
            </a:r>
            <a:r>
              <a:rPr lang="fr-FR" dirty="0" smtClean="0"/>
              <a:t>d’IU </a:t>
            </a:r>
            <a:r>
              <a:rPr lang="fr-FR" dirty="0"/>
              <a:t>× 3 /jour. </a:t>
            </a:r>
          </a:p>
          <a:p>
            <a:pPr lvl="1"/>
            <a:r>
              <a:rPr lang="fr-FR" dirty="0"/>
              <a:t>Confirmation de la séroconversion à 15 jours</a:t>
            </a:r>
            <a:r>
              <a:rPr lang="fr-FR" dirty="0" smtClean="0"/>
              <a:t>.</a:t>
            </a:r>
            <a:endParaRPr lang="fr-FR" dirty="0"/>
          </a:p>
          <a:p>
            <a:pPr lvl="1" eaLnBrk="1" hangingPunct="1">
              <a:lnSpc>
                <a:spcPct val="90000"/>
              </a:lnSpc>
            </a:pPr>
            <a:endParaRPr lang="fr-FR" dirty="0"/>
          </a:p>
          <a:p>
            <a:pPr lvl="1" eaLnBrk="1" hangingPunct="1">
              <a:lnSpc>
                <a:spcPct val="90000"/>
              </a:lnSpc>
            </a:pPr>
            <a:r>
              <a:rPr lang="fr-FR" dirty="0"/>
              <a:t>Amniocentèse à 19 SA et 6 S après </a:t>
            </a:r>
            <a:r>
              <a:rPr lang="fr-FR" dirty="0" smtClean="0"/>
              <a:t>séroconversion</a:t>
            </a:r>
            <a:endParaRPr lang="fr-FR" dirty="0"/>
          </a:p>
          <a:p>
            <a:pPr lvl="1"/>
            <a:r>
              <a:rPr lang="fr-FR" dirty="0" smtClean="0"/>
              <a:t>échographie </a:t>
            </a:r>
            <a:r>
              <a:rPr lang="fr-FR" dirty="0"/>
              <a:t>mensuelle. </a:t>
            </a:r>
            <a:endParaRPr lang="fr-FR" dirty="0" smtClean="0"/>
          </a:p>
          <a:p>
            <a:pPr lvl="1"/>
            <a:r>
              <a:rPr lang="fr-FR" dirty="0" smtClean="0"/>
              <a:t>Surveillance </a:t>
            </a:r>
            <a:r>
              <a:rPr lang="fr-FR" dirty="0"/>
              <a:t>NFS × 2/ semaine (neutropénie)</a:t>
            </a:r>
          </a:p>
          <a:p>
            <a:pPr lvl="1" eaLnBrk="1" hangingPunct="1">
              <a:lnSpc>
                <a:spcPct val="90000"/>
              </a:lnSpc>
            </a:pPr>
            <a:r>
              <a:rPr lang="fr-FR" dirty="0"/>
              <a:t> poursuivi jusqu’à l’accouchement avec échographie tous les 15 jours .       </a:t>
            </a:r>
          </a:p>
        </p:txBody>
      </p:sp>
      <p:sp>
        <p:nvSpPr>
          <p:cNvPr id="3" name="Titre 2"/>
          <p:cNvSpPr>
            <a:spLocks noGrp="1"/>
          </p:cNvSpPr>
          <p:nvPr>
            <p:ph type="title"/>
          </p:nvPr>
        </p:nvSpPr>
        <p:spPr/>
        <p:txBody>
          <a:bodyPr>
            <a:normAutofit/>
            <a:scene3d>
              <a:camera prst="orthographicFront"/>
              <a:lightRig rig="soft" dir="t"/>
            </a:scene3d>
            <a:sp3d prstMaterial="softEdge">
              <a:bevelT w="25400" h="25400"/>
            </a:sp3d>
          </a:bodyPr>
          <a:lstStyle/>
          <a:p>
            <a:pPr algn="ctr">
              <a:defRPr/>
            </a:pPr>
            <a:r>
              <a:rPr lang="fr-FR" b="1" dirty="0" smtClean="0">
                <a:solidFill>
                  <a:schemeClr val="tx1">
                    <a:lumMod val="50000"/>
                    <a:lumOff val="50000"/>
                  </a:schemeClr>
                </a:solidFill>
                <a:ea typeface="+mj-ea"/>
              </a:rPr>
              <a:t>Prise en charge des séroconversions maternelles   </a:t>
            </a:r>
            <a:endParaRPr lang="fr-FR" b="1" dirty="0">
              <a:solidFill>
                <a:schemeClr val="tx1">
                  <a:lumMod val="50000"/>
                  <a:lumOff val="50000"/>
                </a:schemeClr>
              </a:solidFill>
              <a:ea typeface="+mj-ea"/>
            </a:endParaRPr>
          </a:p>
        </p:txBody>
      </p:sp>
    </p:spTree>
    <p:extLst>
      <p:ext uri="{BB962C8B-B14F-4D97-AF65-F5344CB8AC3E}">
        <p14:creationId xmlns:p14="http://schemas.microsoft.com/office/powerpoint/2010/main" val="366375193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u contenu 1"/>
          <p:cNvSpPr>
            <a:spLocks noGrp="1"/>
          </p:cNvSpPr>
          <p:nvPr>
            <p:ph idx="1"/>
          </p:nvPr>
        </p:nvSpPr>
        <p:spPr>
          <a:xfrm>
            <a:off x="838199" y="1825625"/>
            <a:ext cx="10677525" cy="4351338"/>
          </a:xfrm>
        </p:spPr>
        <p:txBody>
          <a:bodyPr>
            <a:normAutofit fontScale="92500" lnSpcReduction="10000"/>
          </a:bodyPr>
          <a:lstStyle/>
          <a:p>
            <a:pPr marL="360363" indent="-360363" algn="just">
              <a:spcBef>
                <a:spcPct val="10000"/>
              </a:spcBef>
              <a:spcAft>
                <a:spcPct val="10000"/>
              </a:spcAft>
            </a:pPr>
            <a:r>
              <a:rPr lang="fr-FR" sz="2600" b="1" dirty="0"/>
              <a:t>Manger de la viande très cuite</a:t>
            </a:r>
          </a:p>
          <a:p>
            <a:pPr marL="360363" indent="-360363" algn="just">
              <a:spcBef>
                <a:spcPct val="10000"/>
              </a:spcBef>
              <a:spcAft>
                <a:spcPct val="10000"/>
              </a:spcAft>
            </a:pPr>
            <a:r>
              <a:rPr lang="fr-FR" sz="2600" b="1" dirty="0"/>
              <a:t>Laver fruits, légumes et plantes aromatiques avant consommation</a:t>
            </a:r>
          </a:p>
          <a:p>
            <a:pPr marL="360363" indent="-360363" algn="just">
              <a:spcBef>
                <a:spcPct val="10000"/>
              </a:spcBef>
              <a:spcAft>
                <a:spcPct val="10000"/>
              </a:spcAft>
            </a:pPr>
            <a:r>
              <a:rPr lang="fr-FR" sz="2600" b="1" dirty="0"/>
              <a:t>Hors du domicile, éviter de consommer des crudités, préférer les légumes cuits</a:t>
            </a:r>
          </a:p>
          <a:p>
            <a:pPr marL="360363" indent="-360363" algn="just">
              <a:spcBef>
                <a:spcPct val="10000"/>
              </a:spcBef>
              <a:spcAft>
                <a:spcPct val="10000"/>
              </a:spcAft>
            </a:pPr>
            <a:r>
              <a:rPr lang="fr-FR" sz="2600" b="1" dirty="0"/>
              <a:t>Se laver les mains avant et après toute manipulation d’aliments (viande crue, aliments souillés par la terre) et avant les repas</a:t>
            </a:r>
          </a:p>
          <a:p>
            <a:pPr marL="360363" indent="-360363" algn="just">
              <a:spcBef>
                <a:spcPct val="10000"/>
              </a:spcBef>
              <a:spcAft>
                <a:spcPct val="10000"/>
              </a:spcAft>
            </a:pPr>
            <a:r>
              <a:rPr lang="fr-FR" sz="2600" b="1" dirty="0"/>
              <a:t>Porter des gants pour jardiner</a:t>
            </a:r>
          </a:p>
          <a:p>
            <a:pPr marL="360363" indent="-360363" algn="just">
              <a:spcBef>
                <a:spcPct val="10000"/>
              </a:spcBef>
              <a:spcAft>
                <a:spcPct val="10000"/>
              </a:spcAft>
            </a:pPr>
            <a:r>
              <a:rPr lang="fr-FR" sz="2600" b="1" dirty="0"/>
              <a:t>Eviter le contact avec les chats, éviter de leur donner de la viande crue et faire nettoyer chaque jour la litière par une autre personne (eau bouillante)</a:t>
            </a:r>
          </a:p>
          <a:p>
            <a:pPr marL="360363" indent="-360363" algn="just">
              <a:spcBef>
                <a:spcPct val="10000"/>
              </a:spcBef>
              <a:spcAft>
                <a:spcPct val="10000"/>
              </a:spcAft>
            </a:pPr>
            <a:endParaRPr lang="fr-FR" sz="3000" b="1" dirty="0" smtClean="0">
              <a:solidFill>
                <a:srgbClr val="FF0000"/>
              </a:solidFill>
              <a:sym typeface="Symbol" pitchFamily="18" charset="2"/>
            </a:endParaRPr>
          </a:p>
          <a:p>
            <a:pPr marL="360363" indent="-360363" algn="just">
              <a:spcBef>
                <a:spcPct val="10000"/>
              </a:spcBef>
              <a:spcAft>
                <a:spcPct val="10000"/>
              </a:spcAft>
            </a:pPr>
            <a:r>
              <a:rPr lang="fr-FR" sz="3000" b="1" dirty="0" smtClean="0">
                <a:solidFill>
                  <a:srgbClr val="FF0000"/>
                </a:solidFill>
                <a:sym typeface="Symbol" pitchFamily="18" charset="2"/>
              </a:rPr>
              <a:t>Réaliser </a:t>
            </a:r>
            <a:r>
              <a:rPr lang="fr-FR" sz="3000" b="1" dirty="0">
                <a:solidFill>
                  <a:srgbClr val="FF0000"/>
                </a:solidFill>
                <a:sym typeface="Symbol" pitchFamily="18" charset="2"/>
              </a:rPr>
              <a:t>chaque mois une sérologie toxoplasmose </a:t>
            </a:r>
            <a:r>
              <a:rPr lang="fr-FR" sz="3100" b="1" dirty="0">
                <a:solidFill>
                  <a:srgbClr val="FF0000"/>
                </a:solidFill>
                <a:sym typeface="Symbol" pitchFamily="18" charset="2"/>
              </a:rPr>
              <a:t>jusqu’à </a:t>
            </a:r>
            <a:r>
              <a:rPr lang="fr-FR" b="1" dirty="0">
                <a:solidFill>
                  <a:srgbClr val="FF0000"/>
                </a:solidFill>
                <a:sym typeface="Symbol" pitchFamily="18" charset="2"/>
              </a:rPr>
              <a:t>l’accouchement  </a:t>
            </a:r>
            <a:r>
              <a:rPr lang="fr-FR" sz="3100" b="1" dirty="0">
                <a:solidFill>
                  <a:srgbClr val="FF0000"/>
                </a:solidFill>
                <a:sym typeface="Symbol" pitchFamily="18" charset="2"/>
              </a:rPr>
              <a:t>  </a:t>
            </a:r>
            <a:endParaRPr lang="fr-FR" sz="3100" b="1" dirty="0">
              <a:solidFill>
                <a:srgbClr val="FF0000"/>
              </a:solidFill>
            </a:endParaRPr>
          </a:p>
        </p:txBody>
      </p:sp>
      <p:sp>
        <p:nvSpPr>
          <p:cNvPr id="3" name="Titre 2"/>
          <p:cNvSpPr>
            <a:spLocks noGrp="1"/>
          </p:cNvSpPr>
          <p:nvPr>
            <p:ph type="title"/>
          </p:nvPr>
        </p:nvSpPr>
        <p:spPr/>
        <p:txBody>
          <a:bodyPr>
            <a:normAutofit fontScale="90000"/>
            <a:scene3d>
              <a:camera prst="orthographicFront"/>
              <a:lightRig rig="soft" dir="t"/>
            </a:scene3d>
            <a:sp3d prstMaterial="softEdge">
              <a:bevelT w="25400" h="25400"/>
            </a:sp3d>
          </a:bodyPr>
          <a:lstStyle/>
          <a:p>
            <a:pPr algn="ctr">
              <a:defRPr/>
            </a:pPr>
            <a:r>
              <a:rPr lang="fr-FR" b="1" dirty="0" smtClean="0">
                <a:solidFill>
                  <a:schemeClr val="tx1">
                    <a:lumMod val="50000"/>
                    <a:lumOff val="50000"/>
                  </a:schemeClr>
                </a:solidFill>
                <a:ea typeface="+mj-ea"/>
              </a:rPr>
              <a:t>Conseils d’hygiène - femmes enceintes non immunisées</a:t>
            </a:r>
            <a:br>
              <a:rPr lang="fr-FR" b="1" dirty="0" smtClean="0">
                <a:solidFill>
                  <a:schemeClr val="tx1">
                    <a:lumMod val="50000"/>
                    <a:lumOff val="50000"/>
                  </a:schemeClr>
                </a:solidFill>
                <a:ea typeface="+mj-ea"/>
              </a:rPr>
            </a:br>
            <a:endParaRPr lang="fr-FR" b="1" dirty="0">
              <a:solidFill>
                <a:schemeClr val="tx1">
                  <a:lumMod val="50000"/>
                  <a:lumOff val="50000"/>
                </a:schemeClr>
              </a:solidFill>
              <a:ea typeface="+mj-ea"/>
            </a:endParaRPr>
          </a:p>
        </p:txBody>
      </p:sp>
    </p:spTree>
    <p:extLst>
      <p:ext uri="{BB962C8B-B14F-4D97-AF65-F5344CB8AC3E}">
        <p14:creationId xmlns:p14="http://schemas.microsoft.com/office/powerpoint/2010/main" val="3609207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81200" y="152401"/>
            <a:ext cx="8229600" cy="5973763"/>
          </a:xfrm>
        </p:spPr>
        <p:txBody>
          <a:bodyPr>
            <a:normAutofit lnSpcReduction="10000"/>
          </a:bodyPr>
          <a:lstStyle/>
          <a:p>
            <a:pPr marL="0" indent="0">
              <a:buNone/>
            </a:pPr>
            <a:r>
              <a:rPr lang="fr-FR" b="1" dirty="0">
                <a:solidFill>
                  <a:schemeClr val="tx1">
                    <a:lumMod val="50000"/>
                    <a:lumOff val="50000"/>
                  </a:schemeClr>
                </a:solidFill>
              </a:rPr>
              <a:t/>
            </a:r>
            <a:br>
              <a:rPr lang="fr-FR" b="1" dirty="0">
                <a:solidFill>
                  <a:schemeClr val="tx1">
                    <a:lumMod val="50000"/>
                    <a:lumOff val="50000"/>
                  </a:schemeClr>
                </a:solidFill>
              </a:rPr>
            </a:br>
            <a:endParaRPr lang="fr-FR" b="1" dirty="0" smtClean="0">
              <a:solidFill>
                <a:schemeClr val="tx1">
                  <a:lumMod val="50000"/>
                  <a:lumOff val="50000"/>
                </a:schemeClr>
              </a:solidFill>
            </a:endParaRPr>
          </a:p>
          <a:p>
            <a:pPr marL="0" indent="0">
              <a:buNone/>
            </a:pPr>
            <a:r>
              <a:rPr lang="fr-FR" sz="3600" b="1" dirty="0" smtClean="0"/>
              <a:t>Risque </a:t>
            </a:r>
            <a:r>
              <a:rPr lang="fr-FR" sz="3600" b="1" dirty="0"/>
              <a:t>de transmission maternofœtale</a:t>
            </a:r>
            <a:r>
              <a:rPr lang="fr-FR" sz="3600" dirty="0"/>
              <a:t>:</a:t>
            </a:r>
            <a:br>
              <a:rPr lang="fr-FR" sz="3600" dirty="0"/>
            </a:br>
            <a:r>
              <a:rPr lang="fr-FR" sz="3600" dirty="0"/>
              <a:t>- 80% dans les 12 premières semaines. </a:t>
            </a:r>
            <a:br>
              <a:rPr lang="fr-FR" sz="3600" dirty="0"/>
            </a:br>
            <a:r>
              <a:rPr lang="fr-FR" sz="3600" dirty="0"/>
              <a:t>- 54% dans les 13e et </a:t>
            </a:r>
            <a:r>
              <a:rPr lang="fr-FR" sz="3600" dirty="0" smtClean="0"/>
              <a:t>14 S A.</a:t>
            </a:r>
            <a:r>
              <a:rPr lang="fr-FR" sz="3600" dirty="0"/>
              <a:t/>
            </a:r>
            <a:br>
              <a:rPr lang="fr-FR" sz="3600" dirty="0"/>
            </a:br>
            <a:r>
              <a:rPr lang="fr-FR" sz="3600" dirty="0"/>
              <a:t>- 25% à la fin du second trimestre. </a:t>
            </a:r>
            <a:br>
              <a:rPr lang="fr-FR" sz="3600" dirty="0"/>
            </a:br>
            <a:r>
              <a:rPr lang="fr-FR" sz="3600" dirty="0"/>
              <a:t/>
            </a:r>
            <a:br>
              <a:rPr lang="fr-FR" sz="3600" dirty="0"/>
            </a:br>
            <a:endParaRPr lang="fr-FR" sz="3600" dirty="0" smtClean="0"/>
          </a:p>
          <a:p>
            <a:pPr marL="0" indent="0">
              <a:buNone/>
            </a:pPr>
            <a:r>
              <a:rPr lang="fr-FR" sz="3600" b="1" dirty="0" smtClean="0"/>
              <a:t>Risque </a:t>
            </a:r>
            <a:r>
              <a:rPr lang="fr-FR" sz="3600" b="1" dirty="0"/>
              <a:t>de malformation : </a:t>
            </a:r>
            <a:br>
              <a:rPr lang="fr-FR" sz="3600" b="1" dirty="0"/>
            </a:br>
            <a:r>
              <a:rPr lang="fr-FR" sz="3600" b="1" dirty="0"/>
              <a:t>- </a:t>
            </a:r>
            <a:r>
              <a:rPr lang="fr-FR" sz="3600" dirty="0"/>
              <a:t>&lt; 13 SA : majeur </a:t>
            </a:r>
            <a:br>
              <a:rPr lang="fr-FR" sz="3600" dirty="0"/>
            </a:br>
            <a:r>
              <a:rPr lang="fr-FR" sz="3600" dirty="0"/>
              <a:t>- 13 -18 SA : surdité </a:t>
            </a:r>
            <a:br>
              <a:rPr lang="fr-FR" sz="3600" dirty="0"/>
            </a:br>
            <a:r>
              <a:rPr lang="fr-FR" sz="3600" dirty="0"/>
              <a:t>- &gt;18 SA   : infra clinique</a:t>
            </a:r>
            <a:br>
              <a:rPr lang="fr-FR" sz="3600" dirty="0"/>
            </a:br>
            <a:endParaRPr lang="fr-FR" sz="3600" dirty="0"/>
          </a:p>
        </p:txBody>
      </p:sp>
    </p:spTree>
    <p:extLst>
      <p:ext uri="{BB962C8B-B14F-4D97-AF65-F5344CB8AC3E}">
        <p14:creationId xmlns:p14="http://schemas.microsoft.com/office/powerpoint/2010/main" val="3178833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28255" y="228601"/>
            <a:ext cx="10695709" cy="6400799"/>
          </a:xfrm>
        </p:spPr>
        <p:txBody>
          <a:bodyPr>
            <a:normAutofit/>
          </a:bodyPr>
          <a:lstStyle/>
          <a:p>
            <a:pPr marL="0" indent="0">
              <a:buNone/>
            </a:pPr>
            <a:endParaRPr lang="fr-FR" b="1" dirty="0" smtClean="0"/>
          </a:p>
          <a:p>
            <a:pPr marL="0" indent="0">
              <a:buNone/>
            </a:pPr>
            <a:r>
              <a:rPr lang="fr-FR" b="1" dirty="0" smtClean="0"/>
              <a:t>Syndrome Malformatif :</a:t>
            </a:r>
            <a:endParaRPr lang="fr-FR" b="1" dirty="0"/>
          </a:p>
          <a:p>
            <a:pPr lvl="1">
              <a:buFont typeface="Wingdings" panose="05000000000000000000" pitchFamily="2" charset="2"/>
              <a:buChar char="ü"/>
            </a:pPr>
            <a:r>
              <a:rPr lang="fr-FR" dirty="0" smtClean="0"/>
              <a:t> </a:t>
            </a:r>
            <a:r>
              <a:rPr lang="fr-FR" b="1" dirty="0" smtClean="0"/>
              <a:t>Lésions Oculaires : </a:t>
            </a:r>
            <a:r>
              <a:rPr lang="fr-FR" dirty="0" smtClean="0"/>
              <a:t>cataracte, microphtalmie, Opacité cornéenne</a:t>
            </a:r>
            <a:endParaRPr lang="fr-FR" dirty="0"/>
          </a:p>
          <a:p>
            <a:pPr lvl="1">
              <a:buFont typeface="Wingdings" panose="05000000000000000000" pitchFamily="2" charset="2"/>
              <a:buChar char="ü"/>
            </a:pPr>
            <a:r>
              <a:rPr lang="fr-FR" dirty="0" smtClean="0"/>
              <a:t> </a:t>
            </a:r>
            <a:r>
              <a:rPr lang="fr-FR" b="1" dirty="0" smtClean="0"/>
              <a:t>Lésions Auditives : </a:t>
            </a:r>
            <a:r>
              <a:rPr lang="fr-FR" dirty="0" smtClean="0"/>
              <a:t>surdité</a:t>
            </a:r>
            <a:endParaRPr lang="fr-FR" dirty="0"/>
          </a:p>
          <a:p>
            <a:pPr lvl="1">
              <a:buFont typeface="Wingdings" panose="05000000000000000000" pitchFamily="2" charset="2"/>
              <a:buChar char="ü"/>
            </a:pPr>
            <a:r>
              <a:rPr lang="fr-FR" dirty="0" smtClean="0"/>
              <a:t> </a:t>
            </a:r>
            <a:r>
              <a:rPr lang="fr-FR" b="1" dirty="0" smtClean="0"/>
              <a:t>Lésions Cardiaques : </a:t>
            </a:r>
            <a:r>
              <a:rPr lang="fr-FR" dirty="0" smtClean="0"/>
              <a:t>Persistance du </a:t>
            </a:r>
            <a:r>
              <a:rPr lang="fr-FR" dirty="0"/>
              <a:t>c</a:t>
            </a:r>
            <a:r>
              <a:rPr lang="fr-FR" dirty="0" smtClean="0"/>
              <a:t>anal </a:t>
            </a:r>
            <a:r>
              <a:rPr lang="fr-FR" dirty="0"/>
              <a:t>a</a:t>
            </a:r>
            <a:r>
              <a:rPr lang="fr-FR" dirty="0" smtClean="0"/>
              <a:t>rtériel (cœurs D Et G communiquent), Sténose De l’artère pulmonaire</a:t>
            </a:r>
            <a:endParaRPr lang="fr-FR" dirty="0"/>
          </a:p>
          <a:p>
            <a:pPr lvl="1">
              <a:buFont typeface="Wingdings" panose="05000000000000000000" pitchFamily="2" charset="2"/>
              <a:buChar char="ü"/>
            </a:pPr>
            <a:r>
              <a:rPr lang="fr-FR" b="1" dirty="0" smtClean="0"/>
              <a:t>Lésions Neurologiques : </a:t>
            </a:r>
            <a:r>
              <a:rPr lang="fr-FR" dirty="0" smtClean="0"/>
              <a:t>microcéphalies, Retard mental</a:t>
            </a:r>
            <a:endParaRPr lang="fr-FR" dirty="0"/>
          </a:p>
          <a:p>
            <a:pPr lvl="1">
              <a:buFont typeface="Wingdings" panose="05000000000000000000" pitchFamily="2" charset="2"/>
              <a:buChar char="ü"/>
            </a:pPr>
            <a:r>
              <a:rPr lang="fr-FR" dirty="0" smtClean="0"/>
              <a:t> Malformations dentaires</a:t>
            </a:r>
          </a:p>
          <a:p>
            <a:pPr lvl="1">
              <a:buFont typeface="Wingdings" panose="05000000000000000000" pitchFamily="2" charset="2"/>
              <a:buChar char="ü"/>
            </a:pPr>
            <a:endParaRPr lang="fr-FR" dirty="0"/>
          </a:p>
          <a:p>
            <a:pPr lvl="1">
              <a:buFont typeface="Wingdings" panose="05000000000000000000" pitchFamily="2" charset="2"/>
              <a:buChar char="ü"/>
            </a:pPr>
            <a:endParaRPr lang="fr-FR" dirty="0"/>
          </a:p>
          <a:p>
            <a:pPr marL="0" indent="0">
              <a:buNone/>
            </a:pPr>
            <a:r>
              <a:rPr lang="fr-FR" b="1" dirty="0" smtClean="0"/>
              <a:t>Diagnostic anténatal</a:t>
            </a:r>
            <a:r>
              <a:rPr lang="fr-FR" b="1" dirty="0"/>
              <a:t> p</a:t>
            </a:r>
            <a:r>
              <a:rPr lang="fr-FR" b="1" dirty="0" smtClean="0"/>
              <a:t>ar échographie</a:t>
            </a:r>
            <a:r>
              <a:rPr lang="fr-FR" b="1" dirty="0"/>
              <a:t> </a:t>
            </a:r>
            <a:r>
              <a:rPr lang="fr-FR" b="1" dirty="0" smtClean="0"/>
              <a:t>: </a:t>
            </a:r>
            <a:r>
              <a:rPr lang="fr-FR" dirty="0" smtClean="0"/>
              <a:t>malformation assez visibles / Gynéco Obstétricien avisé</a:t>
            </a:r>
            <a:endParaRPr lang="fr-FR" dirty="0"/>
          </a:p>
          <a:p>
            <a:pPr lvl="1">
              <a:buFont typeface="Wingdings" panose="05000000000000000000" pitchFamily="2" charset="2"/>
              <a:buChar char="ü"/>
            </a:pPr>
            <a:r>
              <a:rPr lang="fr-FR" dirty="0" smtClean="0"/>
              <a:t>Lésions constatées a </a:t>
            </a:r>
            <a:r>
              <a:rPr lang="fr-FR" dirty="0"/>
              <a:t>l</a:t>
            </a:r>
            <a:r>
              <a:rPr lang="fr-FR" dirty="0" smtClean="0"/>
              <a:t>a </a:t>
            </a:r>
            <a:r>
              <a:rPr lang="fr-FR" dirty="0"/>
              <a:t>n</a:t>
            </a:r>
            <a:r>
              <a:rPr lang="fr-FR" dirty="0" smtClean="0"/>
              <a:t>aissance : → Suivi car Les Troubles </a:t>
            </a:r>
            <a:r>
              <a:rPr lang="fr-FR" dirty="0"/>
              <a:t>a</a:t>
            </a:r>
            <a:r>
              <a:rPr lang="fr-FR" dirty="0" smtClean="0"/>
              <a:t>pparaissent </a:t>
            </a:r>
            <a:r>
              <a:rPr lang="fr-FR" dirty="0"/>
              <a:t>a</a:t>
            </a:r>
            <a:r>
              <a:rPr lang="fr-FR" dirty="0" smtClean="0"/>
              <a:t>vec l'âge</a:t>
            </a:r>
            <a:endParaRPr lang="fr-FR" dirty="0"/>
          </a:p>
        </p:txBody>
      </p:sp>
    </p:spTree>
    <p:extLst>
      <p:ext uri="{BB962C8B-B14F-4D97-AF65-F5344CB8AC3E}">
        <p14:creationId xmlns:p14="http://schemas.microsoft.com/office/powerpoint/2010/main" val="357187035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2443</TotalTime>
  <Words>2528</Words>
  <Application>Microsoft Office PowerPoint</Application>
  <PresentationFormat>Personnalisé</PresentationFormat>
  <Paragraphs>373</Paragraphs>
  <Slides>71</Slides>
  <Notes>4</Notes>
  <HiddenSlides>0</HiddenSlides>
  <MMClips>0</MMClips>
  <ScaleCrop>false</ScaleCrop>
  <HeadingPairs>
    <vt:vector size="4" baseType="variant">
      <vt:variant>
        <vt:lpstr>Thème</vt:lpstr>
      </vt:variant>
      <vt:variant>
        <vt:i4>1</vt:i4>
      </vt:variant>
      <vt:variant>
        <vt:lpstr>Titres des diapositives</vt:lpstr>
      </vt:variant>
      <vt:variant>
        <vt:i4>71</vt:i4>
      </vt:variant>
    </vt:vector>
  </HeadingPairs>
  <TitlesOfParts>
    <vt:vector size="72" baseType="lpstr">
      <vt:lpstr>Thème Office</vt:lpstr>
      <vt:lpstr>             INFECTIONS VIRALE  et PARASITAIRE   CHEZ LA FEMME ENCEINTE  </vt:lpstr>
      <vt:lpstr>Plan  Infections virales       1-  Rubéole       2-  Varicelle       3-  Hépatite A et B         4-  Herpès         5-  SIDA         6-  CMV   Infection parasitaire      Toxoplasmose</vt:lpstr>
      <vt:lpstr>INTRODUCTION</vt:lpstr>
      <vt:lpstr>Introduction</vt:lpstr>
      <vt:lpstr>Présentation PowerPoint</vt:lpstr>
      <vt:lpstr>   LA RUBEOLE   </vt:lpstr>
      <vt:lpstr>  Maladie virale se singularise par son action tératogène lorsqu’elle touche la femme enceinte  dans les 3 premiers mois de la grossesse.   La vaccination des adolescentes est un  moyen pour faire  disparaitre  ce risque fœtal.    </vt:lpstr>
      <vt:lpstr>Présentation PowerPoint</vt:lpstr>
      <vt:lpstr>Présentation PowerPoint</vt:lpstr>
      <vt:lpstr>Diagnostic clinique</vt:lpstr>
      <vt:lpstr> Diagnostic sérologique </vt:lpstr>
      <vt:lpstr>         CAT  Rubéole  Dépistage obligatoire  des femmes enceintes Femme séronégative       Dosage des IgG jusqu’à 18 SA puis stop        Vaccination dans les post partum   </vt:lpstr>
      <vt:lpstr>Diagnostic prénatal                Primo-infection prouvée avant 12 SA : ITG proposée le plus souvent     Primo-infection entre 12 et 18 SA : DAN recherche infection fœtale   Amniocentèse 6 semaines après la séroconversion et après 18 SA  LA positive prouve l’infection   Ponction de sang fœtale après 22 SA  Dosage des IgM spécifiques   Surveillance échographique mensuelle     Après 18 SA DAN inutile : pas de malformations  </vt:lpstr>
      <vt:lpstr>  Diagnostic post natal   Mise en évidence d’IgM spécifiques   Excrétion virale jusqu’à un an  Examen clinique complet : cardio , ophtalmo, PEA à distance   Isolement (risque rubéole néonatale sévère)   </vt:lpstr>
      <vt:lpstr>Prévention : </vt:lpstr>
      <vt:lpstr>Varicelle </vt:lpstr>
      <vt:lpstr>                   Introduction  -Infection par VZV, fréquente et bénigne,   - Mais risque de complications sévères chez l’adulte, la femme enceinte et le fœtus.     =&gt; anomalies congénitales                             =&gt;  syndrome de fœtopathie varicelleuse  - En France, 500 femmes enceintes sont infectés/ an, soit 0,06 %.    </vt:lpstr>
      <vt:lpstr>               Varicelle maternelle   La varicelle de la femme enceinte est souvent sévère et nécessite hospitalisation (hors maternité)   Risque pneumopathie varicelleuse   Atteinte pulmonaire +++(atteintes polyviscérales avec myocardites, encéphalites...). TRT Valaciclovir IV  15 mg / Kg / 8 h pendant 7 à 10 j  ± Réa    Mortalité de 3 à 14 %       </vt:lpstr>
      <vt:lpstr>                Risques fœtaux     L'atteinte fœtale est inconstante et dépend du terme.   Avant 20 semaines d'aménorrhée :   1-  La varicelle congénitale comporte des risques de fréquence incertaine :  ( peau, SNC, yeux, squelette) hypoplasie des membres, hypotrophie, paralysie et atrophie musculaire , choriorétinite, retard psychomoteur...    * La ponction de sang fœtal est très discutée (diagnostic d'une atteinte fœtale).  Si les IgM spécifiques sont positives, une interruption thérapeutique de grossesse peut être discutée, avec la patiente.  </vt:lpstr>
      <vt:lpstr>    Entre 20 semaines d'aménorrhée et l'accouchement :    2-  Pas de fœtopathie décrite.   3-  Le risque de varicelle néonatale varie selon le terme de survenue de l'éruption : En cas de varicelle maternelle survenant en  fin de grossesse   - si l'éruption  maternelle est survenue + de 5 jours avant la naissance, l'enfant est protégé par les anticorps maternels et fera une varicelle bénigne.    - si l'éruption varicelleuse survient dans les 5 jours qui précèdent l'accouchement, l'enfant n'est pas protégé par les anticorps maternels et fera une forme grave à mortalité lourde (un tiers des cas).    </vt:lpstr>
      <vt:lpstr>        Essayer de retardé l’accouchement par  une tocolyse sur les patientes ayant une éruption varicelleuse à proximité de l'accouchement.   * En cas de naissance à cette phase critique, il conviendra de pratiquer une injection de gammaglobulines spécifiques au nouveau-né (0,3 à 0,6ml/kg) et   Aciclovir 20mg/ Kg /8h  PRÉVENTION    La seule prévention possible est l'injection de gammaglobulines spécifiques chez la femme enceinte ayant un contage récent (moins de 48 heures) et n'ayant jamais contracté la varicelle.    - La posologie sera de 0,1 à 0,4ml/kg.               </vt:lpstr>
      <vt:lpstr>         Lésions cutanées</vt:lpstr>
      <vt:lpstr>n</vt:lpstr>
      <vt:lpstr>Présentation PowerPoint</vt:lpstr>
      <vt:lpstr>Cytomégalovirus CMV</vt:lpstr>
      <vt:lpstr>  Epidémiologie   - L'infection à Cytomégalovirus humain. L’infection congénitale la plus fréquente 20% de séquelles grave - 1ere cause de handicaps neurosensoriels acquis in utero   - 1/3 des surdités de l ’enfant   - absence de dépistage systématique  - On retrouve le CMV dans tous les liquides de l’organisme contamination en collectivité par la salive +++, les urines (liquide très contagieux) et par voie respiratoire. </vt:lpstr>
      <vt:lpstr>             Diagnostic de l’infection maternelle   - Clinique :      Asymptomatique dans 90 %        Non spécifiques : fièvre, asthénie, myalgies, rhino-              pharyngo-trachéo-bronchite, un syndrome pseudo grippal.   -  Biologique :        Séroconversion        Sérologie évocatrice  - Echographique :        RCIU sévère        Anomalies neurologiques        Anasarque      </vt:lpstr>
      <vt:lpstr> DIAGNOSTIC ET CONDUITE A TENIR :  * Le diagnostic est affirmé par la sérologie qui recherchera des anticorps anti-CMV, la présence d'IgM prouvant l'infestation récente.   * Il sera plus souvent demandé dans le cadre de la recherche étiologique d'une pathologie fœtale, en particulier microcéphalie, calcifications intracrâniennes, choriorétinite, retard mental, mort in utero.   * Cette pathologie infectieuse n'est pas pourvoyeuse d'accouchement prématuré.   </vt:lpstr>
      <vt:lpstr>Présentation PowerPoint</vt:lpstr>
      <vt:lpstr>Hépatite et grossesse  </vt:lpstr>
      <vt:lpstr> Introduction  L'hépatite virale aiguë est la principale cause d'ictère en cours de grossesse (environ 40% des cas).   Des quatre virus rendus responsables d'hépatites, les virus B et C sont avec certitude transmis de la mère à l'enfant . </vt:lpstr>
      <vt:lpstr>                       HÉPATITE B   Le dépistage est obligatoire au 6e mois de grossesse  Le risque de transmission, quasi inexistant en cours de grossesse, est variable à l'accouchement selon :               le degré de contagiosité des porteuses chroniques   -­‐ 90% si mère porteuse chronique  active :  HBe +   -­‐ 5 à 20% si HBe –           </vt:lpstr>
      <vt:lpstr>Transmission materno-fœtale</vt:lpstr>
      <vt:lpstr>CAT chez la femme enceinte </vt:lpstr>
      <vt:lpstr>Présentation PowerPoint</vt:lpstr>
      <vt:lpstr>CAT CHEZ L’ENFANT</vt:lpstr>
      <vt:lpstr>CAT CHEZ L’ENFANT </vt:lpstr>
      <vt:lpstr>Présentation PowerPoint</vt:lpstr>
      <vt:lpstr>Conclusion  </vt:lpstr>
      <vt:lpstr>HÉPATITE C  </vt:lpstr>
      <vt:lpstr>HÉPATITE C </vt:lpstr>
      <vt:lpstr>   * Son risque, comme pour l'hépatite B, est l'évolution sous forme chronique (avec cirrhose dans 20% des cas).   * Il n'existe pas de vaccin  * Conséquences : L‘évolution lointaine du nouveau-né contaminé est encore mal connue   * Prévention : Elle est basée sur un traitement antiviral préconceptionnelle par l'interferon  Ou la ribavirine visant a réduire la charge virale. Ces produits sont formellement CI chez la femme enceinte.   </vt:lpstr>
      <vt:lpstr>SIDA</vt:lpstr>
      <vt:lpstr>INTRODUCTION</vt:lpstr>
      <vt:lpstr>Transmission du VIH de la mère à l’enfant</vt:lpstr>
      <vt:lpstr>Les facteurs qui augmentent le risque de transmission du virus  de mère à enfant  </vt:lpstr>
      <vt:lpstr> </vt:lpstr>
      <vt:lpstr>Traitements qui réduisent et préviennent la TME</vt:lpstr>
      <vt:lpstr>Prise en charge obstétricale </vt:lpstr>
      <vt:lpstr>Traitement du nouveau-né </vt:lpstr>
      <vt:lpstr>Herpès virus</vt:lpstr>
      <vt:lpstr> IST très fréquentes 20% des femmes   Le virus de l'herpès génital, Herpès  virus 2 (HSV2) est responsable de la quasi-totalité des herpès néonataux.    La transmission est maternofœtale, per-partum, après rupture prématurée des membranes, ou lors du passage dans la filière génitale.   </vt:lpstr>
      <vt:lpstr>TRANSMISSION MATERNO FOETALE</vt:lpstr>
      <vt:lpstr>   DIAGNOSTIC   Le dépistage ne peut pas être systématique chez toute femme en fin de grossesse Cela doit inciter à la recherche des populations à risque : femmes ayant des antécédents ou partenaires ayant des antécédents ou une poussée en cours.  La sérologie maternelle n'a que peu d'intérêt diagnostique, sauf peut-être dans les primo-infections puisque les IgM, fortement positives, permettent alors une certitude diagnostique.   </vt:lpstr>
      <vt:lpstr>Présentation PowerPoint</vt:lpstr>
      <vt:lpstr>                                                                                  TRAITEMENT    Repose sur l’Aciclovir   - Primo-infection herpétique  symptomatique  chez la femme enceinte survient dans le prépartum  200mg 5 fois par jour pendant 10 jours  - Récurrence herpétique génitale : Aciclovir 200 mg 5 fois par jour pendant 5 jours    Traitement d’herpés néonatal Quand il y a un herpès  génital à testé chez la mère  ,  l’enfant doit bénéficier des traitements curatifs  Aciclovir 60mg / Kg/ j en 3 prises  en IV pendant 14 à 21 j puis relai per os  Traitement préventif qu’on il n’y a pas de lésions génitales apparentes  avec des antécédents d’herpés génital    </vt:lpstr>
      <vt:lpstr>Présentation PowerPoint</vt:lpstr>
      <vt:lpstr>   * En cas d'accouchement par VB ou de césarienne, après rupture des membranes de plus de 5 heures, pour le nné :           - surveillance clinique et virologique            -  traitement antiviral oculaire.           - aciclovir par voie IV, 10mg/kg/8h pdt 10 à 15 jours.   * En cas d'accouchement malgré des lésions herpétiques,  Asepsie            - Désinfection  du vagin à la Bétadine*,             - Les TV seront limités,             - Une désinfection oculaire et un traitement antiviral néonatal seront instaurés.   * Après l'accouchement isolement au sein de la maternité ( mère et nné).   * L'allaitement n'est pas CI, à la condition d'un minimum de précautions d'hygiène. Sauf herpès du mamelon.  </vt:lpstr>
      <vt:lpstr>TOXOPLASMOSE </vt:lpstr>
      <vt:lpstr>            Introduction - Epidémiologie   Maladie le plus souvent bénigne, Mais forme congénitale =&gt; atteintes fœtales et néonatales parfois sévères dépistage systématique début de grossesse et séroconversion en cours de grossesse. Contamination en cours de grossesse : viande contaminée +++</vt:lpstr>
      <vt:lpstr>SEMIOLOGIE CHEZ LA FEMME ENCEINTE</vt:lpstr>
      <vt:lpstr> Diagnostic sérologique </vt:lpstr>
      <vt:lpstr>Présentation PowerPoint</vt:lpstr>
      <vt:lpstr>Transmission verticale  Le risque de transmission verticale augmente avec l’âge gestationnel : ≤ 16 SA     = 5 % 16 – 25 SA = 20 %  26 – 34 SA = 50 %  ≥ 35 SA       = 80 %      </vt:lpstr>
      <vt:lpstr>          Toxoplasmose congénitale * Risque de transmission  au cours de la grossesse (mais sévérité de l’atteinte fœtale   en parallèle)   Au 1e Trim:   Embryopathie et Fœtopathie sévère    Avortement  spontané, mort in utero Au 2ème trim. : Fœtopathie ou  infra clinique   Au 3ème trim.: infra clinique ou Choriorétinite   * 80% des formes congénitales asymptomatiques à la naissance    * 10 à15 % Symptomatique : avec calcification intra cérébrales, hydrocéphalie, choriorétinite.   * 1 à 2 %,  forme sévères (septicémiques : éruption maculo-papuleuses, ADP,HSM, anémie, ictère, thrombopénie) ou mortalité périnatale.</vt:lpstr>
      <vt:lpstr>Présentation PowerPoint</vt:lpstr>
      <vt:lpstr>Présentation PowerPoint</vt:lpstr>
      <vt:lpstr>Présentation PowerPoint</vt:lpstr>
      <vt:lpstr>Toxoplasmose  congénitale</vt:lpstr>
      <vt:lpstr>Prise en charge des séroconversions maternelles   </vt:lpstr>
      <vt:lpstr>Conseils d’hygiène - femmes enceintes non immunisées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INFECTIONS VIRALE    CHEZ LA FEMME ENCEINTE</dc:title>
  <dc:creator>keltouma tadj</dc:creator>
  <cp:lastModifiedBy>JAS</cp:lastModifiedBy>
  <cp:revision>137</cp:revision>
  <dcterms:created xsi:type="dcterms:W3CDTF">2016-10-18T17:03:24Z</dcterms:created>
  <dcterms:modified xsi:type="dcterms:W3CDTF">2021-01-31T10:03:22Z</dcterms:modified>
</cp:coreProperties>
</file>