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6"/>
  </p:notesMasterIdLst>
  <p:sldIdLst>
    <p:sldId id="256" r:id="rId2"/>
    <p:sldId id="273" r:id="rId3"/>
    <p:sldId id="258" r:id="rId4"/>
    <p:sldId id="274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78" autoAdjust="0"/>
    <p:restoredTop sz="73957" autoAdjust="0"/>
  </p:normalViewPr>
  <p:slideViewPr>
    <p:cSldViewPr>
      <p:cViewPr varScale="1">
        <p:scale>
          <a:sx n="92" d="100"/>
          <a:sy n="92" d="100"/>
        </p:scale>
        <p:origin x="81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513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D8FA8-2243-4A29-800C-7CFAE96C2309}" type="datetimeFigureOut">
              <a:rPr lang="fr-FR" smtClean="0"/>
              <a:pPr/>
              <a:t>12/02/2021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5C165-FF20-4A92-AF40-91FEE493533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581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La prématurité, l’infection, l’hypoplasie pulmonaire ainsi que les déformations articulaires  sont les principales complications qui peuvent survenir lors d’une RPM.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5C165-FF20-4A92-AF40-91FEE4935331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9798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1200" b="1" dirty="0" smtClean="0">
                <a:latin typeface="Times New Roman" pitchFamily="18" charset="0"/>
                <a:cs typeface="Times New Roman" pitchFamily="18" charset="0"/>
              </a:rPr>
              <a:t>Facteur chimique:</a:t>
            </a:r>
          </a:p>
          <a:p>
            <a:pPr>
              <a:buNone/>
            </a:pP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Se sont les modifications de synthèse et de structure du collagène retrouvées au cours des maladies de système  à type de connectivite</a:t>
            </a:r>
            <a:r>
              <a:rPr lang="fr-FR" sz="1200" dirty="0" smtClean="0"/>
              <a:t>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5C165-FF20-4A92-AF40-91FEE4935331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528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( l’accumulation de l’ hémosidérine  au niveau des membranes favoriserait les lésions  inflammatoires chroniques au niveau de la plaque basale).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5C165-FF20-4A92-AF40-91FEE4935331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5673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n’est justifiée qu’ en cas de rapport L/S inferieur à 2 à l’ amniocentèse ou l’absence de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phosphatidyl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glycerol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au prélèvement cervical.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5C165-FF20-4A92-AF40-91FEE4935331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83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dirty="0" smtClean="0"/>
              <a:t>Toutefois elle expose la patiente au risque de choc anaphylactique et le fœtus au risque de sélection  ou de résistance de germes</a:t>
            </a:r>
          </a:p>
          <a:p>
            <a:endParaRPr lang="fr-FR" sz="1200" dirty="0" smtClean="0"/>
          </a:p>
          <a:p>
            <a:endParaRPr lang="fr-FR" sz="1200" dirty="0" smtClean="0"/>
          </a:p>
          <a:p>
            <a:r>
              <a:rPr lang="fr-FR" sz="1200" dirty="0" smtClean="0"/>
              <a:t> ( à échographie on note une diminution des </a:t>
            </a:r>
            <a:r>
              <a:rPr lang="fr-FR" sz="1200" dirty="0" err="1" smtClean="0"/>
              <a:t>mvts</a:t>
            </a:r>
            <a:r>
              <a:rPr lang="fr-FR" sz="1200" dirty="0" smtClean="0"/>
              <a:t> respiratoires fœtaux, absence de modulation de la vélocimétrie doppler du canal artériel lors des </a:t>
            </a:r>
            <a:r>
              <a:rPr lang="fr-FR" sz="1200" dirty="0" err="1" smtClean="0"/>
              <a:t>mvts</a:t>
            </a:r>
            <a:r>
              <a:rPr lang="fr-FR" sz="1200" dirty="0" smtClean="0"/>
              <a:t> respiratoires et baisse de la circonférence thoracique et de la longueur des poumons fœtaux)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5C165-FF20-4A92-AF40-91FEE4935331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2549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DB4E81D-5B2A-4CC1-AE52-7A8696082C99}" type="datetimeFigureOut">
              <a:rPr lang="fr-FR" smtClean="0"/>
              <a:pPr/>
              <a:t>12/02/2021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C56EFA8-583B-41A6-A9EC-7FA284B1D5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4E81D-5B2A-4CC1-AE52-7A8696082C99}" type="datetimeFigureOut">
              <a:rPr lang="fr-FR" smtClean="0"/>
              <a:pPr/>
              <a:t>12/02/2021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56EFA8-583B-41A6-A9EC-7FA284B1D5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DB4E81D-5B2A-4CC1-AE52-7A8696082C99}" type="datetimeFigureOut">
              <a:rPr lang="fr-FR" smtClean="0"/>
              <a:pPr/>
              <a:t>12/02/2021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C56EFA8-583B-41A6-A9EC-7FA284B1D5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4E81D-5B2A-4CC1-AE52-7A8696082C99}" type="datetimeFigureOut">
              <a:rPr lang="fr-FR" smtClean="0"/>
              <a:pPr/>
              <a:t>12/02/2021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56EFA8-583B-41A6-A9EC-7FA284B1D5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DB4E81D-5B2A-4CC1-AE52-7A8696082C99}" type="datetimeFigureOut">
              <a:rPr lang="fr-FR" smtClean="0"/>
              <a:pPr/>
              <a:t>12/02/2021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C56EFA8-583B-41A6-A9EC-7FA284B1D5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4E81D-5B2A-4CC1-AE52-7A8696082C99}" type="datetimeFigureOut">
              <a:rPr lang="fr-FR" smtClean="0"/>
              <a:pPr/>
              <a:t>12/02/2021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56EFA8-583B-41A6-A9EC-7FA284B1D5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4E81D-5B2A-4CC1-AE52-7A8696082C99}" type="datetimeFigureOut">
              <a:rPr lang="fr-FR" smtClean="0"/>
              <a:pPr/>
              <a:t>12/02/2021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56EFA8-583B-41A6-A9EC-7FA284B1D5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4E81D-5B2A-4CC1-AE52-7A8696082C99}" type="datetimeFigureOut">
              <a:rPr lang="fr-FR" smtClean="0"/>
              <a:pPr/>
              <a:t>12/02/2021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56EFA8-583B-41A6-A9EC-7FA284B1D5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DB4E81D-5B2A-4CC1-AE52-7A8696082C99}" type="datetimeFigureOut">
              <a:rPr lang="fr-FR" smtClean="0"/>
              <a:pPr/>
              <a:t>12/02/2021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56EFA8-583B-41A6-A9EC-7FA284B1D5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4E81D-5B2A-4CC1-AE52-7A8696082C99}" type="datetimeFigureOut">
              <a:rPr lang="fr-FR" smtClean="0"/>
              <a:pPr/>
              <a:t>12/02/2021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56EFA8-583B-41A6-A9EC-7FA284B1D5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4E81D-5B2A-4CC1-AE52-7A8696082C99}" type="datetimeFigureOut">
              <a:rPr lang="fr-FR" smtClean="0"/>
              <a:pPr/>
              <a:t>12/02/2021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56EFA8-583B-41A6-A9EC-7FA284B1D59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DB4E81D-5B2A-4CC1-AE52-7A8696082C99}" type="datetimeFigureOut">
              <a:rPr lang="fr-FR" smtClean="0"/>
              <a:pPr/>
              <a:t>12/02/2021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C56EFA8-583B-41A6-A9EC-7FA284B1D5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6431" y="836712"/>
            <a:ext cx="9079160" cy="3672408"/>
          </a:xfrm>
        </p:spPr>
        <p:txBody>
          <a:bodyPr>
            <a:noAutofit/>
          </a:bodyPr>
          <a:lstStyle/>
          <a:p>
            <a:pPr algn="ctr"/>
            <a:r>
              <a:rPr lang="fr-FR" sz="5400" dirty="0" smtClean="0">
                <a:solidFill>
                  <a:srgbClr val="FF0000"/>
                </a:solidFill>
              </a:rPr>
              <a:t>Rupture prématurée   des membranes</a:t>
            </a:r>
            <a:r>
              <a:rPr lang="fr-FR" sz="6000" b="1" dirty="0" smtClean="0">
                <a:solidFill>
                  <a:srgbClr val="FF0000"/>
                </a:solidFill>
              </a:rPr>
              <a:t/>
            </a:r>
            <a:br>
              <a:rPr lang="fr-FR" sz="6000" b="1" dirty="0" smtClean="0">
                <a:solidFill>
                  <a:srgbClr val="FF0000"/>
                </a:solidFill>
              </a:rPr>
            </a:br>
            <a:endParaRPr lang="fr-FR" sz="6000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8596" y="3429000"/>
            <a:ext cx="7854696" cy="216024"/>
          </a:xfrm>
        </p:spPr>
        <p:txBody>
          <a:bodyPr>
            <a:normAutofit fontScale="25000" lnSpcReduction="20000"/>
          </a:bodyPr>
          <a:lstStyle/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5148064" y="4797152"/>
            <a:ext cx="3318192" cy="1440160"/>
          </a:xfrm>
          <a:prstGeom prst="rect">
            <a:avLst/>
          </a:prstGeom>
        </p:spPr>
        <p:txBody>
          <a:bodyPr vert="horz" lIns="45720" tIns="0" rIns="45720" bIns="0">
            <a:normAutofit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DR CHELHA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fr-FR" sz="2200" dirty="0" smtClean="0">
                <a:solidFill>
                  <a:srgbClr val="FFFFFF"/>
                </a:solidFill>
              </a:rPr>
              <a:t>Maitre assistante en Gynécologie Obstétrique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CHU ORAN </a:t>
            </a:r>
            <a:endParaRPr kumimoji="0" lang="fr-F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7715200" cy="60388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VII-Prise en charge:</a:t>
            </a:r>
          </a:p>
          <a:p>
            <a:pPr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1- Eléments de surveillance:</a:t>
            </a:r>
          </a:p>
          <a:p>
            <a:pPr>
              <a:buFont typeface="Wingdings" pitchFamily="2" charset="2"/>
              <a:buChar char="q"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  Maternelle:</a:t>
            </a:r>
          </a:p>
          <a:p>
            <a:pPr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-Courbe de température</a:t>
            </a:r>
          </a:p>
          <a:p>
            <a:pPr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-Appréciation de la tension utérine</a:t>
            </a:r>
          </a:p>
          <a:p>
            <a:pPr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-Aspect du liquide </a:t>
            </a:r>
          </a:p>
          <a:p>
            <a:pPr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-ECB du prélèvement vaginal</a:t>
            </a:r>
          </a:p>
          <a:p>
            <a:pPr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-CRP, leucocytose</a:t>
            </a:r>
          </a:p>
          <a:p>
            <a:pPr>
              <a:buNone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Fœtale:</a:t>
            </a:r>
          </a:p>
          <a:p>
            <a:pPr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-Profil biophysique fœtal</a:t>
            </a:r>
          </a:p>
          <a:p>
            <a:pPr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 -Vélocimétrie Doppler</a:t>
            </a: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7787208" cy="58245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2-Armes thérapeutiques: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Tocolyse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les B mimétiques sont les plus utilisés. leurs effets secondaires sont moindres en cas d’RPM.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Par ailleurs ils n’augmentent pas de façon évidente le temps de latence au delà de 24h.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Pour certains auteurs la latence ne serait prolongée que dans les RPM avant 28 SA.</a:t>
            </a:r>
          </a:p>
          <a:p>
            <a:pPr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Corticothérapie: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Elle est contre indiquée en cas de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chorio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amniotite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et elle doit s’accompagner systématiquement d’une couverture antibiotique.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7715200" cy="6500834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L’antibiothérapie: l’ATB systématique semble augmenter le temps de latence. Elle diminue la morbidité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materno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fœtale. </a:t>
            </a:r>
          </a:p>
          <a:p>
            <a:pPr>
              <a:buFont typeface="Wingdings" pitchFamily="2" charset="2"/>
              <a:buChar char="Ø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Enfin et en fonction des données cliniques on peut être amenés à déclencher le travail ou alors à extraire le fœtus par  voie haute.</a:t>
            </a:r>
          </a:p>
          <a:p>
            <a:pPr>
              <a:buNone/>
            </a:pP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3-Conduite de prise en charge en fonction de l’âge gestationnel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v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RPM avant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20SA Expectative </a:t>
            </a:r>
          </a:p>
          <a:p>
            <a:pPr>
              <a:buFont typeface="Wingdings" pitchFamily="2" charset="2"/>
              <a:buChar char="v"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                        Repos au lit et ATB</a:t>
            </a:r>
          </a:p>
          <a:p>
            <a:pPr>
              <a:buFont typeface="Wingdings" pitchFamily="2" charset="2"/>
              <a:buChar char="v"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                        CRP FNS 2x/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semaines,biométrie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fœtale tous les 15jours.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RPM avant 26 sa la conduite sera dictée par le risque de survenue de l’hypoplasie pulmonaire et les déformations articulaires.</a:t>
            </a:r>
          </a:p>
          <a:p>
            <a:pPr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Le taux de survie avant 28 sa ne dépasse pas 20% aussi les fœtus survivant sont exposés au risque de séquelles neurologiques et pulmonaires.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7715200" cy="603887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RPM entre 26 et 32 sa: le risque majeur est la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prématurité.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Hospitalisation, repos au lit, position de Trendelenburg, ATB, corticothérapie et tocolyse.</a:t>
            </a:r>
          </a:p>
          <a:p>
            <a:pPr>
              <a:buFont typeface="Wingdings" pitchFamily="2" charset="2"/>
              <a:buChar char="v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RPM entre 32 et 36 sa: si maturation pulmonaire acquise déclencher le travail car le risque infectieux est important.</a:t>
            </a:r>
          </a:p>
          <a:p>
            <a:pPr>
              <a:buFont typeface="Wingdings" pitchFamily="2" charset="2"/>
              <a:buChar char="v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RPM à terme: une expectative de 24h en dehors de tout contexte infectieux permet d’ espérer un travail spontané dans 90% des cas.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Apres une latence de 12 à 24h, l’induction de travail par l’ocytocine est couronnée de succès  mais le travail est volontiers prolongé(col immature)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Pendant le travail: l’ATB est systématique</a:t>
            </a:r>
          </a:p>
          <a:p>
            <a:pPr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642918"/>
            <a:ext cx="7600358" cy="5786478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VIII- prévention: 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le risque de récidive atteint 21 % .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la prévention repose sur  la suppression des facteurs de risques, une évaluation nutritionnelle et une supplementation vitaminique mais surtout sur la recherche systématique dès la 24-26 sa d’une infection vaginale à traiter rapidement.</a:t>
            </a:r>
          </a:p>
          <a:p>
            <a:pPr marL="0" indent="0">
              <a:buNone/>
            </a:pPr>
            <a:endParaRPr lang="fr-FR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fr-FR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Conclusion: 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la rupture prématurée des membranes est une complication fréquente de la grossesse. Sa prise en charge est d’abord préventive  en recherchant les différents facteurs de risque  à l’occasion de chaque consultation prénatale.</a:t>
            </a:r>
          </a:p>
          <a:p>
            <a:pPr>
              <a:buFont typeface="Wingdings" pitchFamily="2" charset="2"/>
              <a:buChar char="Ø"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la corticothérapie ainsi que l’antibioprophylaxie systématique semblent faire l’ unanimité entre praticiens cependant le mode d’accouchement reste un sujet de polémique. </a:t>
            </a:r>
          </a:p>
          <a:p>
            <a:pPr>
              <a:buNone/>
            </a:pP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r>
              <a:rPr lang="fr-FR" dirty="0" smtClean="0"/>
              <a:t>   plan du cours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Introduction </a:t>
            </a:r>
          </a:p>
          <a:p>
            <a:r>
              <a:rPr lang="fr-FR" dirty="0" smtClean="0"/>
              <a:t>Objectif </a:t>
            </a:r>
          </a:p>
          <a:p>
            <a:r>
              <a:rPr lang="fr-FR" dirty="0" smtClean="0"/>
              <a:t>Physiopathologie</a:t>
            </a:r>
          </a:p>
          <a:p>
            <a:r>
              <a:rPr lang="fr-FR" dirty="0" smtClean="0"/>
              <a:t>Etiologie</a:t>
            </a:r>
          </a:p>
          <a:p>
            <a:r>
              <a:rPr lang="fr-FR" dirty="0" smtClean="0"/>
              <a:t>Diagnostique positif</a:t>
            </a:r>
          </a:p>
          <a:p>
            <a:r>
              <a:rPr lang="fr-FR" dirty="0" smtClean="0"/>
              <a:t>Complication</a:t>
            </a:r>
          </a:p>
          <a:p>
            <a:r>
              <a:rPr lang="fr-FR" dirty="0" smtClean="0"/>
              <a:t>Prise en charge</a:t>
            </a:r>
          </a:p>
          <a:p>
            <a:r>
              <a:rPr lang="fr-FR" dirty="0" err="1" smtClean="0"/>
              <a:t>Prevention</a:t>
            </a:r>
            <a:endParaRPr lang="fr-FR" dirty="0" smtClean="0"/>
          </a:p>
          <a:p>
            <a:r>
              <a:rPr lang="fr-FR" dirty="0" smtClean="0"/>
              <a:t>Prise en charge </a:t>
            </a:r>
            <a:r>
              <a:rPr lang="fr-FR" dirty="0" err="1" smtClean="0"/>
              <a:t>neonatale</a:t>
            </a:r>
            <a:endParaRPr lang="fr-FR" dirty="0" smtClean="0"/>
          </a:p>
          <a:p>
            <a:r>
              <a:rPr lang="fr-FR" dirty="0" smtClean="0"/>
              <a:t>conclusion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7571184" cy="60639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I-introduction- définition:</a:t>
            </a:r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C’est l’ouverture de la cavité ovulaire ( amnios et le chorion) avant tout début de travail quel que soit l’ âge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gestationnel.cela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inclut les fissurations de la poche des eaux et exclut les ruptures en  cours 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du travail.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Elle est fréquente   (10% des grossesses).</a:t>
            </a:r>
          </a:p>
          <a:p>
            <a:pPr>
              <a:buFont typeface="Wingdings" pitchFamily="2" charset="2"/>
              <a:buChar char="q"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 Objectif</a:t>
            </a:r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Comment diagnostiquer une RPM</a:t>
            </a:r>
          </a:p>
          <a:p>
            <a:r>
              <a:rPr lang="fr-FR" dirty="0" smtClean="0"/>
              <a:t>Connaitre les complications dues a la RPM</a:t>
            </a:r>
          </a:p>
          <a:p>
            <a:r>
              <a:rPr lang="fr-FR" dirty="0" smtClean="0"/>
              <a:t>Comment prendre  en charge  la RPM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7983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7643192" cy="61436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III- Physio pathologie:</a:t>
            </a:r>
          </a:p>
          <a:p>
            <a:pPr>
              <a:buFont typeface="Wingdings" pitchFamily="2" charset="2"/>
              <a:buChar char="Ø"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Facteur mécanique: </a:t>
            </a:r>
          </a:p>
          <a:p>
            <a:pPr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la surdistention secondaire  à un hydramnios ou grossesse multiple peut être responsable de l’ amincissement des membranes.</a:t>
            </a:r>
          </a:p>
          <a:p>
            <a:pPr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L’effacement et le ramollissement du col entrainent un prolapsus des membranes et une surdistention vers le bas.</a:t>
            </a:r>
          </a:p>
          <a:p>
            <a:pPr>
              <a:buFont typeface="Wingdings" pitchFamily="2" charset="2"/>
              <a:buChar char="Ø"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Facteur infectieux:</a:t>
            </a:r>
          </a:p>
          <a:p>
            <a:pPr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Soit action directe de la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collagenase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libérée par certains micro organismes, soit indirectement par l’activation des macrophages de la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decidua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qui produisent des cytokines stimulant  les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collagenases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332656"/>
            <a:ext cx="7848872" cy="631105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IV- Etiologies – facteurs de risque:</a:t>
            </a:r>
          </a:p>
          <a:p>
            <a:pPr algn="ctr">
              <a:buNone/>
            </a:pPr>
            <a:endParaRPr lang="fr-FR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Bas niveau socio économique</a:t>
            </a:r>
          </a:p>
          <a:p>
            <a:pPr>
              <a:buFont typeface="Wingdings" pitchFamily="2" charset="2"/>
              <a:buChar char="§"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Tabac et autres drogues</a:t>
            </a:r>
          </a:p>
          <a:p>
            <a:pPr>
              <a:buFont typeface="Wingdings" pitchFamily="2" charset="2"/>
              <a:buChar char="§"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Antécédents  d’accouchement prématuré ou d’RPM</a:t>
            </a:r>
          </a:p>
          <a:p>
            <a:pPr>
              <a:buFont typeface="Wingdings" pitchFamily="2" charset="2"/>
              <a:buChar char="§"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IVG répétées</a:t>
            </a:r>
          </a:p>
          <a:p>
            <a:pPr>
              <a:buFont typeface="Wingdings" pitchFamily="2" charset="2"/>
              <a:buChar char="§"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ATCD de cerclage </a:t>
            </a:r>
          </a:p>
          <a:p>
            <a:pPr>
              <a:buFont typeface="Wingdings" pitchFamily="2" charset="2"/>
              <a:buChar char="§"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Béance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cervico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isthmique</a:t>
            </a:r>
          </a:p>
          <a:p>
            <a:pPr>
              <a:buFont typeface="Wingdings" pitchFamily="2" charset="2"/>
              <a:buChar char="§"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Métrorragies</a:t>
            </a:r>
          </a:p>
          <a:p>
            <a:pPr>
              <a:buFont typeface="Wingdings" pitchFamily="2" charset="2"/>
              <a:buChar char="§"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HRP, PP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214290"/>
            <a:ext cx="7600928" cy="664371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V- diagnostic positif:</a:t>
            </a:r>
          </a:p>
          <a:p>
            <a:pPr>
              <a:buNone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1- clinique: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Interrogatoire: la patiente rapporte la notion d’ écoulement de liquide  dont elle décrit l’aspect, l’abondance et l’heure de survenue.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La mobilisation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trans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abdominale du fœtus accroit cet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ecoulement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(signe de TARNIER).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A l’examen: au speculum: on peut trouver le liquide au niveau de cul de sac vaginal postérieur.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L’ écoulement s’il se poursuit se fait de manière intermittente.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2- para clinique: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Mesure du PH endo cervical 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ou </a:t>
            </a:r>
            <a:r>
              <a:rPr lang="fr-F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vaginal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 normalement acide entre 4 et 5, s’élève entre 6 et 7.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Test </a:t>
            </a:r>
            <a:r>
              <a:rPr lang="fr-F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d’arborisation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b="1" dirty="0" err="1" smtClean="0">
                <a:latin typeface="Times New Roman" pitchFamily="18" charset="0"/>
                <a:cs typeface="Times New Roman" pitchFamily="18" charset="0"/>
              </a:rPr>
              <a:t>cristalisation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 liquide vaginal recueilli dans le cul de sac postérieur du vagin se cristallise en formant une structure arborescente typique en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feuille de fougère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7715200" cy="6038872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Dosage hormonal et enzymatique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Test à la  diamine oxydase (DAO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 dosé par la méthode radio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isothopique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sa valeur prédictive positive est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xcellente (95_100%),taux de positivité est de 40 micro u/ml , dosage de facteur de croissance de l’insuline spécificité et sensibilité excellente 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alpha FP, prolactine.</a:t>
            </a:r>
          </a:p>
          <a:p>
            <a:pPr>
              <a:buFont typeface="Wingdings" pitchFamily="2" charset="2"/>
              <a:buChar char="q"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Echographie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oligo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amnios( citerne de liquide amniotique inferieure à 1 ou 2 cm ou index  amniotique  mesuré aux 4 quadrants inferieur à 5 cm.</a:t>
            </a:r>
          </a:p>
          <a:p>
            <a:pPr>
              <a:buFont typeface="Wingdings" pitchFamily="2" charset="2"/>
              <a:buChar char="q"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Amniocentèse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 si doute se fait avec injection d’un colorant comme le carmin indigo ou le bleu Evans.</a:t>
            </a:r>
          </a:p>
          <a:p>
            <a:pPr>
              <a:buFont typeface="Wingdings" pitchFamily="2" charset="2"/>
              <a:buChar char="q"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le diagnostic différentiel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de la RPM se fait avec une </a:t>
            </a:r>
            <a:r>
              <a:rPr lang="fr-F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incontinence urinaire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fr-F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hydrorrhée </a:t>
            </a:r>
            <a:r>
              <a:rPr lang="fr-F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gravidique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caractère</a:t>
            </a:r>
            <a:r>
              <a:rPr lang="fr-F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intermitent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et rosé de l’écoulement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intermittente évacuant les secrétions accumulées entre la caduque réfléchie et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utérine</a:t>
            </a:r>
          </a:p>
          <a:p>
            <a:pPr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rupture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d’une poche </a:t>
            </a:r>
            <a:r>
              <a:rPr lang="fr-FR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amniochoriale</a:t>
            </a:r>
            <a:r>
              <a:rPr lang="fr-F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écoulement unique.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7571184" cy="603887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VI- complications: 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Prématurité: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1/3 des prématurés sont issus d’une ouverture prématurée de l’œuf.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Complications infectieuses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  par contamination bactérienne ascendante  responsable d’une chorio amniotite ou d’une endométrite dans le post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partum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Complications funiculaires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placentaires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    *  </a:t>
            </a:r>
            <a:r>
              <a:rPr lang="fr-FR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Procidence du cordon</a:t>
            </a:r>
          </a:p>
          <a:p>
            <a:pPr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    *  </a:t>
            </a:r>
            <a:r>
              <a:rPr lang="fr-FR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Anomalies du rythme cardiaque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fœtal en rapport avec  des compressions  funiculaires et décollement placentaire.</a:t>
            </a:r>
          </a:p>
          <a:p>
            <a:pPr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. 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852</TotalTime>
  <Words>1215</Words>
  <Application>Microsoft Office PowerPoint</Application>
  <PresentationFormat>Affichage à l'écran (4:3)</PresentationFormat>
  <Paragraphs>137</Paragraphs>
  <Slides>14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0" baseType="lpstr">
      <vt:lpstr>Calibri</vt:lpstr>
      <vt:lpstr>Times New Roman</vt:lpstr>
      <vt:lpstr>Trebuchet MS</vt:lpstr>
      <vt:lpstr>Wingdings</vt:lpstr>
      <vt:lpstr>Wingdings 2</vt:lpstr>
      <vt:lpstr>Opulent</vt:lpstr>
      <vt:lpstr>Rupture prématurée   des membranes </vt:lpstr>
      <vt:lpstr>   plan du cours</vt:lpstr>
      <vt:lpstr>Présentation PowerPoint</vt:lpstr>
      <vt:lpstr>II Objectif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infosprint(youyoutech)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RPM</dc:title>
  <dc:creator>youtech +213550723424</dc:creator>
  <cp:lastModifiedBy>CHANEZ</cp:lastModifiedBy>
  <cp:revision>73</cp:revision>
  <dcterms:created xsi:type="dcterms:W3CDTF">2010-01-17T14:31:52Z</dcterms:created>
  <dcterms:modified xsi:type="dcterms:W3CDTF">2021-02-12T12:15:50Z</dcterms:modified>
</cp:coreProperties>
</file>