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9" r:id="rId5"/>
    <p:sldId id="276" r:id="rId6"/>
    <p:sldId id="280" r:id="rId7"/>
    <p:sldId id="281" r:id="rId8"/>
    <p:sldId id="282" r:id="rId9"/>
    <p:sldId id="271" r:id="rId10"/>
    <p:sldId id="284" r:id="rId11"/>
    <p:sldId id="283" r:id="rId12"/>
    <p:sldId id="265" r:id="rId13"/>
    <p:sldId id="264" r:id="rId14"/>
    <p:sldId id="266" r:id="rId15"/>
    <p:sldId id="26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182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3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0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74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42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532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2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11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47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82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03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00CD-AA26-4D5E-AF1C-64B078175C58}" type="datetimeFigureOut">
              <a:rPr lang="fr-FR" smtClean="0"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0798-A9D4-4435-90A9-44D4136FF8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836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ANEMIE ET GROSSESSE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 TADJ </a:t>
            </a:r>
          </a:p>
          <a:p>
            <a:r>
              <a:rPr lang="fr-FR" dirty="0" smtClean="0"/>
              <a:t>EHU d’ORAN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194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marL="0" indent="0"/>
            <a:r>
              <a:rPr lang="fr-FR" b="1" u="sng" dirty="0"/>
              <a:t>Signes cliniques de l’anémie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6208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Signes généraux :</a:t>
            </a:r>
          </a:p>
          <a:p>
            <a:pPr marL="457200" lvl="1" indent="0">
              <a:buNone/>
            </a:pPr>
            <a:r>
              <a:rPr lang="fr-FR" dirty="0"/>
              <a:t>- pâleur </a:t>
            </a:r>
            <a:r>
              <a:rPr lang="fr-FR" dirty="0" smtClean="0"/>
              <a:t>cutanéomuqueuse   (  </a:t>
            </a:r>
            <a:r>
              <a:rPr lang="fr-FR" dirty="0"/>
              <a:t>pâleur des </a:t>
            </a:r>
            <a:r>
              <a:rPr lang="fr-FR" dirty="0" smtClean="0"/>
              <a:t>conjonctives)</a:t>
            </a:r>
            <a:endParaRPr lang="fr-FR" dirty="0"/>
          </a:p>
          <a:p>
            <a:pPr marL="457200" lvl="1" indent="0">
              <a:buNone/>
            </a:pPr>
            <a:r>
              <a:rPr lang="fr-FR" dirty="0"/>
              <a:t>- asthénie physique et morale</a:t>
            </a:r>
          </a:p>
          <a:p>
            <a:pPr marL="457200" lvl="1" indent="0">
              <a:buNone/>
            </a:pPr>
            <a:r>
              <a:rPr lang="fr-FR" dirty="0"/>
              <a:t>- défaut de concentration, difficultés de mémorisation</a:t>
            </a:r>
          </a:p>
          <a:p>
            <a:pPr lvl="1">
              <a:buFontTx/>
              <a:buChar char="-"/>
            </a:pPr>
            <a:r>
              <a:rPr lang="fr-FR" dirty="0" smtClean="0"/>
              <a:t>tendance dépressive</a:t>
            </a:r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Conséquences de l’hypoxémie :</a:t>
            </a:r>
          </a:p>
          <a:p>
            <a:pPr marL="457200" lvl="1" indent="0">
              <a:buNone/>
            </a:pPr>
            <a:r>
              <a:rPr lang="fr-FR" dirty="0"/>
              <a:t>- réduction des performances musculaires</a:t>
            </a:r>
          </a:p>
          <a:p>
            <a:pPr marL="457200" lvl="1" indent="0">
              <a:buNone/>
            </a:pPr>
            <a:r>
              <a:rPr lang="fr-FR" dirty="0"/>
              <a:t>- crampes</a:t>
            </a:r>
          </a:p>
          <a:p>
            <a:pPr marL="457200" lvl="1" indent="0">
              <a:buNone/>
            </a:pPr>
            <a:r>
              <a:rPr lang="fr-FR" dirty="0"/>
              <a:t>- Dyspnée</a:t>
            </a:r>
          </a:p>
          <a:p>
            <a:pPr marL="457200" lvl="1" indent="0">
              <a:buNone/>
            </a:pPr>
            <a:r>
              <a:rPr lang="fr-FR" dirty="0"/>
              <a:t>- Tachycardie, angor d’effort</a:t>
            </a:r>
          </a:p>
          <a:p>
            <a:pPr lvl="1">
              <a:buFontTx/>
              <a:buChar char="-"/>
            </a:pPr>
            <a:r>
              <a:rPr lang="fr-FR" dirty="0" smtClean="0"/>
              <a:t>fatigue </a:t>
            </a:r>
            <a:r>
              <a:rPr lang="fr-FR" dirty="0"/>
              <a:t>excessive pour un effort </a:t>
            </a:r>
            <a:r>
              <a:rPr lang="fr-FR" dirty="0" smtClean="0"/>
              <a:t>modéré</a:t>
            </a:r>
          </a:p>
          <a:p>
            <a:pPr marL="0" indent="0">
              <a:buNone/>
            </a:pPr>
            <a:r>
              <a:rPr lang="fr-FR" dirty="0"/>
              <a:t>Signes neurologiques : (par hypoxémie)</a:t>
            </a:r>
          </a:p>
          <a:p>
            <a:pPr marL="457200" lvl="1" indent="0">
              <a:buNone/>
            </a:pPr>
            <a:r>
              <a:rPr lang="fr-FR" dirty="0"/>
              <a:t>- Céphalées, vertiges</a:t>
            </a:r>
          </a:p>
          <a:p>
            <a:pPr marL="457200" lvl="1" indent="0">
              <a:buNone/>
            </a:pPr>
            <a:r>
              <a:rPr lang="fr-FR" dirty="0"/>
              <a:t>- Acouphènes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9680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450" y="300038"/>
            <a:ext cx="11830050" cy="6415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 smtClean="0"/>
              <a:t>CONSÉQUENCES</a:t>
            </a:r>
            <a:endParaRPr lang="fr-FR" sz="3200" b="1" u="sng" dirty="0" smtClean="0"/>
          </a:p>
          <a:p>
            <a:pPr marL="0" indent="0">
              <a:buNone/>
            </a:pPr>
            <a:r>
              <a:rPr lang="fr-FR" u="sng" dirty="0" smtClean="0"/>
              <a:t>Le </a:t>
            </a:r>
            <a:r>
              <a:rPr lang="fr-FR" u="sng" dirty="0"/>
              <a:t>retentissement </a:t>
            </a:r>
            <a:r>
              <a:rPr lang="fr-FR" u="sng" dirty="0" smtClean="0"/>
              <a:t>maternel</a:t>
            </a:r>
          </a:p>
          <a:p>
            <a:r>
              <a:rPr lang="fr-FR" dirty="0"/>
              <a:t>Dans le post-partum, l’anémie favorise un risque thromboembolique, </a:t>
            </a:r>
            <a:endParaRPr lang="fr-FR" dirty="0" smtClean="0"/>
          </a:p>
          <a:p>
            <a:r>
              <a:rPr lang="fr-FR" dirty="0" smtClean="0"/>
              <a:t>Diminue les </a:t>
            </a:r>
            <a:r>
              <a:rPr lang="fr-FR" dirty="0"/>
              <a:t>moyens de défense contre </a:t>
            </a:r>
            <a:r>
              <a:rPr lang="fr-FR" dirty="0" smtClean="0"/>
              <a:t>l’infection  </a:t>
            </a:r>
          </a:p>
          <a:p>
            <a:r>
              <a:rPr lang="fr-FR" dirty="0" smtClean="0"/>
              <a:t> </a:t>
            </a:r>
            <a:r>
              <a:rPr lang="fr-FR" dirty="0"/>
              <a:t>une fatigue </a:t>
            </a:r>
            <a:r>
              <a:rPr lang="fr-FR" dirty="0" smtClean="0"/>
              <a:t>maternelle susceptible </a:t>
            </a:r>
            <a:r>
              <a:rPr lang="fr-FR" dirty="0"/>
              <a:t>de perturber la mise en place du lien mère-enfant.</a:t>
            </a:r>
          </a:p>
          <a:p>
            <a:r>
              <a:rPr lang="fr-FR" dirty="0"/>
              <a:t>En général, les symptômes physiques de l’anémie n’apparaissent que lorsque </a:t>
            </a:r>
            <a:r>
              <a:rPr lang="fr-FR" dirty="0" smtClean="0"/>
              <a:t>le taux d’HB </a:t>
            </a:r>
            <a:r>
              <a:rPr lang="fr-FR" dirty="0"/>
              <a:t>est inférieur à 7-8 g/l.</a:t>
            </a:r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Le retentissement fœtal</a:t>
            </a:r>
            <a:endParaRPr lang="fr-FR" dirty="0"/>
          </a:p>
          <a:p>
            <a:r>
              <a:rPr lang="fr-FR" dirty="0"/>
              <a:t>- un RCIU</a:t>
            </a:r>
          </a:p>
          <a:p>
            <a:r>
              <a:rPr lang="fr-FR" dirty="0"/>
              <a:t>- une augmentation de la mortalité périnatale</a:t>
            </a:r>
          </a:p>
          <a:p>
            <a:r>
              <a:rPr lang="fr-FR" dirty="0"/>
              <a:t>- une augmentation du risque de prématurité</a:t>
            </a:r>
          </a:p>
          <a:p>
            <a:r>
              <a:rPr lang="fr-FR" dirty="0"/>
              <a:t>- une hypotrophie foetale</a:t>
            </a:r>
          </a:p>
        </p:txBody>
      </p:sp>
    </p:spTree>
    <p:extLst>
      <p:ext uri="{BB962C8B-B14F-4D97-AF65-F5344CB8AC3E}">
        <p14:creationId xmlns:p14="http://schemas.microsoft.com/office/powerpoint/2010/main" val="34158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Prise </a:t>
            </a:r>
            <a:r>
              <a:rPr lang="fr-FR" b="1" u="sng" dirty="0"/>
              <a:t>en charge d’une anémie ferriprive</a:t>
            </a:r>
            <a:r>
              <a:rPr lang="fr-FR" sz="4800" dirty="0"/>
              <a:t/>
            </a:r>
            <a:br>
              <a:rPr lang="fr-FR" sz="48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027906"/>
            <a:ext cx="10515600" cy="520541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 </a:t>
            </a:r>
            <a:endParaRPr lang="fr-FR" sz="3200" dirty="0"/>
          </a:p>
          <a:p>
            <a:r>
              <a:rPr lang="fr-FR" dirty="0"/>
              <a:t>L’anémie ferriprive représente 90% des anémies. </a:t>
            </a:r>
            <a:endParaRPr lang="fr-FR" sz="3200" dirty="0"/>
          </a:p>
          <a:p>
            <a:pPr lvl="0"/>
            <a:r>
              <a:rPr lang="fr-FR" b="1" i="1" dirty="0"/>
              <a:t>Les éléments diagnostic sont</a:t>
            </a:r>
            <a:r>
              <a:rPr lang="fr-FR" dirty="0"/>
              <a:t> :</a:t>
            </a:r>
            <a:endParaRPr lang="fr-FR" sz="3200" dirty="0"/>
          </a:p>
          <a:p>
            <a:pPr lvl="1"/>
            <a:r>
              <a:rPr lang="fr-FR" dirty="0"/>
              <a:t>Ferritine &lt;12 µg/l ou 30 µg/l si inflammation</a:t>
            </a:r>
            <a:endParaRPr lang="fr-FR" sz="2800" dirty="0"/>
          </a:p>
          <a:p>
            <a:pPr lvl="1"/>
            <a:r>
              <a:rPr lang="fr-FR" dirty="0"/>
              <a:t>Microcytaire : VGM &lt; 80</a:t>
            </a:r>
            <a:endParaRPr lang="fr-FR" sz="2800" dirty="0"/>
          </a:p>
          <a:p>
            <a:pPr lvl="1"/>
            <a:r>
              <a:rPr lang="fr-FR" dirty="0"/>
              <a:t>Arégénérative : réticulocytes &lt; 100 000/</a:t>
            </a:r>
            <a:r>
              <a:rPr lang="fr-FR" dirty="0" err="1"/>
              <a:t>mL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4643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55" y="152400"/>
            <a:ext cx="10515600" cy="871538"/>
          </a:xfrm>
        </p:spPr>
        <p:txBody>
          <a:bodyPr>
            <a:normAutofit fontScale="90000"/>
          </a:bodyPr>
          <a:lstStyle/>
          <a:p>
            <a:r>
              <a:rPr lang="fr-FR" b="1" i="1" dirty="0"/>
              <a:t>Traitement pendant la grossesse</a:t>
            </a:r>
            <a:r>
              <a:rPr lang="fr-FR" dirty="0"/>
              <a:t>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63" y="528638"/>
            <a:ext cx="12001499" cy="6143625"/>
          </a:xfrm>
        </p:spPr>
        <p:txBody>
          <a:bodyPr>
            <a:normAutofit fontScale="85000" lnSpcReduction="20000"/>
          </a:bodyPr>
          <a:lstStyle/>
          <a:p>
            <a:endParaRPr lang="fr-FR" dirty="0"/>
          </a:p>
          <a:p>
            <a:pPr lvl="0"/>
            <a:r>
              <a:rPr lang="fr-FR" u="sng" dirty="0">
                <a:solidFill>
                  <a:srgbClr val="FF0000"/>
                </a:solidFill>
              </a:rPr>
              <a:t>Traitement per os</a:t>
            </a:r>
            <a:r>
              <a:rPr lang="fr-FR" dirty="0">
                <a:solidFill>
                  <a:srgbClr val="FF0000"/>
                </a:solidFill>
              </a:rPr>
              <a:t> </a:t>
            </a:r>
            <a:r>
              <a:rPr lang="fr-FR" dirty="0"/>
              <a:t> : la  posologie est à adapter en fonction de la dose de fer nécessaire. </a:t>
            </a:r>
          </a:p>
          <a:p>
            <a:endParaRPr lang="fr-FR" dirty="0"/>
          </a:p>
          <a:p>
            <a:r>
              <a:rPr lang="fr-FR" b="1" dirty="0"/>
              <a:t>Bien informer la patiente de la nécessité de bien prendre le traitement per os afin de prévenir l’aggravation de l’anémie et ainsi éviter une éventuelle transfusion</a:t>
            </a:r>
            <a:r>
              <a:rPr lang="fr-FR" b="1" dirty="0" smtClean="0"/>
              <a:t>.</a:t>
            </a:r>
          </a:p>
          <a:p>
            <a:endParaRPr lang="fr-FR" b="1" dirty="0" smtClean="0"/>
          </a:p>
          <a:p>
            <a:pPr lvl="1"/>
            <a:r>
              <a:rPr lang="fr-FR" u="sng" dirty="0"/>
              <a:t>Au premier trimestre</a:t>
            </a:r>
            <a:r>
              <a:rPr lang="fr-FR" dirty="0"/>
              <a:t> : si Hb&lt; 11 g/dl supplémenter en fer per os.</a:t>
            </a:r>
          </a:p>
          <a:p>
            <a:pPr marL="0" indent="0">
              <a:buNone/>
            </a:pPr>
            <a:r>
              <a:rPr lang="fr-FR" sz="2400" dirty="0"/>
              <a:t> </a:t>
            </a:r>
          </a:p>
          <a:p>
            <a:pPr lvl="1"/>
            <a:r>
              <a:rPr lang="fr-FR" u="sng" dirty="0"/>
              <a:t>Au 6</a:t>
            </a:r>
            <a:r>
              <a:rPr lang="fr-FR" u="sng" baseline="30000" dirty="0"/>
              <a:t>ème</a:t>
            </a:r>
            <a:r>
              <a:rPr lang="fr-FR" u="sng" dirty="0"/>
              <a:t> mois</a:t>
            </a:r>
            <a:r>
              <a:rPr lang="fr-FR" dirty="0"/>
              <a:t>: </a:t>
            </a:r>
          </a:p>
          <a:p>
            <a:pPr marL="0" indent="0">
              <a:buNone/>
            </a:pPr>
            <a:r>
              <a:rPr lang="fr-FR" sz="2400" dirty="0"/>
              <a:t> </a:t>
            </a:r>
          </a:p>
          <a:p>
            <a:pPr lvl="2"/>
            <a:r>
              <a:rPr lang="fr-FR" sz="2400" b="1" dirty="0"/>
              <a:t>Hb &lt; 10,5 g/</a:t>
            </a:r>
            <a:r>
              <a:rPr lang="fr-FR" sz="2400" b="1" dirty="0" err="1"/>
              <a:t>dL</a:t>
            </a:r>
            <a:r>
              <a:rPr lang="fr-FR" sz="2400" dirty="0"/>
              <a:t> : supplémentation en fer per os</a:t>
            </a:r>
          </a:p>
          <a:p>
            <a:pPr lvl="2"/>
            <a:r>
              <a:rPr lang="en-US" sz="2400" b="1" dirty="0"/>
              <a:t>Hb &lt; </a:t>
            </a:r>
            <a:r>
              <a:rPr lang="en-US" sz="2400" b="1" dirty="0" smtClean="0"/>
              <a:t>9 </a:t>
            </a:r>
            <a:r>
              <a:rPr lang="en-US" sz="2400" b="1" dirty="0"/>
              <a:t>g/</a:t>
            </a:r>
            <a:r>
              <a:rPr lang="en-US" sz="2400" b="1" dirty="0" err="1"/>
              <a:t>dL</a:t>
            </a:r>
            <a:r>
              <a:rPr lang="en-US" sz="2400" b="1" dirty="0"/>
              <a:t> : </a:t>
            </a:r>
            <a:r>
              <a:rPr lang="en-US" sz="2400" dirty="0"/>
              <a:t>fer IV</a:t>
            </a:r>
            <a:endParaRPr lang="fr-FR" sz="2400" dirty="0"/>
          </a:p>
          <a:p>
            <a:pPr lvl="2"/>
            <a:r>
              <a:rPr lang="fr-FR" sz="2400" b="1" dirty="0"/>
              <a:t>Hb &lt; 7</a:t>
            </a:r>
            <a:r>
              <a:rPr lang="fr-FR" sz="2400" b="1" dirty="0" smtClean="0"/>
              <a:t> </a:t>
            </a:r>
            <a:r>
              <a:rPr lang="fr-FR" sz="2400" b="1" dirty="0"/>
              <a:t>g/</a:t>
            </a:r>
            <a:r>
              <a:rPr lang="fr-FR" sz="2400" b="1" dirty="0" err="1"/>
              <a:t>dL</a:t>
            </a:r>
            <a:r>
              <a:rPr lang="fr-FR" sz="2400" b="1" dirty="0"/>
              <a:t> : </a:t>
            </a:r>
            <a:r>
              <a:rPr lang="fr-FR" sz="2400" dirty="0"/>
              <a:t>discuter une éventuelle transfusion de CGR</a:t>
            </a:r>
            <a:endParaRPr lang="fr-FR" sz="2400" b="1" dirty="0"/>
          </a:p>
          <a:p>
            <a:pPr lvl="0"/>
            <a:endParaRPr lang="fr-FR" b="1" dirty="0"/>
          </a:p>
          <a:p>
            <a:pPr lvl="0"/>
            <a:r>
              <a:rPr lang="fr-FR" b="1" dirty="0"/>
              <a:t>Contrôle de la NFS, ferritinémie et réticulocytes à 4 semaines si traitement martial.</a:t>
            </a:r>
            <a:endParaRPr lang="fr-FR" sz="4000" dirty="0"/>
          </a:p>
          <a:p>
            <a:pPr lvl="0"/>
            <a:r>
              <a:rPr lang="fr-FR" b="1" dirty="0"/>
              <a:t>Si fer injectable   -   Pas de traitement  par fer per os pendant 15 jours après la cure</a:t>
            </a:r>
            <a:endParaRPr lang="fr-FR" sz="4000" dirty="0"/>
          </a:p>
          <a:p>
            <a:pPr lvl="1"/>
            <a:r>
              <a:rPr lang="fr-FR" b="1" dirty="0"/>
              <a:t>Contrôle NFS et réticulocytes </a:t>
            </a:r>
            <a:r>
              <a:rPr lang="fr-FR" b="1" dirty="0" smtClean="0"/>
              <a:t>semaine </a:t>
            </a:r>
            <a:r>
              <a:rPr lang="fr-FR" b="1" dirty="0"/>
              <a:t>après la cure </a:t>
            </a: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098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7175" y="100013"/>
            <a:ext cx="11603131" cy="60769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u="sng" dirty="0"/>
              <a:t>Indications à la transfusion </a:t>
            </a:r>
            <a:r>
              <a:rPr lang="fr-FR" dirty="0"/>
              <a:t> </a:t>
            </a:r>
            <a:endParaRPr lang="fr-FR" sz="3200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A adapter à la clinique, </a:t>
            </a:r>
            <a:r>
              <a:rPr lang="fr-FR" b="1" dirty="0"/>
              <a:t> </a:t>
            </a:r>
            <a:endParaRPr lang="fr-FR" sz="3200" dirty="0"/>
          </a:p>
          <a:p>
            <a:pPr marL="0" lvl="0" indent="0">
              <a:buNone/>
            </a:pPr>
            <a:r>
              <a:rPr lang="fr-FR" dirty="0"/>
              <a:t>Avant la césarienne quand Hb&lt; 8 g/</a:t>
            </a:r>
            <a:r>
              <a:rPr lang="fr-FR" dirty="0" err="1"/>
              <a:t>dL</a:t>
            </a:r>
            <a:r>
              <a:rPr lang="fr-FR" dirty="0"/>
              <a:t> (9 g/</a:t>
            </a:r>
            <a:r>
              <a:rPr lang="fr-FR" dirty="0" err="1"/>
              <a:t>dL</a:t>
            </a:r>
            <a:r>
              <a:rPr lang="fr-FR" dirty="0"/>
              <a:t> en cas de grossesse gémellaire)</a:t>
            </a:r>
            <a:endParaRPr lang="fr-FR" sz="3200" dirty="0"/>
          </a:p>
          <a:p>
            <a:pPr marL="0" lvl="0" indent="0">
              <a:buNone/>
            </a:pPr>
            <a:r>
              <a:rPr lang="fr-FR" dirty="0"/>
              <a:t>Au cours de la grossesse : Hb &lt; </a:t>
            </a:r>
            <a:r>
              <a:rPr lang="fr-FR" dirty="0" smtClean="0"/>
              <a:t>7g/</a:t>
            </a:r>
            <a:r>
              <a:rPr lang="fr-FR" dirty="0" err="1" smtClean="0"/>
              <a:t>dL</a:t>
            </a:r>
            <a:r>
              <a:rPr lang="fr-FR" dirty="0" smtClean="0"/>
              <a:t> </a:t>
            </a:r>
            <a:r>
              <a:rPr lang="fr-FR" dirty="0"/>
              <a:t>ou selon la tolérance clinique </a:t>
            </a:r>
            <a:endParaRPr lang="fr-FR" sz="3200" dirty="0"/>
          </a:p>
          <a:p>
            <a:pPr marL="0" lvl="0" indent="0">
              <a:buNone/>
            </a:pPr>
            <a:r>
              <a:rPr lang="fr-FR" dirty="0"/>
              <a:t>En post-partum : Hb post-opératoire &lt; 7 g/</a:t>
            </a:r>
            <a:r>
              <a:rPr lang="fr-FR" dirty="0" err="1"/>
              <a:t>dL</a:t>
            </a:r>
            <a:endParaRPr lang="fr-FR" sz="3200" dirty="0"/>
          </a:p>
          <a:p>
            <a:pPr marL="0" lvl="0" indent="0">
              <a:buNone/>
            </a:pPr>
            <a:r>
              <a:rPr lang="fr-FR" dirty="0"/>
              <a:t>En cours d’hémorragie : Hb &lt; 10 g/</a:t>
            </a:r>
            <a:r>
              <a:rPr lang="fr-FR" dirty="0" err="1"/>
              <a:t>dL</a:t>
            </a:r>
            <a:endParaRPr lang="fr-FR" sz="3200" dirty="0"/>
          </a:p>
          <a:p>
            <a:pPr marL="0" indent="0">
              <a:buNone/>
            </a:pPr>
            <a:r>
              <a:rPr lang="fr-FR" dirty="0"/>
              <a:t> </a:t>
            </a:r>
            <a:endParaRPr lang="fr-FR" sz="4000" dirty="0"/>
          </a:p>
          <a:p>
            <a:pPr marL="0" lvl="0" indent="0">
              <a:buNone/>
            </a:pPr>
            <a:r>
              <a:rPr lang="fr-FR" u="sng" dirty="0"/>
              <a:t>Traitement par fers </a:t>
            </a:r>
            <a:r>
              <a:rPr lang="fr-FR" u="sng" dirty="0" smtClean="0"/>
              <a:t>injectables</a:t>
            </a:r>
            <a:endParaRPr lang="fr-FR" sz="3200" dirty="0"/>
          </a:p>
          <a:p>
            <a:pPr marL="0" indent="0">
              <a:buNone/>
            </a:pPr>
            <a:r>
              <a:rPr lang="fr-FR" dirty="0"/>
              <a:t>Les indications du traitement par fer injectable : </a:t>
            </a:r>
            <a:r>
              <a:rPr lang="fr-FR" b="1" dirty="0"/>
              <a:t>anémies ferriprive de la </a:t>
            </a:r>
            <a:r>
              <a:rPr lang="fr-FR" b="1" dirty="0" smtClean="0"/>
              <a:t>grossesse</a:t>
            </a:r>
            <a:endParaRPr lang="fr-FR" sz="3200" dirty="0"/>
          </a:p>
          <a:p>
            <a:pPr marL="0" lvl="0" indent="0">
              <a:buNone/>
            </a:pPr>
            <a:r>
              <a:rPr lang="fr-FR" dirty="0"/>
              <a:t>A proximité du terme quand le traitement per os est insuffisant et le taux d’Hb &lt; 9 </a:t>
            </a:r>
            <a:r>
              <a:rPr lang="fr-FR" dirty="0" smtClean="0"/>
              <a:t>g/</a:t>
            </a:r>
            <a:r>
              <a:rPr lang="fr-FR" dirty="0" err="1" smtClean="0"/>
              <a:t>dL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879416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07975"/>
            <a:ext cx="10267950" cy="1325563"/>
          </a:xfrm>
        </p:spPr>
        <p:txBody>
          <a:bodyPr>
            <a:normAutofit fontScale="90000"/>
          </a:bodyPr>
          <a:lstStyle/>
          <a:p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fr-FR" b="1" u="sng" dirty="0" smtClean="0"/>
              <a:t> </a:t>
            </a:r>
            <a:r>
              <a:rPr lang="fr-FR" b="1" u="sng" dirty="0"/>
              <a:t>Prise en charge d’une anémie non ferriprive</a:t>
            </a:r>
            <a:r>
              <a:rPr lang="fr-FR" b="1" dirty="0"/>
              <a:t> : </a:t>
            </a:r>
            <a:r>
              <a:rPr lang="fr-FR" sz="3600" b="1" dirty="0" smtClean="0"/>
              <a:t>Ferritine </a:t>
            </a:r>
            <a:r>
              <a:rPr lang="fr-FR" sz="3600" b="1" dirty="0"/>
              <a:t>normale et VGM &gt; 80</a:t>
            </a:r>
            <a:r>
              <a:rPr lang="fr-FR" sz="4800" dirty="0"/>
              <a:t/>
            </a:r>
            <a:br>
              <a:rPr lang="fr-FR" sz="4800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/>
              <a:t> </a:t>
            </a:r>
            <a:endParaRPr lang="fr-FR" sz="4000" dirty="0"/>
          </a:p>
          <a:p>
            <a:pPr lvl="0"/>
            <a:r>
              <a:rPr lang="fr-FR" dirty="0"/>
              <a:t>Réalisation d’un bilan complémentaire avec :</a:t>
            </a:r>
            <a:endParaRPr lang="fr-FR" sz="3200" dirty="0"/>
          </a:p>
          <a:p>
            <a:pPr lvl="1"/>
            <a:r>
              <a:rPr lang="fr-FR" dirty="0"/>
              <a:t>Schizocytes, fer sérique</a:t>
            </a:r>
            <a:endParaRPr lang="fr-FR" sz="2800" dirty="0"/>
          </a:p>
          <a:p>
            <a:pPr lvl="1"/>
            <a:r>
              <a:rPr lang="fr-FR" dirty="0"/>
              <a:t>CRP, ionogramme, créatinémie, LDH, transaminases</a:t>
            </a:r>
            <a:endParaRPr lang="fr-FR" sz="2800" dirty="0"/>
          </a:p>
          <a:p>
            <a:pPr lvl="1"/>
            <a:r>
              <a:rPr lang="fr-FR" dirty="0"/>
              <a:t>T4, TSH, haptoglobine</a:t>
            </a:r>
            <a:endParaRPr lang="fr-FR" sz="2800" dirty="0"/>
          </a:p>
          <a:p>
            <a:pPr lvl="1"/>
            <a:r>
              <a:rPr lang="fr-FR" dirty="0"/>
              <a:t>Vitamine B12, folates</a:t>
            </a:r>
            <a:endParaRPr lang="fr-FR" sz="2800" dirty="0"/>
          </a:p>
          <a:p>
            <a:pPr lvl="1"/>
            <a:r>
              <a:rPr lang="fr-FR" dirty="0"/>
              <a:t>Test de coombs </a:t>
            </a:r>
            <a:r>
              <a:rPr lang="fr-FR" dirty="0" smtClean="0"/>
              <a:t>, </a:t>
            </a:r>
            <a:r>
              <a:rPr lang="fr-FR" dirty="0"/>
              <a:t>RAI</a:t>
            </a:r>
            <a:endParaRPr lang="fr-FR" sz="2800" dirty="0"/>
          </a:p>
          <a:p>
            <a:pPr lvl="1"/>
            <a:r>
              <a:rPr lang="fr-FR" dirty="0"/>
              <a:t>Electrophorèse de l’hémoglobine </a:t>
            </a:r>
            <a:endParaRPr lang="fr-FR" sz="2800" dirty="0"/>
          </a:p>
          <a:p>
            <a:pPr marL="0" indent="0">
              <a:buNone/>
            </a:pPr>
            <a:r>
              <a:rPr lang="fr-FR" dirty="0"/>
              <a:t> </a:t>
            </a:r>
            <a:endParaRPr lang="fr-FR" sz="3200" dirty="0"/>
          </a:p>
          <a:p>
            <a:pPr lvl="0"/>
            <a:r>
              <a:rPr lang="fr-FR" b="1" dirty="0"/>
              <a:t>Prévoir une consultation hématologique</a:t>
            </a:r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82732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Définition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fr-FR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00025" y="1739138"/>
            <a:ext cx="118586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 estime que 50 % de femmes enceintes sont anémiques au cours de la grossesse. L'anémie ferriprive s'accompagne d'une déplétion des réserves en fer.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 fonction de l'hémogramme on distingue:</a:t>
            </a:r>
            <a:b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kumimoji="0" lang="fr-FR" alt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Anémie microcytaire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carence en fer due à un apport insuffisant ou à une insuffisance de réserves maternelles (hémorragies, grossesses rapprochées, grossesse gémellaire).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kumimoji="0" lang="fr-FR" alt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Anémie macrocytaire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due à une carence en Acide folique.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kumimoji="0" lang="fr-FR" alt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Anémie nutritionnelle</a:t>
            </a: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due à une sous-alimentation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792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/>
              <a:t>Définition </a:t>
            </a:r>
            <a:r>
              <a:rPr lang="fr-FR" b="1" u="sng" dirty="0"/>
              <a:t>de l’anémie</a:t>
            </a:r>
            <a:r>
              <a:rPr lang="fr-FR" b="1" dirty="0"/>
              <a:t>  </a:t>
            </a:r>
            <a:r>
              <a:rPr lang="fr-FR" i="1" dirty="0"/>
              <a:t>(selon OMS et CNGOF)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8" y="1296988"/>
            <a:ext cx="12063411" cy="5561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marL="0" lvl="0" indent="0">
              <a:buNone/>
            </a:pPr>
            <a:r>
              <a:rPr lang="fr-FR" dirty="0"/>
              <a:t>Hb &lt; 11g/100mL au 1</a:t>
            </a:r>
            <a:r>
              <a:rPr lang="fr-FR" baseline="30000" dirty="0"/>
              <a:t>er</a:t>
            </a:r>
            <a:r>
              <a:rPr lang="fr-FR" dirty="0"/>
              <a:t> et 3</a:t>
            </a:r>
            <a:r>
              <a:rPr lang="fr-FR" baseline="30000" dirty="0"/>
              <a:t>ème</a:t>
            </a:r>
            <a:r>
              <a:rPr lang="fr-FR" dirty="0"/>
              <a:t> trimestre</a:t>
            </a:r>
          </a:p>
          <a:p>
            <a:pPr marL="0" lvl="0" indent="0">
              <a:buNone/>
            </a:pPr>
            <a:r>
              <a:rPr lang="fr-FR" dirty="0"/>
              <a:t>Hb &lt; 10,5g/100mL au 2</a:t>
            </a:r>
            <a:r>
              <a:rPr lang="fr-FR" baseline="30000" dirty="0"/>
              <a:t>ème</a:t>
            </a:r>
            <a:r>
              <a:rPr lang="fr-FR" dirty="0"/>
              <a:t> trimestre</a:t>
            </a:r>
          </a:p>
          <a:p>
            <a:pPr marL="0" lvl="0" indent="0">
              <a:buNone/>
            </a:pPr>
            <a:r>
              <a:rPr lang="fr-FR" dirty="0"/>
              <a:t>Hb &lt; 10g/100mL en post-partum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dirty="0"/>
              <a:t>Il est nécessaire de faire </a:t>
            </a:r>
            <a:r>
              <a:rPr lang="fr-FR" b="1" dirty="0"/>
              <a:t>le diagnostic de l’anémie au plus tôt dans la grossesse</a:t>
            </a:r>
            <a:r>
              <a:rPr lang="fr-FR" dirty="0"/>
              <a:t> afin de </a:t>
            </a:r>
            <a:r>
              <a:rPr lang="fr-FR" b="1" dirty="0"/>
              <a:t>pouvoir anticiper</a:t>
            </a:r>
            <a:r>
              <a:rPr lang="fr-FR" dirty="0"/>
              <a:t> les attitudes thérapeutiques.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>
              <a:buNone/>
            </a:pPr>
            <a:r>
              <a:rPr lang="fr-FR" b="1" dirty="0"/>
              <a:t>Une numération formule </a:t>
            </a:r>
            <a:r>
              <a:rPr lang="fr-FR" b="1" dirty="0" smtClean="0"/>
              <a:t>plaquette  FNS </a:t>
            </a:r>
            <a:r>
              <a:rPr lang="fr-FR" b="1" dirty="0"/>
              <a:t>+ ferritinémie</a:t>
            </a:r>
            <a:r>
              <a:rPr lang="fr-FR" dirty="0"/>
              <a:t> devrait être réalisée systématiquement : </a:t>
            </a:r>
            <a:r>
              <a:rPr lang="fr-FR" b="1" dirty="0"/>
              <a:t>au premier trimestre et durant le 6</a:t>
            </a:r>
            <a:r>
              <a:rPr lang="fr-FR" b="1" baseline="30000" dirty="0"/>
              <a:t>ème</a:t>
            </a:r>
            <a:r>
              <a:rPr lang="fr-FR" b="1" dirty="0"/>
              <a:t> mois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2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8" y="57150"/>
            <a:ext cx="10515600" cy="1325563"/>
          </a:xfrm>
        </p:spPr>
        <p:txBody>
          <a:bodyPr/>
          <a:lstStyle/>
          <a:p>
            <a:r>
              <a:rPr lang="fr-FR" b="1" dirty="0"/>
              <a:t>L'hémogramme</a:t>
            </a:r>
            <a:br>
              <a:rPr lang="fr-FR" b="1" dirty="0"/>
            </a:b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114301" y="842963"/>
                <a:ext cx="11891962" cy="568642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fr-FR" sz="2000" dirty="0" smtClean="0"/>
                  <a:t>Le </a:t>
                </a:r>
                <a:r>
                  <a:rPr lang="fr-FR" sz="2000" dirty="0"/>
                  <a:t>compte rendu d'un hémogramme doit comprendre les valeurs de la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/>
                  <a:t>numération des leucocytes (globules blancs), </a:t>
                </a:r>
                <a:endParaRPr lang="fr-FR" sz="200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la </a:t>
                </a:r>
                <a:r>
                  <a:rPr lang="fr-FR" sz="2000" dirty="0"/>
                  <a:t>numération des hématies</a:t>
                </a:r>
                <a:r>
                  <a:rPr lang="fr-FR" sz="2000" dirty="0" smtClean="0"/>
                  <a:t>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 </a:t>
                </a:r>
                <a:r>
                  <a:rPr lang="fr-FR" sz="2000" dirty="0"/>
                  <a:t>la </a:t>
                </a:r>
                <a:r>
                  <a:rPr lang="fr-FR" sz="2000" dirty="0" smtClean="0"/>
                  <a:t>numération des </a:t>
                </a:r>
                <a:r>
                  <a:rPr lang="fr-FR" sz="2000" dirty="0"/>
                  <a:t>plaquettes</a:t>
                </a:r>
                <a:r>
                  <a:rPr lang="fr-FR" sz="2000" dirty="0" smtClean="0"/>
                  <a:t>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 </a:t>
                </a:r>
                <a:r>
                  <a:rPr lang="fr-FR" sz="2000" dirty="0">
                    <a:solidFill>
                      <a:srgbClr val="FF0000"/>
                    </a:solidFill>
                  </a:rPr>
                  <a:t>le taux d'hémoglobine</a:t>
                </a:r>
                <a:r>
                  <a:rPr lang="fr-FR" sz="2000" dirty="0" smtClean="0">
                    <a:solidFill>
                      <a:srgbClr val="FF0000"/>
                    </a:solidFill>
                  </a:rPr>
                  <a:t>,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 </a:t>
                </a:r>
                <a:r>
                  <a:rPr lang="fr-FR" sz="2000" dirty="0"/>
                  <a:t>l'hématocrite </a:t>
                </a:r>
                <a:endParaRPr lang="fr-FR" sz="200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fr-FR" sz="2000" dirty="0" smtClean="0"/>
                  <a:t>et </a:t>
                </a:r>
                <a:r>
                  <a:rPr lang="fr-FR" sz="2000" dirty="0"/>
                  <a:t>les principales </a:t>
                </a:r>
                <a:r>
                  <a:rPr lang="fr-FR" sz="2000" dirty="0" smtClean="0"/>
                  <a:t>constantes érythrocytaires :</a:t>
                </a: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fr-FR" dirty="0" smtClean="0"/>
                  <a:t> </a:t>
                </a:r>
                <a:r>
                  <a:rPr lang="fr-FR" dirty="0"/>
                  <a:t>le volume globulaire moyen (VGM</a:t>
                </a:r>
                <a:r>
                  <a:rPr lang="fr-FR" dirty="0" smtClean="0"/>
                  <a:t>),</a:t>
                </a: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fr-FR" dirty="0" smtClean="0"/>
                  <a:t> </a:t>
                </a:r>
                <a:r>
                  <a:rPr lang="fr-FR" dirty="0"/>
                  <a:t>la concentration </a:t>
                </a:r>
                <a:r>
                  <a:rPr lang="fr-FR" dirty="0" smtClean="0"/>
                  <a:t>corpusculaire moyenne </a:t>
                </a:r>
                <a:r>
                  <a:rPr lang="fr-FR" dirty="0"/>
                  <a:t>(CCMH</a:t>
                </a:r>
                <a:r>
                  <a:rPr lang="fr-FR" dirty="0" smtClean="0"/>
                  <a:t>)</a:t>
                </a:r>
              </a:p>
              <a:p>
                <a:pPr lvl="2">
                  <a:buFont typeface="Wingdings" panose="05000000000000000000" pitchFamily="2" charset="2"/>
                  <a:buChar char="ü"/>
                </a:pPr>
                <a:r>
                  <a:rPr lang="fr-FR" dirty="0" smtClean="0"/>
                  <a:t> </a:t>
                </a:r>
                <a:r>
                  <a:rPr lang="fr-FR" dirty="0"/>
                  <a:t>et la teneur corpusculaire moyenne en hémoglobine (TCMH</a:t>
                </a:r>
                <a:r>
                  <a:rPr lang="fr-FR" dirty="0" smtClean="0"/>
                  <a:t>).</a:t>
                </a:r>
              </a:p>
              <a:p>
                <a:r>
                  <a:rPr lang="fr-FR" sz="2000" dirty="0">
                    <a:solidFill>
                      <a:srgbClr val="FF0000"/>
                    </a:solidFill>
                  </a:rPr>
                  <a:t>Le VGM </a:t>
                </a:r>
                <a:r>
                  <a:rPr lang="fr-FR" sz="2000" dirty="0" smtClean="0"/>
                  <a:t>est </a:t>
                </a:r>
                <a:r>
                  <a:rPr lang="fr-FR" sz="2000" dirty="0"/>
                  <a:t>volume des </a:t>
                </a:r>
                <a:r>
                  <a:rPr lang="fr-FR" sz="2000" dirty="0" smtClean="0"/>
                  <a:t>globules rouges.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1" i="0" smtClean="0">
                            <a:latin typeface="Cambria Math"/>
                          </a:rPr>
                          <m:t>𝐇𝐭</m:t>
                        </m:r>
                      </m:num>
                      <m:den>
                        <m:r>
                          <a:rPr lang="fr-FR" sz="2400" b="1" i="0" smtClean="0">
                            <a:latin typeface="Cambria Math"/>
                          </a:rPr>
                          <m:t>𝐇𝐛</m:t>
                        </m:r>
                      </m:den>
                    </m:f>
                  </m:oMath>
                </a14:m>
                <a:r>
                  <a:rPr lang="fr-FR" sz="2000" dirty="0" smtClean="0"/>
                  <a:t>  </a:t>
                </a:r>
                <a:r>
                  <a:rPr lang="fr-FR" sz="2000" dirty="0"/>
                  <a:t>par mm³.</a:t>
                </a:r>
              </a:p>
              <a:p>
                <a:r>
                  <a:rPr lang="fr-FR" sz="2000" dirty="0">
                    <a:solidFill>
                      <a:srgbClr val="FF0000"/>
                    </a:solidFill>
                  </a:rPr>
                  <a:t>La CCMH </a:t>
                </a:r>
                <a:r>
                  <a:rPr lang="fr-FR" sz="2000" dirty="0"/>
                  <a:t>est la quantité </a:t>
                </a:r>
                <a:r>
                  <a:rPr lang="fr-FR" sz="2000" dirty="0" smtClean="0"/>
                  <a:t>Hb </a:t>
                </a:r>
                <a:r>
                  <a:rPr lang="fr-FR" sz="2000" dirty="0"/>
                  <a:t>contenue dans 100ml </a:t>
                </a:r>
                <a:r>
                  <a:rPr lang="fr-FR" sz="2000" dirty="0" smtClean="0"/>
                  <a:t>d'hématie</a:t>
                </a:r>
                <a:r>
                  <a:rPr lang="fr-FR" dirty="0" smtClean="0"/>
                  <a:t>.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1" i="1" smtClean="0">
                            <a:latin typeface="Cambria Math"/>
                          </a:rPr>
                          <m:t>𝑯𝒃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𝑯𝒕</m:t>
                        </m:r>
                      </m:den>
                    </m:f>
                  </m:oMath>
                </a14:m>
                <a:endParaRPr lang="fr-FR" sz="2000" b="1" dirty="0"/>
              </a:p>
              <a:p>
                <a:r>
                  <a:rPr lang="fr-FR" sz="2000" dirty="0">
                    <a:solidFill>
                      <a:srgbClr val="FF0000"/>
                    </a:solidFill>
                  </a:rPr>
                  <a:t>La TCMH </a:t>
                </a:r>
                <a:r>
                  <a:rPr lang="fr-FR" sz="2000" dirty="0"/>
                  <a:t>est la quantité </a:t>
                </a:r>
                <a:r>
                  <a:rPr lang="fr-FR" sz="2000" dirty="0" smtClean="0"/>
                  <a:t>Hb </a:t>
                </a:r>
                <a:r>
                  <a:rPr lang="fr-FR" sz="2000" dirty="0"/>
                  <a:t>contenue dans une hématie</a:t>
                </a:r>
                <a:r>
                  <a:rPr lang="fr-FR" sz="2000" dirty="0" smtClean="0"/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1" i="1">
                            <a:latin typeface="Cambria Math"/>
                          </a:rPr>
                          <m:t>𝑯𝒃</m:t>
                        </m:r>
                      </m:num>
                      <m:den>
                        <m:r>
                          <a:rPr lang="fr-FR" b="1" i="1" smtClean="0">
                            <a:latin typeface="Cambria Math"/>
                          </a:rPr>
                          <m:t>𝑮𝑹</m:t>
                        </m:r>
                      </m:den>
                    </m:f>
                    <m:r>
                      <a:rPr lang="fr-FR" b="1" i="1">
                        <a:latin typeface="Cambria Math"/>
                      </a:rPr>
                      <m:t> </m:t>
                    </m:r>
                  </m:oMath>
                </a14:m>
                <a:endParaRPr lang="fr-FR" sz="20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1" y="842963"/>
                <a:ext cx="11891962" cy="5686425"/>
              </a:xfrm>
              <a:blipFill rotWithShape="1">
                <a:blip r:embed="rId2"/>
                <a:stretch>
                  <a:fillRect l="-564" t="-107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518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239843"/>
            <a:ext cx="12192000" cy="70978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ORIENTATION DIAGNOSTIQUE   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arenR"/>
            </a:pPr>
            <a:r>
              <a:rPr lang="fr-FR" sz="4000" b="1" dirty="0" smtClean="0"/>
              <a:t>HB                               </a:t>
            </a:r>
            <a:r>
              <a:rPr lang="fr-FR" sz="3200" b="1" dirty="0" smtClean="0"/>
              <a:t>ANEMIE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4000" b="1" dirty="0" smtClean="0"/>
              <a:t>VGM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4000" b="1" dirty="0" smtClean="0"/>
              <a:t>TCMH                </a:t>
            </a:r>
            <a:r>
              <a:rPr lang="fr-FR" dirty="0" smtClean="0"/>
              <a:t>Caractérisation</a:t>
            </a:r>
            <a:endParaRPr lang="fr-FR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fr-FR" sz="4000" b="1" dirty="0" smtClean="0"/>
              <a:t>RETIC                      </a:t>
            </a:r>
          </a:p>
          <a:p>
            <a:pPr marL="0" indent="0">
              <a:buNone/>
            </a:pPr>
            <a:r>
              <a:rPr lang="fr-FR" sz="4000" b="1" dirty="0">
                <a:solidFill>
                  <a:srgbClr val="C00000"/>
                </a:solidFill>
              </a:rPr>
              <a:t> </a:t>
            </a:r>
            <a:r>
              <a:rPr lang="fr-FR" sz="4000" b="1" dirty="0" smtClean="0">
                <a:solidFill>
                  <a:srgbClr val="C00000"/>
                </a:solidFill>
              </a:rPr>
              <a:t>                                              VGM</a:t>
            </a:r>
          </a:p>
          <a:p>
            <a:pPr marL="0" indent="0">
              <a:buNone/>
            </a:pPr>
            <a:r>
              <a:rPr lang="fr-FR" sz="4000" b="1" dirty="0" smtClean="0"/>
              <a:t>                                               TCMH</a:t>
            </a:r>
          </a:p>
          <a:p>
            <a:pPr marL="0" indent="0">
              <a:buNone/>
            </a:pPr>
            <a:r>
              <a:rPr lang="fr-FR" sz="4000" b="1" dirty="0" smtClean="0">
                <a:solidFill>
                  <a:srgbClr val="C00000"/>
                </a:solidFill>
              </a:rPr>
              <a:t>&lt; 80</a:t>
            </a:r>
            <a:r>
              <a:rPr lang="el-GR" sz="4000" dirty="0"/>
              <a:t>μ3</a:t>
            </a:r>
            <a:r>
              <a:rPr lang="fr-FR" sz="4000" b="1" dirty="0" smtClean="0">
                <a:solidFill>
                  <a:srgbClr val="C00000"/>
                </a:solidFill>
              </a:rPr>
              <a:t>                     80-  100</a:t>
            </a:r>
            <a:r>
              <a:rPr lang="el-GR" sz="4000" dirty="0"/>
              <a:t>μ3</a:t>
            </a:r>
            <a:r>
              <a:rPr lang="fr-FR" sz="4000" b="1" dirty="0" smtClean="0">
                <a:solidFill>
                  <a:srgbClr val="C00000"/>
                </a:solidFill>
              </a:rPr>
              <a:t>                           &gt; 100</a:t>
            </a:r>
            <a:r>
              <a:rPr lang="el-GR" sz="4000" dirty="0"/>
              <a:t>μ3</a:t>
            </a:r>
            <a:endParaRPr lang="fr-FR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4000" b="1" dirty="0" smtClean="0"/>
              <a:t>&lt; 27pg                     27- 32 </a:t>
            </a:r>
            <a:r>
              <a:rPr lang="fr-FR" sz="4000" b="1" dirty="0" err="1" smtClean="0"/>
              <a:t>pg</a:t>
            </a:r>
            <a:r>
              <a:rPr lang="fr-FR" sz="4000" b="1" dirty="0" smtClean="0"/>
              <a:t>                           ≥32pg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C00000"/>
                </a:solidFill>
              </a:rPr>
              <a:t>A microcytaire      A normocytaire                A macrocytaire </a:t>
            </a:r>
          </a:p>
          <a:p>
            <a:pPr marL="0" indent="0">
              <a:buNone/>
            </a:pPr>
            <a:r>
              <a:rPr lang="fr-FR" sz="4000" dirty="0" smtClean="0"/>
              <a:t>Hypochrome</a:t>
            </a:r>
            <a:r>
              <a:rPr lang="fr-FR" sz="4000" dirty="0" smtClean="0">
                <a:solidFill>
                  <a:srgbClr val="C00000"/>
                </a:solidFill>
              </a:rPr>
              <a:t>          </a:t>
            </a:r>
            <a:r>
              <a:rPr lang="fr-FR" sz="4000" dirty="0" smtClean="0"/>
              <a:t>normochrome                 </a:t>
            </a:r>
            <a:r>
              <a:rPr lang="fr-FR" sz="4000" dirty="0" err="1" smtClean="0"/>
              <a:t>Normochrome</a:t>
            </a:r>
            <a:r>
              <a:rPr lang="fr-FR" sz="4000" dirty="0" smtClean="0"/>
              <a:t>                                       </a:t>
            </a:r>
            <a:endParaRPr lang="fr-FR" sz="4000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314575" y="152876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1264024" y="1401113"/>
            <a:ext cx="2785194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ccolade fermante 12"/>
          <p:cNvSpPr/>
          <p:nvPr/>
        </p:nvSpPr>
        <p:spPr>
          <a:xfrm>
            <a:off x="2532519" y="1669765"/>
            <a:ext cx="642936" cy="124301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 flipV="1">
            <a:off x="4856813" y="3267856"/>
            <a:ext cx="1873771" cy="659567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4856813" y="3927423"/>
            <a:ext cx="1873771" cy="6595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" y="171451"/>
            <a:ext cx="11096625" cy="6529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" y="0"/>
            <a:ext cx="10515600" cy="1325563"/>
          </a:xfrm>
        </p:spPr>
        <p:txBody>
          <a:bodyPr/>
          <a:lstStyle/>
          <a:p>
            <a:r>
              <a:rPr lang="fr-FR" b="1" dirty="0"/>
              <a:t>Anémies macrocytaires/normocytaires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3" y="1154114"/>
            <a:ext cx="11501438" cy="556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8" y="371475"/>
            <a:ext cx="11658600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007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Facteurs de risques 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6339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Multipares</a:t>
            </a:r>
            <a:r>
              <a:rPr lang="fr-FR" b="1" dirty="0"/>
              <a:t>, gémellaire, 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Grossesses rapprochées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Donneuse </a:t>
            </a:r>
            <a:r>
              <a:rPr lang="fr-FR" dirty="0"/>
              <a:t>de sang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/>
              <a:t>Règles abondantes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ATCD </a:t>
            </a:r>
            <a:r>
              <a:rPr lang="fr-FR" dirty="0"/>
              <a:t>d’ulcère gastrique ou duodénal, polypose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Végétarienne</a:t>
            </a:r>
            <a:r>
              <a:rPr lang="fr-FR" dirty="0"/>
              <a:t>, alimentation déséquilibrée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Conditions </a:t>
            </a:r>
            <a:r>
              <a:rPr lang="fr-FR" dirty="0"/>
              <a:t>socio-économiques défavorisées</a:t>
            </a:r>
          </a:p>
        </p:txBody>
      </p:sp>
    </p:spTree>
    <p:extLst>
      <p:ext uri="{BB962C8B-B14F-4D97-AF65-F5344CB8AC3E}">
        <p14:creationId xmlns:p14="http://schemas.microsoft.com/office/powerpoint/2010/main" val="40804078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339</Words>
  <Application>Microsoft Office PowerPoint</Application>
  <PresentationFormat>Grand écran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Wingdings</vt:lpstr>
      <vt:lpstr>Thème Office</vt:lpstr>
      <vt:lpstr>ANEMIE ET GROSSESSE</vt:lpstr>
      <vt:lpstr>  Définition </vt:lpstr>
      <vt:lpstr>Définition de l’anémie  (selon OMS et CNGOF) </vt:lpstr>
      <vt:lpstr>L'hémogramme </vt:lpstr>
      <vt:lpstr>Présentation PowerPoint</vt:lpstr>
      <vt:lpstr>Présentation PowerPoint</vt:lpstr>
      <vt:lpstr>Anémies macrocytaires/normocytaires</vt:lpstr>
      <vt:lpstr>Présentation PowerPoint</vt:lpstr>
      <vt:lpstr>Facteurs de risques  </vt:lpstr>
      <vt:lpstr>Signes cliniques de l’anémie</vt:lpstr>
      <vt:lpstr>Présentation PowerPoint</vt:lpstr>
      <vt:lpstr>Prise en charge d’une anémie ferriprive </vt:lpstr>
      <vt:lpstr>Traitement pendant la grossesse : </vt:lpstr>
      <vt:lpstr>Présentation PowerPoint</vt:lpstr>
      <vt:lpstr>  Prise en charge d’une anémie non ferriprive : Ferritine normale et VGM &gt; 80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ANEMIE ET GROSSESSE</dc:title>
  <dc:creator>keltouma tadj</dc:creator>
  <cp:lastModifiedBy>keltouma tadj</cp:lastModifiedBy>
  <cp:revision>48</cp:revision>
  <dcterms:created xsi:type="dcterms:W3CDTF">2017-11-10T18:54:44Z</dcterms:created>
  <dcterms:modified xsi:type="dcterms:W3CDTF">2021-01-24T10:06:03Z</dcterms:modified>
</cp:coreProperties>
</file>