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88" r:id="rId3"/>
    <p:sldId id="287" r:id="rId4"/>
    <p:sldId id="257" r:id="rId5"/>
    <p:sldId id="289" r:id="rId6"/>
    <p:sldId id="290" r:id="rId7"/>
    <p:sldId id="259" r:id="rId8"/>
    <p:sldId id="291" r:id="rId9"/>
    <p:sldId id="292" r:id="rId10"/>
    <p:sldId id="293" r:id="rId11"/>
    <p:sldId id="275" r:id="rId12"/>
    <p:sldId id="295" r:id="rId13"/>
    <p:sldId id="296" r:id="rId14"/>
    <p:sldId id="298" r:id="rId15"/>
    <p:sldId id="299" r:id="rId16"/>
    <p:sldId id="300" r:id="rId17"/>
    <p:sldId id="301" r:id="rId18"/>
    <p:sldId id="302" r:id="rId19"/>
    <p:sldId id="304" r:id="rId20"/>
    <p:sldId id="303" r:id="rId21"/>
    <p:sldId id="305" r:id="rId22"/>
    <p:sldId id="307" r:id="rId23"/>
    <p:sldId id="308" r:id="rId24"/>
    <p:sldId id="309" r:id="rId25"/>
    <p:sldId id="310" r:id="rId26"/>
    <p:sldId id="311" r:id="rId27"/>
    <p:sldId id="277" r:id="rId28"/>
    <p:sldId id="278" r:id="rId29"/>
    <p:sldId id="280" r:id="rId30"/>
    <p:sldId id="271" r:id="rId31"/>
    <p:sldId id="262" r:id="rId32"/>
    <p:sldId id="282" r:id="rId33"/>
    <p:sldId id="273" r:id="rId34"/>
    <p:sldId id="284" r:id="rId35"/>
    <p:sldId id="267" r:id="rId36"/>
    <p:sldId id="270" r:id="rId3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77" autoAdjust="0"/>
  </p:normalViewPr>
  <p:slideViewPr>
    <p:cSldViewPr snapToGrid="0">
      <p:cViewPr varScale="1">
        <p:scale>
          <a:sx n="71" d="100"/>
          <a:sy n="71" d="100"/>
        </p:scale>
        <p:origin x="98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222D1-CEEB-4C24-8406-B15C67079884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65477-5CD1-4464-BC35-A21976A1C8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007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Les cardiopathies rencontrées durant la grossesse sont très hétérogènes et</a:t>
            </a:r>
            <a:r>
              <a:rPr lang="fr-FR" baseline="0" dirty="0" smtClean="0"/>
              <a:t> </a:t>
            </a:r>
            <a:r>
              <a:rPr lang="fr-FR" dirty="0" smtClean="0"/>
              <a:t>justifient une analyse spécifique en fonction de la cardiopathie et de sa tolérance.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65477-5CD1-4464-BC35-A21976A1C8B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813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 La demande métabolique placentaire et fœtale entraîne une </a:t>
            </a:r>
            <a:r>
              <a:rPr lang="fr-FR" b="1" dirty="0" smtClean="0">
                <a:solidFill>
                  <a:srgbClr val="C00000"/>
                </a:solidFill>
              </a:rPr>
              <a:t>augmentation du débit cardiaque materne</a:t>
            </a:r>
            <a:r>
              <a:rPr lang="fr-FR" dirty="0" smtClean="0"/>
              <a:t>l . Cette adaptation débute dès la 5ème SA et résulte d’une augmentation du volume d’éjection systolique et d’une tachycardie. L’augmentation du travail myocardique est compensée </a:t>
            </a:r>
            <a:r>
              <a:rPr lang="fr-FR" b="1" dirty="0" smtClean="0">
                <a:solidFill>
                  <a:srgbClr val="C00000"/>
                </a:solidFill>
              </a:rPr>
              <a:t>par une diminution des résistances vasculaires systémiques</a:t>
            </a:r>
            <a:r>
              <a:rPr lang="fr-FR" dirty="0" smtClean="0"/>
              <a:t>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65477-5CD1-4464-BC35-A21976A1C8B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825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65477-5CD1-4464-BC35-A21976A1C8B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301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65477-5CD1-4464-BC35-A21976A1C8B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439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89BD-08E2-4B51-92DB-69BBDD058FBD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D61B-18BB-421E-953A-8BEE222FB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57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89BD-08E2-4B51-92DB-69BBDD058FBD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D61B-18BB-421E-953A-8BEE222FB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88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89BD-08E2-4B51-92DB-69BBDD058FBD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D61B-18BB-421E-953A-8BEE222FB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44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89BD-08E2-4B51-92DB-69BBDD058FBD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D61B-18BB-421E-953A-8BEE222FB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96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89BD-08E2-4B51-92DB-69BBDD058FBD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D61B-18BB-421E-953A-8BEE222FB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60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89BD-08E2-4B51-92DB-69BBDD058FBD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D61B-18BB-421E-953A-8BEE222FB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63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89BD-08E2-4B51-92DB-69BBDD058FBD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D61B-18BB-421E-953A-8BEE222FB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22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89BD-08E2-4B51-92DB-69BBDD058FBD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D61B-18BB-421E-953A-8BEE222FB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93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89BD-08E2-4B51-92DB-69BBDD058FBD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D61B-18BB-421E-953A-8BEE222FB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02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89BD-08E2-4B51-92DB-69BBDD058FBD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D61B-18BB-421E-953A-8BEE222FB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50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89BD-08E2-4B51-92DB-69BBDD058FBD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ED61B-18BB-421E-953A-8BEE222FB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81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389BD-08E2-4B51-92DB-69BBDD058FBD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ED61B-18BB-421E-953A-8BEE222FB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11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CARDIOPATHIES ET GROSSESSE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Pr TADJ K</a:t>
            </a:r>
          </a:p>
          <a:p>
            <a:r>
              <a:rPr lang="fr-FR" sz="3600" dirty="0" smtClean="0"/>
              <a:t>EHU d’ORAN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0666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Conséquences cliniques de la grossesse sur le cœur normal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Dyspnée, fatigabilité à l’effort.</a:t>
            </a:r>
          </a:p>
          <a:p>
            <a:r>
              <a:rPr lang="fr-FR" dirty="0" smtClean="0"/>
              <a:t>Hyper pulsatilité artérielle, OMI modérés et distension jugulaire.</a:t>
            </a:r>
          </a:p>
          <a:p>
            <a:r>
              <a:rPr lang="fr-FR" dirty="0" smtClean="0"/>
              <a:t>Tachycardie modérée.</a:t>
            </a:r>
          </a:p>
          <a:p>
            <a:r>
              <a:rPr lang="fr-FR" dirty="0" smtClean="0"/>
              <a:t>Souffle éjectionnel modéré.</a:t>
            </a:r>
          </a:p>
          <a:p>
            <a:r>
              <a:rPr lang="fr-FR" dirty="0" smtClean="0"/>
              <a:t>ECG: tachycardie sinusale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282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2875"/>
            <a:ext cx="10515600" cy="671513"/>
          </a:xfrm>
        </p:spPr>
        <p:txBody>
          <a:bodyPr>
            <a:normAutofit fontScale="90000"/>
          </a:bodyPr>
          <a:lstStyle/>
          <a:p>
            <a:r>
              <a:rPr lang="fr-FR" b="1" dirty="0"/>
              <a:t/>
            </a:r>
            <a:br>
              <a:rPr lang="fr-FR" b="1" dirty="0"/>
            </a:br>
            <a:r>
              <a:rPr lang="fr-FR" sz="5300" b="1" dirty="0" smtClean="0">
                <a:solidFill>
                  <a:srgbClr val="C00000"/>
                </a:solidFill>
              </a:rPr>
              <a:t>Cardiopathies </a:t>
            </a:r>
            <a:r>
              <a:rPr lang="fr-FR" sz="5300" b="1" dirty="0">
                <a:solidFill>
                  <a:srgbClr val="C00000"/>
                </a:solidFill>
              </a:rPr>
              <a:t>préexistantes et grossesse</a:t>
            </a:r>
            <a:r>
              <a:rPr lang="fr-FR" dirty="0">
                <a:solidFill>
                  <a:srgbClr val="C00000"/>
                </a:solidFill>
              </a:rPr>
              <a:t/>
            </a:r>
            <a:br>
              <a:rPr lang="fr-FR" dirty="0">
                <a:solidFill>
                  <a:srgbClr val="C00000"/>
                </a:solidFill>
              </a:rPr>
            </a:br>
            <a:r>
              <a:rPr lang="fr-FR" dirty="0">
                <a:solidFill>
                  <a:srgbClr val="C00000"/>
                </a:solidFill>
              </a:rPr>
              <a:t/>
            </a:r>
            <a:br>
              <a:rPr lang="fr-FR" dirty="0">
                <a:solidFill>
                  <a:srgbClr val="C00000"/>
                </a:solidFill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819" y="1011382"/>
            <a:ext cx="11831781" cy="55279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4300" b="1" u="sng" dirty="0" smtClean="0">
                <a:solidFill>
                  <a:srgbClr val="FF0000"/>
                </a:solidFill>
              </a:rPr>
              <a:t> valvulaires  regurgitantes </a:t>
            </a:r>
            <a:r>
              <a:rPr lang="fr-FR" sz="4300" b="1" u="sng" dirty="0">
                <a:solidFill>
                  <a:srgbClr val="FF0000"/>
                </a:solidFill>
              </a:rPr>
              <a:t>: </a:t>
            </a:r>
            <a:endParaRPr lang="fr-FR" sz="43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300" dirty="0" smtClean="0"/>
              <a:t>Si fuite importante  avec </a:t>
            </a:r>
            <a:r>
              <a:rPr lang="fr-FR" sz="4300" b="1" dirty="0" smtClean="0"/>
              <a:t>symptômes: chirurgie  </a:t>
            </a:r>
            <a:r>
              <a:rPr lang="fr-FR" sz="4300" dirty="0" smtClean="0"/>
              <a:t>la grossesse avant la grossesse </a:t>
            </a:r>
            <a:r>
              <a:rPr lang="fr-FR" sz="4300" dirty="0" smtClean="0"/>
              <a:t>.</a:t>
            </a:r>
          </a:p>
          <a:p>
            <a:pPr marL="0" indent="0">
              <a:buNone/>
            </a:pPr>
            <a:endParaRPr lang="fr-FR" sz="4300" dirty="0" smtClean="0"/>
          </a:p>
          <a:p>
            <a:pPr marL="0" indent="0">
              <a:buNone/>
            </a:pPr>
            <a:r>
              <a:rPr lang="fr-FR" sz="4300" dirty="0"/>
              <a:t>Conseil aux patientes porteuses de d’insuffisance mitrale et aortique asymptomatique: </a:t>
            </a:r>
            <a:r>
              <a:rPr lang="fr-FR" sz="4300" dirty="0">
                <a:solidFill>
                  <a:srgbClr val="FF0000"/>
                </a:solidFill>
              </a:rPr>
              <a:t>planifier la grossesse </a:t>
            </a:r>
            <a:r>
              <a:rPr lang="fr-FR" sz="4300" dirty="0"/>
              <a:t>rapidement avant le remplacement valvulaire.</a:t>
            </a:r>
          </a:p>
          <a:p>
            <a:pPr marL="0" indent="0">
              <a:buNone/>
            </a:pPr>
            <a:endParaRPr lang="fr-FR" sz="4300" dirty="0"/>
          </a:p>
          <a:p>
            <a:pPr>
              <a:buFontTx/>
              <a:buChar char="-"/>
            </a:pPr>
            <a:r>
              <a:rPr lang="fr-FR" sz="4900" b="1" dirty="0" smtClean="0"/>
              <a:t>Insuffisance mitrale </a:t>
            </a:r>
            <a:r>
              <a:rPr lang="fr-FR" sz="4300" dirty="0"/>
              <a:t>: est en règle bien supportée </a:t>
            </a:r>
            <a:r>
              <a:rPr lang="fr-FR" sz="4300" dirty="0" smtClean="0"/>
              <a:t> car la diminution des résistances systémique provoque une baisse du volume de la fuite.</a:t>
            </a:r>
          </a:p>
          <a:p>
            <a:pPr>
              <a:buFontTx/>
              <a:buChar char="-"/>
            </a:pPr>
            <a:endParaRPr lang="fr-FR" sz="4300" dirty="0" smtClean="0"/>
          </a:p>
          <a:p>
            <a:pPr>
              <a:buFontTx/>
              <a:buChar char="-"/>
            </a:pPr>
            <a:r>
              <a:rPr lang="fr-FR" sz="4300" b="1" dirty="0" smtClean="0"/>
              <a:t>Insuffisance aortique</a:t>
            </a:r>
            <a:r>
              <a:rPr lang="fr-FR" sz="4300" dirty="0" smtClean="0"/>
              <a:t>: Bien tolérée du fait de la tachycardie.</a:t>
            </a:r>
          </a:p>
          <a:p>
            <a:pPr>
              <a:buFontTx/>
              <a:buChar char="-"/>
            </a:pPr>
            <a:endParaRPr lang="fr-FR" sz="4300" dirty="0"/>
          </a:p>
          <a:p>
            <a:pPr>
              <a:buFontTx/>
              <a:buChar char="-"/>
            </a:pPr>
            <a:endParaRPr lang="fr-FR" sz="4300" dirty="0"/>
          </a:p>
        </p:txBody>
      </p:sp>
    </p:spTree>
    <p:extLst>
      <p:ext uri="{BB962C8B-B14F-4D97-AF65-F5344CB8AC3E}">
        <p14:creationId xmlns:p14="http://schemas.microsoft.com/office/powerpoint/2010/main" val="378951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2509" y="235527"/>
            <a:ext cx="11554691" cy="5941436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C00000"/>
                </a:solidFill>
              </a:rPr>
              <a:t>           Pathologie de l’aorte</a:t>
            </a:r>
          </a:p>
          <a:p>
            <a:pPr marL="0" indent="0" algn="ctr">
              <a:buNone/>
            </a:pPr>
            <a:r>
              <a:rPr lang="fr-FR" b="1" dirty="0" smtClean="0"/>
              <a:t>Maladie de MARFAN</a:t>
            </a:r>
          </a:p>
          <a:p>
            <a:r>
              <a:rPr lang="fr-FR" dirty="0" smtClean="0"/>
              <a:t>Maladie génétique à transmission autosomique dominante.</a:t>
            </a:r>
          </a:p>
          <a:p>
            <a:r>
              <a:rPr lang="fr-FR" b="1" dirty="0" smtClean="0"/>
              <a:t>Dystrophie du tissu conjonctif: </a:t>
            </a:r>
            <a:r>
              <a:rPr lang="fr-FR" dirty="0" smtClean="0"/>
              <a:t>Atteintes diverses: œil, squelette et système cardio vasculaire. Pronostic cardiaque.</a:t>
            </a:r>
          </a:p>
          <a:p>
            <a:r>
              <a:rPr lang="fr-FR" b="1" dirty="0" smtClean="0"/>
              <a:t>Diamètre aortique avant la grossesse: </a:t>
            </a:r>
          </a:p>
          <a:p>
            <a:pPr marL="0" indent="0">
              <a:buNone/>
            </a:pPr>
            <a:r>
              <a:rPr lang="fr-FR" dirty="0" smtClean="0"/>
              <a:t>   ≥ 45 mm: grossesse déconseillée  Risque de dissectique  aortique.</a:t>
            </a:r>
          </a:p>
          <a:p>
            <a:pPr marL="0" indent="0">
              <a:buNone/>
            </a:pPr>
            <a:r>
              <a:rPr lang="fr-FR" dirty="0" smtClean="0"/>
              <a:t>Echocardiographie 1fois par mois pendant la grossesse et 6 mois après l’accouchement.</a:t>
            </a:r>
          </a:p>
          <a:p>
            <a:pPr marL="0" indent="0">
              <a:buNone/>
            </a:pPr>
            <a:r>
              <a:rPr lang="fr-FR" dirty="0" smtClean="0"/>
              <a:t>TRT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Conseil génétique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72208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7091" y="166254"/>
            <a:ext cx="11693235" cy="65947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C00000"/>
                </a:solidFill>
              </a:rPr>
              <a:t>VALVULOPATHIES STENOSANTES</a:t>
            </a:r>
          </a:p>
          <a:p>
            <a:pPr marL="0" indent="0" algn="ctr">
              <a:buNone/>
            </a:pPr>
            <a:r>
              <a:rPr lang="fr-FR" dirty="0" smtClean="0"/>
              <a:t>Moins bien tolérées que les régurgitations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Rétrécissement mitral</a:t>
            </a:r>
          </a:p>
          <a:p>
            <a:r>
              <a:rPr lang="fr-FR" dirty="0" smtClean="0"/>
              <a:t>Aggravation au cours de la grossesse: Augmentation de la volémie, du débit cardiaque et de la fréquence cardiaque.</a:t>
            </a:r>
          </a:p>
          <a:p>
            <a:r>
              <a:rPr lang="fr-FR" dirty="0" smtClean="0"/>
              <a:t>Complication précoce 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-Œdème  pulmonaire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- Insuffisance ventriculaire droite.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-ATE: </a:t>
            </a:r>
            <a:r>
              <a:rPr lang="fr-FR" b="1" dirty="0" smtClean="0"/>
              <a:t>indication des anticoagulants</a:t>
            </a:r>
            <a:r>
              <a:rPr lang="fr-FR" dirty="0" smtClean="0"/>
              <a:t>, de même que si FA ou thrombus intra OG.</a:t>
            </a:r>
          </a:p>
          <a:p>
            <a:r>
              <a:rPr lang="fr-FR" dirty="0" smtClean="0"/>
              <a:t>Traitement médical: bétabloquants et ou diurétiques.</a:t>
            </a:r>
          </a:p>
          <a:p>
            <a:endParaRPr lang="fr-FR" dirty="0" smtClean="0"/>
          </a:p>
          <a:p>
            <a:r>
              <a:rPr lang="fr-FR" dirty="0" smtClean="0"/>
              <a:t>La  décompensation au cours de la grossesse  doit faire discuter  </a:t>
            </a:r>
            <a:r>
              <a:rPr lang="fr-FR" b="1" dirty="0" smtClean="0"/>
              <a:t>l’intervention </a:t>
            </a:r>
            <a:r>
              <a:rPr lang="fr-FR" dirty="0" smtClean="0"/>
              <a:t>sur la valve mitrale.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90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0945" y="263236"/>
            <a:ext cx="11734800" cy="64562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 lvl="0">
              <a:buFontTx/>
              <a:buChar char="-"/>
            </a:pPr>
            <a:r>
              <a:rPr lang="fr-FR" dirty="0"/>
              <a:t>Commissurotomie Mitrale </a:t>
            </a:r>
            <a:r>
              <a:rPr lang="fr-FR" dirty="0" smtClean="0"/>
              <a:t>Percutanée                                </a:t>
            </a:r>
          </a:p>
          <a:p>
            <a:pPr lvl="1"/>
            <a:r>
              <a:rPr lang="fr-FR" sz="3200" dirty="0" smtClean="0"/>
              <a:t>Traitement efficace et bien toléré.</a:t>
            </a:r>
          </a:p>
          <a:p>
            <a:pPr lvl="1"/>
            <a:endParaRPr lang="fr-FR" sz="3200" dirty="0" smtClean="0"/>
          </a:p>
          <a:p>
            <a:pPr lvl="1"/>
            <a:r>
              <a:rPr lang="fr-FR" sz="3200" dirty="0" smtClean="0"/>
              <a:t>A envisager en cas de RM serré restant symptomatique malgré le traitement médical avec valves souples.</a:t>
            </a:r>
          </a:p>
          <a:p>
            <a:pPr lvl="1"/>
            <a:r>
              <a:rPr lang="fr-FR" sz="3200" dirty="0" smtClean="0"/>
              <a:t>Après la 20eme SA.</a:t>
            </a:r>
          </a:p>
          <a:p>
            <a:pPr lvl="1"/>
            <a:endParaRPr lang="fr-FR" sz="3200" dirty="0" smtClean="0"/>
          </a:p>
          <a:p>
            <a:pPr lvl="1"/>
            <a:r>
              <a:rPr lang="fr-FR" sz="3200" dirty="0" smtClean="0"/>
              <a:t>Traitement préventif  recommandé avant la grossesse si RM ≤ 1cm².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Chirurgie: </a:t>
            </a:r>
            <a:r>
              <a:rPr lang="fr-FR" dirty="0" smtClean="0"/>
              <a:t>si échec au traitement médical avec pronostic vital maternel engagé et lorsqu’un TRT percutané n’est pas indiqué .</a:t>
            </a:r>
          </a:p>
          <a:p>
            <a:pPr marL="0" indent="0">
              <a:buNone/>
            </a:pPr>
            <a:r>
              <a:rPr lang="fr-FR" dirty="0" smtClean="0"/>
              <a:t>- CCO: risque fœtal lié à la CEC ( 20% à 30 %)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78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2619" y="152400"/>
            <a:ext cx="11457708" cy="63315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Rétrécissement aortique.</a:t>
            </a:r>
          </a:p>
          <a:p>
            <a:r>
              <a:rPr lang="fr-FR" dirty="0" smtClean="0"/>
              <a:t>Rare chez la femme jeune en âge de procréer.</a:t>
            </a:r>
          </a:p>
          <a:p>
            <a:r>
              <a:rPr lang="fr-FR" b="1" dirty="0" smtClean="0"/>
              <a:t>Causes: </a:t>
            </a:r>
            <a:r>
              <a:rPr lang="fr-FR" dirty="0" smtClean="0"/>
              <a:t>bicuspidie, RAA, RA congénital. Si RA serré avec symptômes  avant la grossesse </a:t>
            </a:r>
            <a:r>
              <a:rPr lang="fr-FR" dirty="0"/>
              <a:t>: </a:t>
            </a:r>
            <a:r>
              <a:rPr lang="fr-FR" b="1" dirty="0"/>
              <a:t>chirurgie</a:t>
            </a:r>
            <a:r>
              <a:rPr lang="fr-FR" dirty="0"/>
              <a:t>.</a:t>
            </a:r>
          </a:p>
          <a:p>
            <a:endParaRPr lang="fr-FR" dirty="0" smtClean="0"/>
          </a:p>
          <a:p>
            <a:r>
              <a:rPr lang="fr-FR" dirty="0" smtClean="0"/>
              <a:t>RA serré asymptomatique avant la grossesse:</a:t>
            </a:r>
          </a:p>
          <a:p>
            <a:pPr marL="0" indent="0">
              <a:buNone/>
            </a:pPr>
            <a:r>
              <a:rPr lang="fr-FR" dirty="0" smtClean="0"/>
              <a:t>Epreuve d’effort, si chute  de la TA  = chirurgie.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RA sévère avec symptômes  sévères </a:t>
            </a:r>
            <a:r>
              <a:rPr lang="fr-FR" dirty="0"/>
              <a:t>pendant la grossesse: </a:t>
            </a:r>
            <a:r>
              <a:rPr lang="fr-FR" dirty="0" smtClean="0"/>
              <a:t>envisager une </a:t>
            </a:r>
            <a:r>
              <a:rPr lang="fr-FR" b="1" dirty="0" smtClean="0"/>
              <a:t>valvuloplastie aortique au ballon.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/>
              <a:t>Toute chirurgie sous CEC  pendant la grossesse: risque fœtal majeur.</a:t>
            </a:r>
          </a:p>
          <a:p>
            <a:endParaRPr lang="fr-FR" dirty="0" smtClean="0"/>
          </a:p>
          <a:p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1781" y="263236"/>
            <a:ext cx="11610109" cy="63869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3000" b="1" dirty="0" smtClean="0">
                <a:solidFill>
                  <a:srgbClr val="C00000"/>
                </a:solidFill>
              </a:rPr>
              <a:t>PROTHESES VALVULAIRES ET ANTICOAGULATION</a:t>
            </a:r>
          </a:p>
          <a:p>
            <a:pPr marL="0" indent="0">
              <a:buNone/>
            </a:pPr>
            <a:r>
              <a:rPr lang="fr-FR" b="1" dirty="0" smtClean="0"/>
              <a:t>Bioprothése:</a:t>
            </a:r>
          </a:p>
          <a:p>
            <a:r>
              <a:rPr lang="fr-FR" dirty="0" smtClean="0"/>
              <a:t>Pas besoin d’anticoagulants.</a:t>
            </a:r>
          </a:p>
          <a:p>
            <a:r>
              <a:rPr lang="fr-FR" dirty="0" smtClean="0"/>
              <a:t>Mais processus de dégradation accéléré au cours de la grossesse.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Prothèse mécanique:</a:t>
            </a:r>
          </a:p>
          <a:p>
            <a:r>
              <a:rPr lang="fr-FR" dirty="0" smtClean="0"/>
              <a:t>Anticoagulation soigneuse car l’état d’hypercoagulabilité de la grossesse.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Les AVK</a:t>
            </a:r>
          </a:p>
          <a:p>
            <a:r>
              <a:rPr lang="fr-FR" dirty="0" smtClean="0"/>
              <a:t>Traversent la barrière placentaire et sont tératogènes en début de grossesse</a:t>
            </a:r>
          </a:p>
          <a:p>
            <a:r>
              <a:rPr lang="fr-FR" dirty="0" smtClean="0"/>
              <a:t>(surtout entre la 6</a:t>
            </a:r>
            <a:r>
              <a:rPr lang="fr-FR" baseline="30000" dirty="0" smtClean="0"/>
              <a:t>e</a:t>
            </a:r>
            <a:r>
              <a:rPr lang="fr-FR" dirty="0" smtClean="0"/>
              <a:t> et 9eSA)</a:t>
            </a:r>
          </a:p>
          <a:p>
            <a:r>
              <a:rPr lang="fr-FR" dirty="0" smtClean="0"/>
              <a:t>Si accouchement: haut risque de complications hémorragiques (mère et enfant)</a:t>
            </a:r>
          </a:p>
          <a:p>
            <a:pPr marL="0" indent="0">
              <a:buNone/>
            </a:pPr>
            <a:r>
              <a:rPr lang="fr-FR" b="1" dirty="0" smtClean="0"/>
              <a:t>Les héparines:</a:t>
            </a:r>
          </a:p>
          <a:p>
            <a:r>
              <a:rPr lang="fr-FR" dirty="0" smtClean="0"/>
              <a:t>Ne traversent pas la barrière placentaire.</a:t>
            </a:r>
          </a:p>
          <a:p>
            <a:r>
              <a:rPr lang="fr-FR" dirty="0" smtClean="0"/>
              <a:t>Efficacité moindre.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94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Donc relais  des AVK  par l’héparine entre la </a:t>
            </a:r>
            <a:r>
              <a:rPr lang="fr-FR" dirty="0" smtClean="0">
                <a:solidFill>
                  <a:srgbClr val="C00000"/>
                </a:solidFill>
              </a:rPr>
              <a:t>6eme et la 12eme SA</a:t>
            </a:r>
          </a:p>
          <a:p>
            <a:r>
              <a:rPr lang="fr-FR" dirty="0" smtClean="0"/>
              <a:t>Puis on reprend  </a:t>
            </a:r>
            <a:r>
              <a:rPr lang="fr-FR" dirty="0" smtClean="0"/>
              <a:t>AVK </a:t>
            </a:r>
            <a:r>
              <a:rPr lang="fr-FR" dirty="0" smtClean="0"/>
              <a:t>le 2eme et 3eme trimestre.</a:t>
            </a:r>
          </a:p>
          <a:p>
            <a:r>
              <a:rPr lang="fr-FR" dirty="0" smtClean="0"/>
              <a:t>Relais par héparine à </a:t>
            </a:r>
            <a:r>
              <a:rPr lang="fr-FR" dirty="0" smtClean="0">
                <a:solidFill>
                  <a:srgbClr val="C00000"/>
                </a:solidFill>
              </a:rPr>
              <a:t>36 semaines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smtClean="0"/>
              <a:t>et </a:t>
            </a:r>
            <a:r>
              <a:rPr lang="fr-FR" dirty="0"/>
              <a:t> </a:t>
            </a:r>
            <a:r>
              <a:rPr lang="fr-FR" dirty="0" smtClean="0"/>
              <a:t>arrêter  36 heures avant l’accouchement</a:t>
            </a:r>
          </a:p>
          <a:p>
            <a:r>
              <a:rPr lang="fr-FR" dirty="0" smtClean="0"/>
              <a:t>L’HNF doit être poursuivie  6h après l’accouchement sauf complication</a:t>
            </a:r>
          </a:p>
        </p:txBody>
      </p:sp>
    </p:spTree>
    <p:extLst>
      <p:ext uri="{BB962C8B-B14F-4D97-AF65-F5344CB8AC3E}">
        <p14:creationId xmlns:p14="http://schemas.microsoft.com/office/powerpoint/2010/main" val="222771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6982"/>
            <a:ext cx="10515600" cy="6650182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fr-FR" sz="3000" b="1" dirty="0" smtClean="0">
                <a:solidFill>
                  <a:srgbClr val="FF0000"/>
                </a:solidFill>
              </a:rPr>
              <a:t>CARDIOPATHIES CONGÉNITALES </a:t>
            </a:r>
          </a:p>
          <a:p>
            <a:pPr marL="0" lvl="0" indent="0" algn="ctr">
              <a:buNone/>
            </a:pPr>
            <a:r>
              <a:rPr lang="fr-FR" sz="3000" b="1" dirty="0" smtClean="0">
                <a:solidFill>
                  <a:srgbClr val="FF0000"/>
                </a:solidFill>
              </a:rPr>
              <a:t>Obstacles  sans shunt</a:t>
            </a:r>
          </a:p>
          <a:p>
            <a:pPr marL="0" lvl="0" indent="0" algn="ctr"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sz="3600" b="1" dirty="0" smtClean="0"/>
              <a:t>Rétrécissement aortique congénital</a:t>
            </a:r>
          </a:p>
          <a:p>
            <a:pPr lvl="2"/>
            <a:r>
              <a:rPr lang="fr-FR" sz="2800" dirty="0" smtClean="0"/>
              <a:t>Bonne tolérance si gradient  entre VG et aorte  ≤ à 50 mm Hg.</a:t>
            </a:r>
          </a:p>
          <a:p>
            <a:pPr lvl="2"/>
            <a:r>
              <a:rPr lang="fr-FR" sz="2800" dirty="0" smtClean="0"/>
              <a:t>Décompensation rare (fin de grossesse).</a:t>
            </a:r>
          </a:p>
          <a:p>
            <a:pPr lvl="2"/>
            <a:r>
              <a:rPr lang="fr-FR" sz="2800" dirty="0" smtClean="0"/>
              <a:t>Traitement préventif si surface </a:t>
            </a:r>
            <a:r>
              <a:rPr lang="fr-FR" sz="2800" dirty="0"/>
              <a:t> ≤ </a:t>
            </a:r>
            <a:r>
              <a:rPr lang="fr-FR" sz="2800" dirty="0" smtClean="0"/>
              <a:t> 1cm</a:t>
            </a:r>
          </a:p>
          <a:p>
            <a:pPr lvl="2"/>
            <a:r>
              <a:rPr lang="fr-FR" sz="2800" dirty="0" smtClean="0"/>
              <a:t>Dilatation ou chirurgie si réfractaire (rare).</a:t>
            </a:r>
          </a:p>
          <a:p>
            <a:endParaRPr lang="fr-FR" sz="3600" b="1" dirty="0"/>
          </a:p>
          <a:p>
            <a:r>
              <a:rPr lang="fr-FR" sz="3600" b="1" dirty="0" smtClean="0"/>
              <a:t>Coarctation de l’aorte</a:t>
            </a:r>
          </a:p>
          <a:p>
            <a:pPr lvl="2"/>
            <a:r>
              <a:rPr lang="fr-FR" sz="2800" dirty="0" smtClean="0"/>
              <a:t>Si opérée: Bonne tolérance.</a:t>
            </a:r>
          </a:p>
          <a:p>
            <a:pPr lvl="2"/>
            <a:r>
              <a:rPr lang="fr-FR" sz="2800" dirty="0" smtClean="0"/>
              <a:t>Sinon risque de dissection aortique.</a:t>
            </a:r>
          </a:p>
          <a:p>
            <a:pPr lvl="2"/>
            <a:endParaRPr lang="fr-FR" sz="2800" dirty="0" smtClean="0"/>
          </a:p>
          <a:p>
            <a:r>
              <a:rPr lang="fr-FR" sz="3600" b="1" dirty="0" smtClean="0"/>
              <a:t>Rétrécissement pulmonaire</a:t>
            </a:r>
          </a:p>
          <a:p>
            <a:pPr lvl="2"/>
            <a:r>
              <a:rPr lang="fr-FR" sz="2800" dirty="0" smtClean="0"/>
              <a:t>Généralement bien toléré.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2081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93964"/>
            <a:ext cx="11076709" cy="5982999"/>
          </a:xfrm>
        </p:spPr>
        <p:txBody>
          <a:bodyPr/>
          <a:lstStyle/>
          <a:p>
            <a:pPr marL="0" indent="0" algn="ctr">
              <a:buNone/>
            </a:pPr>
            <a:r>
              <a:rPr lang="fr-FR" sz="3600" b="1" dirty="0" smtClean="0">
                <a:solidFill>
                  <a:srgbClr val="C00000"/>
                </a:solidFill>
              </a:rPr>
              <a:t>CARDIOPATHIES CONGENITALES</a:t>
            </a:r>
          </a:p>
          <a:p>
            <a:pPr marL="0" indent="0" algn="ctr">
              <a:buNone/>
            </a:pPr>
            <a:r>
              <a:rPr lang="fr-FR" sz="3600" b="1" dirty="0" smtClean="0">
                <a:solidFill>
                  <a:srgbClr val="C00000"/>
                </a:solidFill>
              </a:rPr>
              <a:t>Non Cyanogènes  (Shunt G  -  D)</a:t>
            </a:r>
          </a:p>
          <a:p>
            <a:pPr marL="0" indent="0" algn="ctr">
              <a:buNone/>
            </a:pPr>
            <a:r>
              <a:rPr lang="fr-FR" b="1" dirty="0" smtClean="0"/>
              <a:t>CIA, CIV , Canal artériel</a:t>
            </a:r>
          </a:p>
          <a:p>
            <a:pPr marL="0" indent="0" algn="ctr">
              <a:buNone/>
            </a:pPr>
            <a:endParaRPr lang="fr-FR" b="1" dirty="0" smtClean="0"/>
          </a:p>
          <a:p>
            <a:r>
              <a:rPr lang="fr-FR" dirty="0" smtClean="0"/>
              <a:t>Bonne tolérance hémodynamique: diminution du shunt par diminution des résistances systémiques.</a:t>
            </a:r>
          </a:p>
          <a:p>
            <a:r>
              <a:rPr lang="fr-FR" dirty="0" smtClean="0"/>
              <a:t>Insuffisance cardiaque très rare. mais</a:t>
            </a:r>
          </a:p>
          <a:p>
            <a:r>
              <a:rPr lang="fr-FR" b="1" dirty="0" smtClean="0"/>
              <a:t>Troubles du rythme </a:t>
            </a:r>
            <a:r>
              <a:rPr lang="fr-FR" dirty="0" smtClean="0"/>
              <a:t>+++++++ ( CIA , même opérée ).</a:t>
            </a:r>
          </a:p>
          <a:p>
            <a:r>
              <a:rPr lang="fr-FR" dirty="0" smtClean="0"/>
              <a:t>Examen du nouveau-né (surtout si CIV).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651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290945"/>
            <a:ext cx="11187546" cy="1325563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PLAN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0254" y="387926"/>
            <a:ext cx="10501746" cy="6580909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Généralités</a:t>
            </a:r>
          </a:p>
          <a:p>
            <a:r>
              <a:rPr lang="fr-FR" dirty="0" smtClean="0"/>
              <a:t>Modifications physiologiques lors de la grossesse </a:t>
            </a:r>
          </a:p>
          <a:p>
            <a:r>
              <a:rPr lang="fr-FR" dirty="0" smtClean="0"/>
              <a:t>Conséquences de la grossesse sur le cœur normal</a:t>
            </a:r>
          </a:p>
          <a:p>
            <a:r>
              <a:rPr lang="fr-FR" dirty="0" smtClean="0"/>
              <a:t>Cardiopathies préexistantes et grossesse</a:t>
            </a:r>
          </a:p>
          <a:p>
            <a:pPr lvl="3">
              <a:buFont typeface="Wingdings" pitchFamily="2" charset="2"/>
              <a:buChar char="ü"/>
            </a:pPr>
            <a:r>
              <a:rPr lang="fr-FR" dirty="0" smtClean="0"/>
              <a:t> </a:t>
            </a:r>
            <a:r>
              <a:rPr lang="fr-FR" sz="2600" dirty="0" smtClean="0"/>
              <a:t>Valvulopathies</a:t>
            </a:r>
          </a:p>
          <a:p>
            <a:pPr lvl="3">
              <a:buFont typeface="Wingdings" pitchFamily="2" charset="2"/>
              <a:buChar char="ü"/>
            </a:pPr>
            <a:r>
              <a:rPr lang="fr-FR" sz="2600" dirty="0" smtClean="0"/>
              <a:t>Cardiopathies congénitales</a:t>
            </a:r>
          </a:p>
          <a:p>
            <a:pPr lvl="3">
              <a:buFont typeface="Wingdings" pitchFamily="2" charset="2"/>
              <a:buChar char="ü"/>
            </a:pPr>
            <a:r>
              <a:rPr lang="fr-FR" sz="2600" dirty="0" smtClean="0"/>
              <a:t>Cardiomyopathies</a:t>
            </a:r>
          </a:p>
          <a:p>
            <a:pPr lvl="3">
              <a:buFont typeface="Wingdings" pitchFamily="2" charset="2"/>
              <a:buChar char="ü"/>
            </a:pPr>
            <a:r>
              <a:rPr lang="fr-FR" sz="2600" dirty="0" smtClean="0"/>
              <a:t>Troubles du rythme</a:t>
            </a:r>
          </a:p>
          <a:p>
            <a:pPr lvl="3">
              <a:buFont typeface="Wingdings" pitchFamily="2" charset="2"/>
              <a:buChar char="ü"/>
            </a:pPr>
            <a:r>
              <a:rPr lang="fr-FR" sz="2600" dirty="0" smtClean="0"/>
              <a:t>Insuffisance coronarienne</a:t>
            </a:r>
          </a:p>
          <a:p>
            <a:pPr lvl="3">
              <a:buFont typeface="Wingdings" pitchFamily="2" charset="2"/>
              <a:buChar char="ü"/>
            </a:pPr>
            <a:r>
              <a:rPr lang="fr-FR" sz="2600" dirty="0" smtClean="0"/>
              <a:t>HTA</a:t>
            </a:r>
          </a:p>
          <a:p>
            <a:pPr lvl="3">
              <a:buFont typeface="Wingdings" pitchFamily="2" charset="2"/>
              <a:buChar char="ü"/>
            </a:pPr>
            <a:r>
              <a:rPr lang="fr-FR" sz="2600" dirty="0" smtClean="0"/>
              <a:t>Le risque TE</a:t>
            </a:r>
          </a:p>
          <a:p>
            <a:r>
              <a:rPr lang="fr-FR" dirty="0" smtClean="0"/>
              <a:t>CAT  au cours de la grossesse</a:t>
            </a:r>
          </a:p>
          <a:p>
            <a:r>
              <a:rPr lang="fr-FR" dirty="0"/>
              <a:t>Comment  prendre  en charge une </a:t>
            </a:r>
            <a:r>
              <a:rPr lang="fr-FR" dirty="0" smtClean="0"/>
              <a:t>gestante </a:t>
            </a:r>
            <a:r>
              <a:rPr lang="fr-FR" dirty="0"/>
              <a:t>souffrant d’une cardiopathie</a:t>
            </a:r>
            <a:r>
              <a:rPr lang="fr-FR" dirty="0" smtClean="0"/>
              <a:t>? </a:t>
            </a:r>
          </a:p>
          <a:p>
            <a:r>
              <a:rPr lang="fr-FR" dirty="0" smtClean="0"/>
              <a:t>Modalités d’accouchement</a:t>
            </a:r>
          </a:p>
          <a:p>
            <a:r>
              <a:rPr lang="fr-FR" dirty="0"/>
              <a:t>Contraception chez les cardiaques</a:t>
            </a:r>
            <a:endParaRPr lang="fr-FR" dirty="0" smtClean="0"/>
          </a:p>
          <a:p>
            <a:r>
              <a:rPr lang="fr-FR" dirty="0" smtClean="0"/>
              <a:t>Conclusion</a:t>
            </a:r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3231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63237"/>
            <a:ext cx="12191999" cy="6373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b="1" dirty="0">
                <a:solidFill>
                  <a:srgbClr val="C00000"/>
                </a:solidFill>
              </a:rPr>
              <a:t>CARDIOPATHIES CONGENITALES</a:t>
            </a:r>
          </a:p>
          <a:p>
            <a:pPr marL="0" indent="0" algn="ctr">
              <a:buNone/>
            </a:pPr>
            <a:r>
              <a:rPr lang="fr-FR" sz="3200" b="1" dirty="0" smtClean="0">
                <a:solidFill>
                  <a:srgbClr val="C00000"/>
                </a:solidFill>
              </a:rPr>
              <a:t> </a:t>
            </a:r>
            <a:r>
              <a:rPr lang="fr-FR" sz="3200" b="1" dirty="0">
                <a:solidFill>
                  <a:srgbClr val="C00000"/>
                </a:solidFill>
              </a:rPr>
              <a:t>Cyanogènes  (</a:t>
            </a:r>
            <a:r>
              <a:rPr lang="fr-FR" sz="3200" b="1" dirty="0" smtClean="0">
                <a:solidFill>
                  <a:srgbClr val="C00000"/>
                </a:solidFill>
              </a:rPr>
              <a:t>Shunt </a:t>
            </a:r>
            <a:r>
              <a:rPr lang="fr-FR" sz="3200" b="1" dirty="0">
                <a:solidFill>
                  <a:srgbClr val="C00000"/>
                </a:solidFill>
              </a:rPr>
              <a:t>D</a:t>
            </a:r>
            <a:r>
              <a:rPr lang="fr-FR" sz="3200" b="1" dirty="0" smtClean="0">
                <a:solidFill>
                  <a:srgbClr val="C00000"/>
                </a:solidFill>
              </a:rPr>
              <a:t>  </a:t>
            </a:r>
            <a:r>
              <a:rPr lang="fr-FR" sz="3200" b="1" dirty="0">
                <a:solidFill>
                  <a:srgbClr val="C00000"/>
                </a:solidFill>
              </a:rPr>
              <a:t>-  </a:t>
            </a:r>
            <a:r>
              <a:rPr lang="fr-FR" sz="3200" b="1" dirty="0" smtClean="0">
                <a:solidFill>
                  <a:srgbClr val="C00000"/>
                </a:solidFill>
              </a:rPr>
              <a:t>G)</a:t>
            </a:r>
          </a:p>
          <a:p>
            <a:pPr marL="0" indent="0">
              <a:buNone/>
            </a:pPr>
            <a:r>
              <a:rPr lang="fr-FR" sz="3200" b="1" dirty="0" smtClean="0"/>
              <a:t>Tétralogie de Fallot:</a:t>
            </a:r>
          </a:p>
          <a:p>
            <a:pPr lvl="1"/>
            <a:r>
              <a:rPr lang="fr-FR" dirty="0" smtClean="0"/>
              <a:t>La plus fréquentes des cardiopathies cyanogènes.</a:t>
            </a:r>
          </a:p>
          <a:p>
            <a:pPr lvl="1"/>
            <a:r>
              <a:rPr lang="fr-FR" dirty="0" smtClean="0"/>
              <a:t>Si non opérée  risque d</a:t>
            </a:r>
            <a:r>
              <a:rPr lang="fr-FR" b="1" dirty="0" smtClean="0"/>
              <a:t>e cyanose</a:t>
            </a:r>
            <a:r>
              <a:rPr lang="fr-FR" dirty="0" smtClean="0"/>
              <a:t>, d’insuffisance cardiaque et de complications TE.</a:t>
            </a:r>
          </a:p>
          <a:p>
            <a:pPr lvl="1"/>
            <a:r>
              <a:rPr lang="fr-FR" dirty="0" smtClean="0"/>
              <a:t>Suivi: évaluation 1 fois/trimestre.</a:t>
            </a:r>
          </a:p>
          <a:p>
            <a:pPr lvl="1"/>
            <a:r>
              <a:rPr lang="fr-FR" dirty="0" smtClean="0"/>
              <a:t>Nouveau né : risque modérée (hypotrophie, malformation).</a:t>
            </a:r>
          </a:p>
          <a:p>
            <a:pPr marL="0" indent="0">
              <a:buNone/>
            </a:pPr>
            <a:endParaRPr lang="fr-FR" sz="3200" dirty="0" smtClean="0"/>
          </a:p>
          <a:p>
            <a:pPr marL="0" indent="0">
              <a:buNone/>
            </a:pPr>
            <a:r>
              <a:rPr lang="fr-FR" b="1" dirty="0"/>
              <a:t>Syndrome Eisenmenger:  </a:t>
            </a:r>
            <a:r>
              <a:rPr lang="fr-FR" dirty="0"/>
              <a:t>Evolution des shunts G-D  qui n’ont pas été opérées à temps.</a:t>
            </a:r>
          </a:p>
          <a:p>
            <a:pPr lvl="1"/>
            <a:r>
              <a:rPr lang="fr-FR" dirty="0"/>
              <a:t>Risque</a:t>
            </a:r>
            <a:r>
              <a:rPr lang="fr-FR" b="1" dirty="0"/>
              <a:t> majeur </a:t>
            </a:r>
            <a:r>
              <a:rPr lang="fr-FR" dirty="0"/>
              <a:t>maternel ( mortalité  30- 50%)</a:t>
            </a:r>
          </a:p>
          <a:p>
            <a:pPr lvl="1"/>
            <a:r>
              <a:rPr lang="fr-FR" dirty="0"/>
              <a:t>Insuffisance cardiaque, cyanose , complication TE, mort subite.</a:t>
            </a:r>
          </a:p>
          <a:p>
            <a:pPr lvl="1"/>
            <a:r>
              <a:rPr lang="fr-FR" dirty="0"/>
              <a:t>Grossesse contre indiquée  ou indication à l’interruption de la grossesse.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048432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2509" y="235526"/>
            <a:ext cx="11021291" cy="662247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3200" b="1" dirty="0" smtClean="0">
                <a:solidFill>
                  <a:srgbClr val="C00000"/>
                </a:solidFill>
              </a:rPr>
              <a:t>CARDIOMYOPATHIES</a:t>
            </a:r>
          </a:p>
          <a:p>
            <a:pPr marL="0" indent="0" algn="ctr">
              <a:buNone/>
            </a:pPr>
            <a:r>
              <a:rPr lang="fr-FR" sz="3200" b="1" dirty="0" smtClean="0">
                <a:solidFill>
                  <a:srgbClr val="C00000"/>
                </a:solidFill>
              </a:rPr>
              <a:t>A – Cardiomyopathies préexistantes</a:t>
            </a:r>
          </a:p>
          <a:p>
            <a:pPr marL="0" indent="0">
              <a:buNone/>
            </a:pPr>
            <a:r>
              <a:rPr lang="fr-FR" sz="3200" b="1" dirty="0" smtClean="0"/>
              <a:t>a</a:t>
            </a:r>
            <a:r>
              <a:rPr lang="fr-FR" sz="3200" b="1" dirty="0" smtClean="0">
                <a:solidFill>
                  <a:srgbClr val="C00000"/>
                </a:solidFill>
              </a:rPr>
              <a:t> </a:t>
            </a:r>
            <a:r>
              <a:rPr lang="fr-FR" sz="3200" b="1" dirty="0" smtClean="0"/>
              <a:t>Cardiomyopathie hypertrophique (CMH)</a:t>
            </a:r>
          </a:p>
          <a:p>
            <a:pPr lvl="1"/>
            <a:r>
              <a:rPr lang="fr-FR" dirty="0" smtClean="0"/>
              <a:t>En réglé bien tolérée.</a:t>
            </a:r>
          </a:p>
          <a:p>
            <a:pPr lvl="1"/>
            <a:r>
              <a:rPr lang="fr-FR" dirty="0" smtClean="0"/>
              <a:t>Risque troubles du rythme supra ventriculaires (FA): palpitations</a:t>
            </a:r>
          </a:p>
          <a:p>
            <a:pPr lvl="1"/>
            <a:r>
              <a:rPr lang="fr-FR" dirty="0" smtClean="0"/>
              <a:t>Beta bloquants </a:t>
            </a:r>
          </a:p>
          <a:p>
            <a:pPr lvl="1"/>
            <a:r>
              <a:rPr lang="fr-FR" dirty="0" smtClean="0"/>
              <a:t>Accouchement par voie basse possible.</a:t>
            </a:r>
          </a:p>
          <a:p>
            <a:pPr lvl="1"/>
            <a:r>
              <a:rPr lang="fr-FR" dirty="0" smtClean="0"/>
              <a:t>Risque de transmission dans les </a:t>
            </a:r>
            <a:r>
              <a:rPr lang="fr-FR" b="1" dirty="0" smtClean="0"/>
              <a:t>formes familiales</a:t>
            </a:r>
            <a:r>
              <a:rPr lang="fr-FR" dirty="0" smtClean="0"/>
              <a:t>.</a:t>
            </a:r>
          </a:p>
          <a:p>
            <a:pPr lvl="1"/>
            <a:endParaRPr lang="fr-FR" dirty="0" smtClean="0"/>
          </a:p>
          <a:p>
            <a:pPr marL="0" indent="0">
              <a:buNone/>
            </a:pPr>
            <a:r>
              <a:rPr lang="fr-FR" sz="3200" b="1" dirty="0"/>
              <a:t>b-Cardiomyopathie dilatée (CMD</a:t>
            </a:r>
            <a:r>
              <a:rPr lang="fr-FR" sz="3200" b="1" dirty="0" smtClean="0"/>
              <a:t>)</a:t>
            </a:r>
            <a:endParaRPr lang="fr-FR" sz="3200" dirty="0"/>
          </a:p>
          <a:p>
            <a:pPr lvl="1"/>
            <a:r>
              <a:rPr lang="fr-FR" dirty="0"/>
              <a:t>Mauvaise  tolérance souvent précoce FE basse : IC troubles du rythme.</a:t>
            </a:r>
          </a:p>
          <a:p>
            <a:pPr lvl="1"/>
            <a:r>
              <a:rPr lang="fr-FR" dirty="0" smtClean="0"/>
              <a:t>Doit </a:t>
            </a:r>
            <a:r>
              <a:rPr lang="fr-FR" dirty="0"/>
              <a:t>faire discuter une </a:t>
            </a:r>
            <a:r>
              <a:rPr lang="fr-FR" b="1" dirty="0"/>
              <a:t>interruption de la grossesse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Pronostic ultérieur médiocre (risque d’aggravation de la dysf. VG).</a:t>
            </a:r>
          </a:p>
          <a:p>
            <a:pPr lvl="1"/>
            <a:r>
              <a:rPr lang="fr-FR" b="1" dirty="0"/>
              <a:t>IEC</a:t>
            </a:r>
            <a:r>
              <a:rPr lang="fr-FR" dirty="0"/>
              <a:t>,</a:t>
            </a:r>
            <a:r>
              <a:rPr lang="fr-FR" b="1" dirty="0"/>
              <a:t> ARA2 </a:t>
            </a:r>
            <a:r>
              <a:rPr lang="fr-FR" dirty="0"/>
              <a:t>et </a:t>
            </a:r>
            <a:r>
              <a:rPr lang="fr-FR" b="1" dirty="0"/>
              <a:t>antagonistes de l’aldostérone </a:t>
            </a:r>
            <a:r>
              <a:rPr lang="fr-FR" dirty="0"/>
              <a:t>sont formellement contre indiqués pendant  la grossesse.</a:t>
            </a:r>
          </a:p>
          <a:p>
            <a:pPr lvl="1"/>
            <a:r>
              <a:rPr lang="fr-FR" dirty="0"/>
              <a:t>Les béta bloquants seront </a:t>
            </a:r>
            <a:r>
              <a:rPr lang="fr-FR" dirty="0" smtClean="0"/>
              <a:t>indiqués sauf Aténolol.</a:t>
            </a:r>
            <a:endParaRPr lang="fr-FR" dirty="0"/>
          </a:p>
          <a:p>
            <a:pPr marL="0" indent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9256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7092" y="124691"/>
            <a:ext cx="11623964" cy="65371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C00000"/>
                </a:solidFill>
              </a:rPr>
              <a:t>B </a:t>
            </a:r>
            <a:r>
              <a:rPr lang="fr-FR" b="1" dirty="0">
                <a:solidFill>
                  <a:srgbClr val="C00000"/>
                </a:solidFill>
              </a:rPr>
              <a:t>– </a:t>
            </a:r>
            <a:r>
              <a:rPr lang="fr-FR" b="1" dirty="0" smtClean="0">
                <a:solidFill>
                  <a:srgbClr val="C00000"/>
                </a:solidFill>
              </a:rPr>
              <a:t>Cardiomyopathie  du péri partum</a:t>
            </a:r>
          </a:p>
          <a:p>
            <a:pPr marL="0" indent="0" algn="ctr">
              <a:buNone/>
            </a:pPr>
            <a:r>
              <a:rPr lang="fr-FR" b="1" dirty="0" smtClean="0">
                <a:solidFill>
                  <a:srgbClr val="C00000"/>
                </a:solidFill>
              </a:rPr>
              <a:t>Syndrome de Meadows</a:t>
            </a:r>
          </a:p>
          <a:p>
            <a:r>
              <a:rPr lang="fr-FR" dirty="0" smtClean="0"/>
              <a:t>Fréquence ↑ chez les africains,  plus de 30ans, multipares, HTA.</a:t>
            </a:r>
          </a:p>
          <a:p>
            <a:r>
              <a:rPr lang="fr-FR" dirty="0" smtClean="0"/>
              <a:t>Etiologies inconnue.</a:t>
            </a:r>
          </a:p>
          <a:p>
            <a:pPr marL="0" indent="0">
              <a:buNone/>
            </a:pPr>
            <a:r>
              <a:rPr lang="fr-FR" b="1" dirty="0" smtClean="0"/>
              <a:t>Diagnostic</a:t>
            </a:r>
          </a:p>
          <a:p>
            <a:r>
              <a:rPr lang="fr-FR" dirty="0" smtClean="0"/>
              <a:t>Insuffisance cardiaque gauche ou globale durant le dernier mois de la grossesse ou les 5 mois qui suivent l’accouchement en post partum.</a:t>
            </a:r>
          </a:p>
          <a:p>
            <a:r>
              <a:rPr lang="fr-FR" dirty="0" smtClean="0"/>
              <a:t>Absence de cardiopathie identifiée avant le dernier mois de la grossesse.</a:t>
            </a:r>
          </a:p>
          <a:p>
            <a:r>
              <a:rPr lang="fr-FR" dirty="0" smtClean="0"/>
              <a:t>Dysfonction systolique VG à l’échocardiographie.</a:t>
            </a:r>
          </a:p>
          <a:p>
            <a:r>
              <a:rPr lang="fr-FR" dirty="0" smtClean="0"/>
              <a:t>Diurétiques et béta bloquant.</a:t>
            </a:r>
          </a:p>
          <a:p>
            <a:r>
              <a:rPr lang="fr-FR" b="1" dirty="0" smtClean="0"/>
              <a:t>Pronostic tardif</a:t>
            </a:r>
          </a:p>
          <a:p>
            <a:r>
              <a:rPr lang="fr-FR" dirty="0" smtClean="0"/>
              <a:t>Mortalité  ≤ 10%  à 5ans.</a:t>
            </a:r>
          </a:p>
          <a:p>
            <a:r>
              <a:rPr lang="fr-FR" dirty="0" smtClean="0"/>
              <a:t>Réévaluation après 6mois sous TRT médical</a:t>
            </a:r>
          </a:p>
          <a:p>
            <a:pPr lvl="1"/>
            <a:r>
              <a:rPr lang="fr-FR" sz="2800" dirty="0" smtClean="0"/>
              <a:t>Récupération dans environ la moitie des cas : bon pronostic.</a:t>
            </a:r>
          </a:p>
          <a:p>
            <a:pPr lvl="1"/>
            <a:r>
              <a:rPr lang="fr-FR" sz="2800" dirty="0" smtClean="0"/>
              <a:t>Persistance  ou aggravation: mauvais pronostic.</a:t>
            </a:r>
          </a:p>
          <a:p>
            <a:pPr lvl="1"/>
            <a:r>
              <a:rPr lang="fr-FR" sz="2800" dirty="0" smtClean="0"/>
              <a:t>Risque élevé de récidive lors des grossesses ultérieurs.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90089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6365" y="152400"/>
            <a:ext cx="11526980" cy="6497782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FF0000"/>
                </a:solidFill>
              </a:rPr>
              <a:t>LES TROUBLES DU RYTHME CARDIAQUE</a:t>
            </a:r>
          </a:p>
          <a:p>
            <a:pPr marL="914400" lvl="2" indent="0" algn="ctr"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Les </a:t>
            </a:r>
            <a:r>
              <a:rPr lang="fr-FR" dirty="0"/>
              <a:t>troubles du rythme  </a:t>
            </a:r>
            <a:r>
              <a:rPr lang="fr-FR" dirty="0" smtClean="0"/>
              <a:t>préexistants ont tendance à s’aggraver au cours de la grossesse.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sz="3200" dirty="0" smtClean="0"/>
              <a:t>Le pronostic dépend de la cardiopathie sous jacente.</a:t>
            </a:r>
          </a:p>
          <a:p>
            <a:pPr lvl="1"/>
            <a:r>
              <a:rPr lang="fr-FR" sz="3200" dirty="0" smtClean="0"/>
              <a:t>Tous </a:t>
            </a:r>
            <a:r>
              <a:rPr lang="fr-FR" sz="3200" b="1" dirty="0" smtClean="0"/>
              <a:t>les anti arythmiques  </a:t>
            </a:r>
            <a:r>
              <a:rPr lang="fr-FR" sz="3200" dirty="0" smtClean="0"/>
              <a:t>passent la barrière placentaire et se retrouvent dans le lait maternel.</a:t>
            </a:r>
          </a:p>
          <a:p>
            <a:pPr lvl="1"/>
            <a:r>
              <a:rPr lang="fr-FR" sz="3200" dirty="0" smtClean="0"/>
              <a:t>1</a:t>
            </a:r>
            <a:r>
              <a:rPr lang="fr-FR" sz="3200" baseline="30000" dirty="0" smtClean="0"/>
              <a:t>ère</a:t>
            </a:r>
            <a:r>
              <a:rPr lang="fr-FR" sz="3200" dirty="0" smtClean="0"/>
              <a:t> intention on donne les béta bloquants (sauf Aténolol)  puis en fonction de l’indication et au delà du 1</a:t>
            </a:r>
            <a:r>
              <a:rPr lang="fr-FR" sz="3200" baseline="30000" dirty="0" smtClean="0"/>
              <a:t>er</a:t>
            </a:r>
            <a:r>
              <a:rPr lang="fr-FR" sz="3200" dirty="0" smtClean="0"/>
              <a:t> tri .</a:t>
            </a:r>
          </a:p>
          <a:p>
            <a:pPr lvl="1"/>
            <a:r>
              <a:rPr lang="fr-FR" sz="3200" dirty="0" smtClean="0"/>
              <a:t>La cardiversion=  choc électrique externe  peut être réalisé  à tous les stades de la grossesse , si tachycardie mal tolérée, FA  , TA imprenable  patiente inconsciente.</a:t>
            </a:r>
          </a:p>
          <a:p>
            <a:pPr marL="457200" lvl="1" indent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169660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3964"/>
            <a:ext cx="10515600" cy="5982999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C00000"/>
                </a:solidFill>
              </a:rPr>
              <a:t>HTA DE LA FEMME ENCEINTE</a:t>
            </a:r>
          </a:p>
          <a:p>
            <a:pPr marL="0" indent="0">
              <a:buNone/>
            </a:pPr>
            <a:endParaRPr lang="fr-FR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Définition </a:t>
            </a:r>
          </a:p>
          <a:p>
            <a:pPr marL="0" indent="0">
              <a:buNone/>
            </a:pPr>
            <a:r>
              <a:rPr lang="fr-FR" dirty="0" smtClean="0"/>
              <a:t>HTA si PAS  ≥ 140 mm Hg et ou PAD </a:t>
            </a:r>
            <a:r>
              <a:rPr lang="fr-FR" dirty="0"/>
              <a:t> </a:t>
            </a:r>
            <a:r>
              <a:rPr lang="fr-FR" dirty="0" smtClean="0"/>
              <a:t>≥ 90mmHg 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Classification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HTA chronique:</a:t>
            </a:r>
          </a:p>
          <a:p>
            <a:r>
              <a:rPr lang="fr-FR" dirty="0" smtClean="0"/>
              <a:t>HTA  constatée  avant 20SA</a:t>
            </a:r>
            <a:r>
              <a:rPr lang="fr-FR" sz="1600" b="1" u="sng" dirty="0">
                <a:solidFill>
                  <a:srgbClr val="FF0000"/>
                </a:solidFill>
              </a:rPr>
              <a:t> </a:t>
            </a:r>
            <a:r>
              <a:rPr lang="fr-FR" dirty="0" smtClean="0"/>
              <a:t> ou HTA découverte au cours de la grossesse et ne disparaissant dans les 6 semaines  du post partum.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HTA gravidique</a:t>
            </a:r>
          </a:p>
          <a:p>
            <a:r>
              <a:rPr lang="fr-FR" dirty="0" smtClean="0"/>
              <a:t>HTA s’installe après la 20SA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Pré- éclampsie </a:t>
            </a:r>
            <a:r>
              <a:rPr lang="fr-FR" dirty="0" smtClean="0"/>
              <a:t>: HTA gravidique + Protéinurie significative.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3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29491"/>
            <a:ext cx="10515600" cy="57474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3200" b="1" dirty="0" smtClean="0">
                <a:solidFill>
                  <a:srgbClr val="FF0000"/>
                </a:solidFill>
              </a:rPr>
              <a:t>PATHOLOGIE CORONARIENNE</a:t>
            </a:r>
          </a:p>
          <a:p>
            <a:pPr marL="0" indent="0">
              <a:buNone/>
            </a:pPr>
            <a:r>
              <a:rPr lang="fr-FR" sz="3200" dirty="0" smtClean="0"/>
              <a:t> </a:t>
            </a:r>
          </a:p>
          <a:p>
            <a:pPr marL="0" indent="0">
              <a:buNone/>
            </a:pPr>
            <a:r>
              <a:rPr lang="fr-FR" sz="3200" b="1" dirty="0" smtClean="0"/>
              <a:t>Athérosclérose coronaire</a:t>
            </a:r>
          </a:p>
          <a:p>
            <a:pPr lvl="1"/>
            <a:r>
              <a:rPr lang="fr-FR" sz="3200" dirty="0" smtClean="0"/>
              <a:t>Rare chez la femme jeune.</a:t>
            </a:r>
          </a:p>
          <a:p>
            <a:pPr lvl="1"/>
            <a:r>
              <a:rPr lang="fr-FR" sz="3200" dirty="0" smtClean="0"/>
              <a:t>Hypercholesteromie familiale, hérédité, diabète, tabac.</a:t>
            </a:r>
          </a:p>
          <a:p>
            <a:pPr lvl="1"/>
            <a:endParaRPr lang="fr-FR" sz="3200" dirty="0" smtClean="0"/>
          </a:p>
          <a:p>
            <a:pPr marL="0" indent="0">
              <a:buNone/>
            </a:pPr>
            <a:r>
              <a:rPr lang="fr-FR" sz="3200" b="1" dirty="0" smtClean="0"/>
              <a:t>Spasme, thrombose </a:t>
            </a:r>
            <a:r>
              <a:rPr lang="fr-FR" sz="3200" dirty="0" smtClean="0"/>
              <a:t>: avec des coronaire normale</a:t>
            </a:r>
          </a:p>
          <a:p>
            <a:pPr marL="0" indent="0">
              <a:buNone/>
            </a:pPr>
            <a:r>
              <a:rPr lang="fr-FR" sz="3200" b="1" dirty="0" smtClean="0"/>
              <a:t>Dissection spontanée </a:t>
            </a:r>
            <a:r>
              <a:rPr lang="fr-FR" sz="3200" dirty="0" smtClean="0"/>
              <a:t>des coronaire 5% pendant la grossesse</a:t>
            </a:r>
          </a:p>
          <a:p>
            <a:pPr marL="0" indent="0">
              <a:buNone/>
            </a:pPr>
            <a:r>
              <a:rPr lang="fr-FR" sz="3200" dirty="0" smtClean="0"/>
              <a:t>TRT : Angioplastie transluminale primaire</a:t>
            </a:r>
          </a:p>
          <a:p>
            <a:pPr marL="0" indent="0">
              <a:buNone/>
            </a:pPr>
            <a:r>
              <a:rPr lang="fr-FR" sz="3200" dirty="0" smtClean="0"/>
              <a:t>Allaitement est possible.</a:t>
            </a:r>
          </a:p>
          <a:p>
            <a:pPr marL="0" indent="0">
              <a:buNone/>
            </a:pPr>
            <a:r>
              <a:rPr lang="fr-FR" sz="3200" dirty="0" smtClean="0"/>
              <a:t>Pas de CI de grossesse si la </a:t>
            </a:r>
            <a:r>
              <a:rPr lang="fr-FR" sz="3200" dirty="0"/>
              <a:t>F</a:t>
            </a:r>
            <a:r>
              <a:rPr lang="fr-FR" sz="3200" dirty="0" smtClean="0"/>
              <a:t>E est normale.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574937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63236"/>
            <a:ext cx="10515600" cy="5913727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C00000"/>
                </a:solidFill>
              </a:rPr>
              <a:t>RISQUE THROMBOEMBOLIQUE VEINEUX </a:t>
            </a:r>
          </a:p>
          <a:p>
            <a:pPr marL="0" indent="0" algn="ctr">
              <a:buNone/>
            </a:pPr>
            <a:r>
              <a:rPr lang="fr-FR" b="1" dirty="0" smtClean="0">
                <a:solidFill>
                  <a:srgbClr val="C00000"/>
                </a:solidFill>
              </a:rPr>
              <a:t>AU COURS DE LA GROSSESSE</a:t>
            </a:r>
          </a:p>
          <a:p>
            <a:pPr marL="0" indent="0">
              <a:buNone/>
            </a:pPr>
            <a:r>
              <a:rPr lang="fr-FR" dirty="0" smtClean="0"/>
              <a:t>Evaluation des facteurs de risque de +++++++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Risque élevé: </a:t>
            </a:r>
            <a:r>
              <a:rPr lang="fr-FR" dirty="0" smtClean="0"/>
              <a:t>prophylaxie en pré partum par les HBPM, adapter les doses au fonction du poids, continuer pendant les 6 semaines suivant l’accouchement.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 Risque intermédiaire: </a:t>
            </a:r>
            <a:r>
              <a:rPr lang="fr-FR" dirty="0" smtClean="0"/>
              <a:t>prophylaxie  par les HBPM pendant au moins les</a:t>
            </a:r>
          </a:p>
          <a:p>
            <a:pPr marL="0" indent="0">
              <a:buNone/>
            </a:pPr>
            <a:r>
              <a:rPr lang="fr-FR" dirty="0" smtClean="0"/>
              <a:t>7jours suivant  </a:t>
            </a:r>
            <a:r>
              <a:rPr lang="fr-FR" dirty="0"/>
              <a:t>l’accouchement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Risque faible: </a:t>
            </a:r>
            <a:r>
              <a:rPr lang="fr-FR" dirty="0" smtClean="0"/>
              <a:t>précoce et éviter la déshydratation.</a:t>
            </a:r>
          </a:p>
          <a:p>
            <a:pPr marL="0" indent="0">
              <a:buNone/>
            </a:pPr>
            <a:r>
              <a:rPr lang="fr-FR" b="1" dirty="0" smtClean="0"/>
              <a:t>Bas à contention  </a:t>
            </a:r>
            <a:r>
              <a:rPr lang="fr-FR" dirty="0" smtClean="0"/>
              <a:t>recommandés dans les pré et post partum.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81459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0038" y="200025"/>
            <a:ext cx="11715750" cy="6357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/>
              <a:t>B- Risque </a:t>
            </a:r>
            <a:r>
              <a:rPr lang="fr-FR" b="1" u="sng" dirty="0" smtClean="0"/>
              <a:t>fœtal </a:t>
            </a:r>
            <a:r>
              <a:rPr lang="fr-FR" b="1" u="sng" dirty="0"/>
              <a:t>: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insuffisance de la circulation placentaire → RCIU </a:t>
            </a:r>
          </a:p>
          <a:p>
            <a:pPr marL="0" indent="0">
              <a:buNone/>
            </a:pPr>
            <a:r>
              <a:rPr lang="fr-FR" dirty="0"/>
              <a:t>- insuffisance d’O2 du myomètre </a:t>
            </a:r>
            <a:r>
              <a:rPr lang="fr-FR" dirty="0" smtClean="0"/>
              <a:t>(hyperexcitabilité </a:t>
            </a:r>
            <a:r>
              <a:rPr lang="fr-FR" dirty="0"/>
              <a:t>utérine) → MAP (majorée par l’infection urinaire) </a:t>
            </a:r>
          </a:p>
          <a:p>
            <a:pPr marL="0" indent="0">
              <a:buNone/>
            </a:pPr>
            <a:r>
              <a:rPr lang="fr-FR" dirty="0"/>
              <a:t>- Cardiopathies cyanogènes : Avortement spontané (AVS) au 1er trimestre </a:t>
            </a:r>
          </a:p>
          <a:p>
            <a:pPr marL="0" indent="0">
              <a:buNone/>
            </a:pPr>
            <a:r>
              <a:rPr lang="fr-FR" dirty="0" smtClean="0"/>
              <a:t>- Cardiopathies </a:t>
            </a:r>
            <a:r>
              <a:rPr lang="fr-FR" dirty="0"/>
              <a:t>cyanogène + HTAP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RCIU </a:t>
            </a:r>
          </a:p>
          <a:p>
            <a:pPr lvl="1"/>
            <a:r>
              <a:rPr lang="fr-FR" dirty="0" smtClean="0"/>
              <a:t>MFIU </a:t>
            </a:r>
            <a:endParaRPr lang="fr-FR" dirty="0"/>
          </a:p>
          <a:p>
            <a:pPr lvl="1"/>
            <a:r>
              <a:rPr lang="fr-FR" dirty="0"/>
              <a:t>SF au cours du travail </a:t>
            </a:r>
          </a:p>
          <a:p>
            <a:pPr marL="0" indent="0">
              <a:buNone/>
            </a:pPr>
            <a:r>
              <a:rPr lang="fr-FR" dirty="0"/>
              <a:t>Anomalies : glycémie et calcémie </a:t>
            </a:r>
          </a:p>
          <a:p>
            <a:pPr marL="0" indent="0">
              <a:buNone/>
            </a:pPr>
            <a:r>
              <a:rPr lang="fr-FR" dirty="0"/>
              <a:t>- Arythmies : Mortalité et morbidité foetale </a:t>
            </a:r>
          </a:p>
          <a:p>
            <a:pPr marL="0" indent="0">
              <a:buNone/>
            </a:pPr>
            <a:r>
              <a:rPr lang="fr-FR" dirty="0"/>
              <a:t>- Risque de malformations cardiaques congénitales : dépistage anténatal systématique </a:t>
            </a:r>
          </a:p>
        </p:txBody>
      </p:sp>
    </p:spTree>
    <p:extLst>
      <p:ext uri="{BB962C8B-B14F-4D97-AF65-F5344CB8AC3E}">
        <p14:creationId xmlns:p14="http://schemas.microsoft.com/office/powerpoint/2010/main" val="22304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3" y="0"/>
            <a:ext cx="10515600" cy="65722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III- </a:t>
            </a:r>
            <a:r>
              <a:rPr lang="fr-FR" b="1" dirty="0"/>
              <a:t>CAT au cours de la grossesse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8638" y="857250"/>
            <a:ext cx="10825162" cy="5829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A- </a:t>
            </a:r>
            <a:r>
              <a:rPr lang="fr-FR" b="1" u="sng" dirty="0" smtClean="0"/>
              <a:t>Bilan initial :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1- </a:t>
            </a:r>
            <a:r>
              <a:rPr lang="fr-FR" u="sng" dirty="0" smtClean="0"/>
              <a:t>interrogatoire : </a:t>
            </a:r>
            <a:endParaRPr lang="fr-FR" dirty="0" smtClean="0"/>
          </a:p>
          <a:p>
            <a:pPr marL="457200" lvl="1" indent="0">
              <a:buNone/>
            </a:pPr>
            <a:r>
              <a:rPr lang="fr-FR" sz="2600" dirty="0" smtClean="0"/>
              <a:t>Age </a:t>
            </a:r>
          </a:p>
          <a:p>
            <a:pPr marL="457200" lvl="1" indent="0">
              <a:buNone/>
            </a:pPr>
            <a:r>
              <a:rPr lang="fr-FR" sz="2600" dirty="0" smtClean="0"/>
              <a:t>Type de cardiopathies </a:t>
            </a:r>
          </a:p>
          <a:p>
            <a:pPr marL="457200" lvl="1" indent="0">
              <a:buNone/>
            </a:pPr>
            <a:r>
              <a:rPr lang="fr-FR" sz="2600" dirty="0" smtClean="0"/>
              <a:t>Parité </a:t>
            </a:r>
          </a:p>
          <a:p>
            <a:pPr marL="457200" lvl="1" indent="0">
              <a:buNone/>
            </a:pPr>
            <a:r>
              <a:rPr lang="fr-FR" sz="2600" dirty="0" smtClean="0"/>
              <a:t>Evolution des grossesses antérieures </a:t>
            </a:r>
          </a:p>
          <a:p>
            <a:pPr marL="457200" lvl="1" indent="0">
              <a:buNone/>
            </a:pPr>
            <a:r>
              <a:rPr lang="fr-FR" sz="2600" dirty="0" smtClean="0"/>
              <a:t>Notion de chirurgie cardiaque </a:t>
            </a:r>
          </a:p>
          <a:p>
            <a:pPr marL="457200" lvl="1" indent="0">
              <a:buNone/>
            </a:pPr>
            <a:r>
              <a:rPr lang="fr-FR" sz="2600" dirty="0" smtClean="0"/>
              <a:t>Traitement suivi </a:t>
            </a:r>
          </a:p>
          <a:p>
            <a:pPr marL="457200" lvl="1" indent="0">
              <a:buNone/>
            </a:pPr>
            <a:endParaRPr lang="fr-FR" sz="2600" dirty="0" smtClean="0"/>
          </a:p>
          <a:p>
            <a:pPr marL="457200" lvl="1" indent="0">
              <a:buNone/>
            </a:pPr>
            <a:r>
              <a:rPr lang="fr-FR" sz="2600" b="1" dirty="0" smtClean="0"/>
              <a:t>Tolérance fonctionnelle </a:t>
            </a:r>
            <a:endParaRPr lang="fr-FR" b="1" dirty="0" smtClean="0"/>
          </a:p>
          <a:p>
            <a:pPr marL="0" indent="0">
              <a:buNone/>
            </a:pPr>
            <a:r>
              <a:rPr lang="fr-FR" u="sng" dirty="0" smtClean="0"/>
              <a:t>CLASSIFICATION NYHA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Stade I : cardiopathie connue sans limitation de l’activité </a:t>
            </a:r>
          </a:p>
          <a:p>
            <a:pPr marL="0" indent="0">
              <a:buNone/>
            </a:pPr>
            <a:r>
              <a:rPr lang="fr-FR" dirty="0" smtClean="0"/>
              <a:t>Stade II : Cardiopathie avec gène si activité physique importante </a:t>
            </a:r>
          </a:p>
          <a:p>
            <a:pPr marL="0" indent="0">
              <a:buNone/>
            </a:pPr>
            <a:r>
              <a:rPr lang="fr-FR" dirty="0" smtClean="0"/>
              <a:t>Stade III : Cardiopathie asymptomatique avec gène pour la moindre activité </a:t>
            </a:r>
          </a:p>
          <a:p>
            <a:pPr marL="0" indent="0">
              <a:buNone/>
            </a:pPr>
            <a:r>
              <a:rPr lang="fr-FR" dirty="0" smtClean="0"/>
              <a:t>Stade IV : Cardiopathie symptomatique au repos 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6515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2875"/>
            <a:ext cx="10415587" cy="628649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B- </a:t>
            </a:r>
            <a:r>
              <a:rPr lang="fr-FR" b="1" u="sng" dirty="0"/>
              <a:t>2 situations :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1450" y="771524"/>
            <a:ext cx="11615738" cy="59578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1- </a:t>
            </a:r>
            <a:r>
              <a:rPr lang="fr-FR" b="1" u="sng" dirty="0">
                <a:solidFill>
                  <a:srgbClr val="FF0000"/>
                </a:solidFill>
              </a:rPr>
              <a:t>bonne tolérance fonctionnelle : </a:t>
            </a: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/>
              <a:t>- surveillance : grossesse – accouchement – suites de couche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2- </a:t>
            </a:r>
            <a:r>
              <a:rPr lang="fr-FR" b="1" u="sng" dirty="0">
                <a:solidFill>
                  <a:srgbClr val="FF0000"/>
                </a:solidFill>
              </a:rPr>
              <a:t>Mauvaise tolérance fonctionnelle </a:t>
            </a:r>
            <a:r>
              <a:rPr lang="fr-FR" u="sng" dirty="0"/>
              <a:t>: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a- Avortement thérapeutique </a:t>
            </a:r>
          </a:p>
          <a:p>
            <a:pPr marL="914400" lvl="2" indent="0">
              <a:buNone/>
            </a:pPr>
            <a:r>
              <a:rPr lang="fr-FR" dirty="0"/>
              <a:t>→ Avant 12 SA : </a:t>
            </a:r>
          </a:p>
          <a:p>
            <a:pPr marL="914400" lvl="2" indent="0">
              <a:buNone/>
            </a:pPr>
            <a:r>
              <a:rPr lang="fr-FR" dirty="0"/>
              <a:t>aspiration utérine avec </a:t>
            </a:r>
            <a:r>
              <a:rPr lang="fr-FR" dirty="0" smtClean="0"/>
              <a:t>ATB prophylaxie </a:t>
            </a:r>
            <a:r>
              <a:rPr lang="fr-FR" dirty="0"/>
              <a:t>(risque d’hémorragie et d’infection) </a:t>
            </a:r>
          </a:p>
          <a:p>
            <a:pPr marL="914400" lvl="2" indent="0">
              <a:buNone/>
            </a:pPr>
            <a:endParaRPr lang="fr-FR" dirty="0"/>
          </a:p>
          <a:p>
            <a:pPr marL="914400" lvl="2" indent="0">
              <a:buNone/>
            </a:pPr>
            <a:r>
              <a:rPr lang="fr-FR" dirty="0"/>
              <a:t>→ Après 12 SA : </a:t>
            </a:r>
          </a:p>
          <a:p>
            <a:pPr marL="914400" lvl="2" indent="0">
              <a:buNone/>
            </a:pPr>
            <a:r>
              <a:rPr lang="fr-FR" dirty="0"/>
              <a:t>Prostaglandines E2 </a:t>
            </a:r>
            <a:endParaRPr lang="fr-FR" dirty="0" smtClean="0"/>
          </a:p>
          <a:p>
            <a:pPr marL="914400" lvl="2" indent="0">
              <a:buNone/>
            </a:pPr>
            <a:r>
              <a:rPr lang="fr-FR" dirty="0" smtClean="0"/>
              <a:t>ITG </a:t>
            </a:r>
            <a:r>
              <a:rPr lang="fr-FR" dirty="0"/>
              <a:t>suivie de contraception efficace </a:t>
            </a:r>
          </a:p>
          <a:p>
            <a:pPr marL="914400" lvl="2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b- chirurgie cardiaque au cours de la grossesse : exemple une commissurotomie, pour améliorer la tolérance fonctionnelle et garder la grossesse jusqu’à l’accouchement. </a:t>
            </a:r>
          </a:p>
        </p:txBody>
      </p:sp>
    </p:spTree>
    <p:extLst>
      <p:ext uri="{BB962C8B-B14F-4D97-AF65-F5344CB8AC3E}">
        <p14:creationId xmlns:p14="http://schemas.microsoft.com/office/powerpoint/2010/main" val="28554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fr-FR" dirty="0"/>
              <a:t>Généralités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9383" y="831273"/>
            <a:ext cx="11804072" cy="5860471"/>
          </a:xfrm>
        </p:spPr>
        <p:txBody>
          <a:bodyPr>
            <a:normAutofit/>
          </a:bodyPr>
          <a:lstStyle/>
          <a:p>
            <a:r>
              <a:rPr lang="fr-FR" dirty="0" smtClean="0"/>
              <a:t>La grossesse est toujours  associée à des modifications hémodynamiques importantes.</a:t>
            </a:r>
          </a:p>
          <a:p>
            <a:endParaRPr lang="fr-FR" dirty="0" smtClean="0"/>
          </a:p>
          <a:p>
            <a:r>
              <a:rPr lang="fr-FR" b="1" dirty="0" smtClean="0"/>
              <a:t>Cœur normal</a:t>
            </a:r>
            <a:r>
              <a:rPr lang="fr-FR" dirty="0" smtClean="0"/>
              <a:t>: adaptation facile à ces  contraintes.</a:t>
            </a:r>
          </a:p>
          <a:p>
            <a:endParaRPr lang="fr-FR" dirty="0" smtClean="0"/>
          </a:p>
          <a:p>
            <a:r>
              <a:rPr lang="fr-FR" b="1" dirty="0" smtClean="0"/>
              <a:t>Cœur pathologique:  </a:t>
            </a:r>
            <a:r>
              <a:rPr lang="fr-FR" dirty="0" smtClean="0"/>
              <a:t>supporte difficilement la surcharge du travail imposée par  </a:t>
            </a:r>
            <a:r>
              <a:rPr lang="fr-FR" dirty="0"/>
              <a:t>la grossesse </a:t>
            </a:r>
            <a:r>
              <a:rPr lang="fr-FR" dirty="0" smtClean="0"/>
              <a:t>et l’accouchement.</a:t>
            </a:r>
          </a:p>
          <a:p>
            <a:endParaRPr lang="fr-FR" dirty="0" smtClean="0"/>
          </a:p>
          <a:p>
            <a:r>
              <a:rPr lang="fr-FR" dirty="0" smtClean="0"/>
              <a:t>Cardiopathies maternelle: </a:t>
            </a:r>
            <a:r>
              <a:rPr lang="fr-FR" b="1" dirty="0" smtClean="0"/>
              <a:t> retentissement </a:t>
            </a:r>
            <a:r>
              <a:rPr lang="fr-FR" dirty="0" smtClean="0"/>
              <a:t>sur le fœtus par l’insuffisance de la circulation placentaire ou insuffisance d’oxygénation.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2427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</a:rPr>
              <a:t>C</a:t>
            </a:r>
            <a:r>
              <a:rPr lang="fr-FR" sz="3600" b="1" dirty="0" smtClean="0">
                <a:solidFill>
                  <a:srgbClr val="C00000"/>
                </a:solidFill>
              </a:rPr>
              <a:t>omment  prendre  en charge une patiente souffrant d’une cardiopathie?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3935" y="1325564"/>
            <a:ext cx="11737910" cy="5373816"/>
          </a:xfrm>
        </p:spPr>
        <p:txBody>
          <a:bodyPr>
            <a:normAutofit/>
          </a:bodyPr>
          <a:lstStyle/>
          <a:p>
            <a:r>
              <a:rPr lang="fr-FR" dirty="0" smtClean="0"/>
              <a:t>Suivi de la grossesse</a:t>
            </a:r>
          </a:p>
          <a:p>
            <a:r>
              <a:rPr lang="fr-FR" dirty="0" smtClean="0"/>
              <a:t>Maternité de niveau III</a:t>
            </a:r>
          </a:p>
          <a:p>
            <a:r>
              <a:rPr lang="fr-FR" dirty="0" smtClean="0"/>
              <a:t>Cardiologue: tous les 2/3mois puis tous les mois à partir du 2eme trimestre</a:t>
            </a:r>
          </a:p>
          <a:p>
            <a:r>
              <a:rPr lang="fr-FR" dirty="0" smtClean="0"/>
              <a:t>Réunion pluridisciplinaire à chaque trimestre au moins:</a:t>
            </a:r>
          </a:p>
          <a:p>
            <a:pPr marL="457200" lvl="1" indent="0">
              <a:buNone/>
            </a:pPr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trimestre: poursuite ou changement des Traitements:  anticoagulants, antiarythmiques, antihypertenseurs.</a:t>
            </a:r>
          </a:p>
          <a:p>
            <a:pPr marL="457200" lvl="1" indent="0">
              <a:buNone/>
            </a:pPr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trimestre: évolution de la cardiopathie, de la grossesse → Poursuite de la grossesse? Jusqu’à quel terme?</a:t>
            </a:r>
          </a:p>
          <a:p>
            <a:pPr marL="457200" lvl="1" indent="0">
              <a:buNone/>
            </a:pPr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trimestre: voie d’accouchement, gestion des anticoagulants, monitorage, devenir postpartum réanimation, type d’anesthésie.</a:t>
            </a:r>
          </a:p>
          <a:p>
            <a:pPr marL="0" indent="0" algn="ctr">
              <a:buNone/>
            </a:pPr>
            <a:r>
              <a:rPr lang="fr-FR" b="1" dirty="0" smtClean="0"/>
              <a:t>Consultation d’anesthésie: fin 2</a:t>
            </a:r>
            <a:r>
              <a:rPr lang="fr-FR" b="1" baseline="30000" dirty="0" smtClean="0"/>
              <a:t>ème</a:t>
            </a:r>
            <a:r>
              <a:rPr lang="fr-FR" b="1" dirty="0" smtClean="0"/>
              <a:t> trimestre</a:t>
            </a:r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81327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9625" y="457201"/>
            <a:ext cx="10515600" cy="5991225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fr-FR" dirty="0"/>
              <a:t>Consultation / 15j à partir de 24 SA ( </a:t>
            </a:r>
            <a:r>
              <a:rPr lang="fr-FR" dirty="0" smtClean="0"/>
              <a:t>Hôpital du Jour)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Repos </a:t>
            </a:r>
            <a:r>
              <a:rPr lang="fr-FR" dirty="0"/>
              <a:t>précoce +++ (organisation médico-sociale</a:t>
            </a:r>
            <a:r>
              <a:rPr lang="fr-FR" dirty="0" smtClean="0"/>
              <a:t>)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Limiter </a:t>
            </a:r>
            <a:r>
              <a:rPr lang="fr-FR" dirty="0"/>
              <a:t>la prise de </a:t>
            </a:r>
            <a:r>
              <a:rPr lang="fr-FR" dirty="0" smtClean="0"/>
              <a:t>poids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Surveillance vasculo-rénale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Dépistage </a:t>
            </a:r>
            <a:r>
              <a:rPr lang="fr-FR" dirty="0"/>
              <a:t>anémie ( supplémentation systématique</a:t>
            </a:r>
            <a:r>
              <a:rPr lang="fr-FR" dirty="0" smtClean="0"/>
              <a:t>)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Dépistage </a:t>
            </a:r>
            <a:r>
              <a:rPr lang="fr-FR" dirty="0"/>
              <a:t>infections (ECBU mensuel</a:t>
            </a:r>
            <a:r>
              <a:rPr lang="fr-FR" dirty="0" smtClean="0"/>
              <a:t>)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Prévention </a:t>
            </a:r>
            <a:r>
              <a:rPr lang="fr-FR" dirty="0"/>
              <a:t>de la MAP (difficultés thérapeutiques +++ , atosiban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                     corticothérapie </a:t>
            </a:r>
            <a:r>
              <a:rPr lang="fr-FR" dirty="0"/>
              <a:t>(après accord </a:t>
            </a:r>
            <a:r>
              <a:rPr lang="fr-FR" dirty="0" smtClean="0"/>
              <a:t>cardiologue  </a:t>
            </a:r>
            <a:r>
              <a:rPr lang="fr-FR" dirty="0"/>
              <a:t>si </a:t>
            </a:r>
            <a:r>
              <a:rPr lang="fr-FR" dirty="0" smtClean="0"/>
              <a:t>Insuffisance  cardiaque.)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Surveillance croissance et bien être </a:t>
            </a:r>
            <a:r>
              <a:rPr lang="fr-FR" dirty="0" smtClean="0"/>
              <a:t>fœtal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334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764" y="114300"/>
            <a:ext cx="11415712" cy="64865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u="sng" dirty="0"/>
              <a:t>Fœtal : </a:t>
            </a:r>
            <a:endParaRPr lang="fr-FR" dirty="0"/>
          </a:p>
          <a:p>
            <a:pPr marL="457200" lvl="1" indent="0">
              <a:buNone/>
            </a:pPr>
            <a:r>
              <a:rPr lang="fr-FR" dirty="0"/>
              <a:t>Risque : MAP – RCIU </a:t>
            </a:r>
          </a:p>
          <a:p>
            <a:pPr marL="457200" lvl="1" indent="0">
              <a:buNone/>
            </a:pPr>
            <a:r>
              <a:rPr lang="fr-FR" dirty="0"/>
              <a:t>Echo précoce : datation </a:t>
            </a:r>
            <a:r>
              <a:rPr lang="fr-FR" dirty="0" smtClean="0"/>
              <a:t>(âge </a:t>
            </a:r>
            <a:r>
              <a:rPr lang="fr-FR" dirty="0"/>
              <a:t>gestationnel : AG) </a:t>
            </a:r>
          </a:p>
          <a:p>
            <a:pPr marL="457200" lvl="1" indent="0">
              <a:buNone/>
            </a:pPr>
            <a:r>
              <a:rPr lang="fr-FR" dirty="0"/>
              <a:t>20 SA : Biométrie + écho anatomie foetale (diagnostic de malformation cardiaque) </a:t>
            </a:r>
          </a:p>
          <a:p>
            <a:pPr marL="457200" lvl="1" indent="0">
              <a:buNone/>
            </a:pPr>
            <a:r>
              <a:rPr lang="fr-FR" dirty="0"/>
              <a:t>&gt; 30 SA : croissance foetale </a:t>
            </a:r>
          </a:p>
          <a:p>
            <a:pPr marL="457200" lvl="1" indent="0">
              <a:buNone/>
            </a:pPr>
            <a:r>
              <a:rPr lang="fr-FR" dirty="0"/>
              <a:t>Dépistage : infection (</a:t>
            </a:r>
            <a:r>
              <a:rPr lang="fr-FR" dirty="0" err="1"/>
              <a:t>pvts</a:t>
            </a:r>
            <a:r>
              <a:rPr lang="fr-FR" dirty="0"/>
              <a:t> bactériologiques) </a:t>
            </a:r>
          </a:p>
          <a:p>
            <a:pPr marL="457200" lvl="1" indent="0">
              <a:buNone/>
            </a:pPr>
            <a:r>
              <a:rPr lang="fr-FR" dirty="0"/>
              <a:t>RCIU : nécessite le repos en DLG (améliorer la perfusion utérine)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C00000"/>
                </a:solidFill>
              </a:rPr>
              <a:t>V- l’accouchement </a:t>
            </a:r>
            <a:endParaRPr lang="fr-FR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dirty="0"/>
              <a:t>L’accouchement par VB : toujours souhaitable chez les cardiaques sauf si </a:t>
            </a:r>
            <a:r>
              <a:rPr lang="fr-FR" dirty="0" smtClean="0"/>
              <a:t>CI obstétricale </a:t>
            </a:r>
            <a:endParaRPr lang="fr-FR" dirty="0"/>
          </a:p>
          <a:p>
            <a:pPr marL="0" indent="0">
              <a:buNone/>
            </a:pPr>
            <a:r>
              <a:rPr lang="fr-FR" b="1" u="sng" dirty="0"/>
              <a:t>A- Césarienne : </a:t>
            </a:r>
            <a:endParaRPr lang="fr-FR" dirty="0"/>
          </a:p>
          <a:p>
            <a:pPr marL="457200" lvl="1" indent="0">
              <a:buNone/>
            </a:pPr>
            <a:r>
              <a:rPr lang="fr-FR" dirty="0"/>
              <a:t>- Risque hémorragique </a:t>
            </a:r>
          </a:p>
          <a:p>
            <a:pPr marL="457200" lvl="1" indent="0">
              <a:buNone/>
            </a:pPr>
            <a:r>
              <a:rPr lang="fr-FR" dirty="0"/>
              <a:t>- Iléus paralytique </a:t>
            </a:r>
          </a:p>
          <a:p>
            <a:pPr marL="457200" lvl="1" indent="0">
              <a:buNone/>
            </a:pPr>
            <a:r>
              <a:rPr lang="fr-FR" dirty="0"/>
              <a:t>- La stérilisation tubaire ne justifie pas en elle même la césarienne </a:t>
            </a:r>
          </a:p>
          <a:p>
            <a:pPr marL="0" indent="0">
              <a:buNone/>
            </a:pPr>
            <a:r>
              <a:rPr lang="fr-FR" b="1" u="sng" dirty="0"/>
              <a:t>B- Modalité de l’accouchement : </a:t>
            </a:r>
            <a:endParaRPr lang="fr-FR" dirty="0"/>
          </a:p>
          <a:p>
            <a:pPr marL="457200" lvl="1" indent="0">
              <a:buNone/>
            </a:pPr>
            <a:r>
              <a:rPr lang="fr-FR" dirty="0"/>
              <a:t>- préparation à l’accouchement </a:t>
            </a:r>
          </a:p>
          <a:p>
            <a:pPr lvl="1">
              <a:buFontTx/>
              <a:buChar char="-"/>
            </a:pPr>
            <a:r>
              <a:rPr lang="fr-FR" dirty="0" smtClean="0"/>
              <a:t>recours </a:t>
            </a:r>
            <a:r>
              <a:rPr lang="fr-FR" dirty="0"/>
              <a:t>à </a:t>
            </a:r>
            <a:r>
              <a:rPr lang="fr-FR" dirty="0" smtClean="0"/>
              <a:t>l’analgésie </a:t>
            </a:r>
            <a:r>
              <a:rPr lang="fr-FR" dirty="0"/>
              <a:t>péridurale : </a:t>
            </a:r>
            <a:endParaRPr lang="fr-FR" dirty="0" smtClean="0"/>
          </a:p>
          <a:p>
            <a:pPr marL="914400" lvl="2" indent="0">
              <a:buNone/>
            </a:pPr>
            <a:r>
              <a:rPr lang="fr-FR" dirty="0"/>
              <a:t>- </a:t>
            </a:r>
            <a:r>
              <a:rPr lang="fr-FR" sz="2400" dirty="0"/>
              <a:t>↓ stress </a:t>
            </a:r>
          </a:p>
          <a:p>
            <a:pPr marL="914400" lvl="2" indent="0">
              <a:buNone/>
            </a:pPr>
            <a:r>
              <a:rPr lang="fr-FR" sz="2400" dirty="0"/>
              <a:t>- supprime la douleur </a:t>
            </a:r>
          </a:p>
          <a:p>
            <a:pPr marL="914400" lvl="2" indent="0">
              <a:buNone/>
            </a:pPr>
            <a:r>
              <a:rPr lang="fr-FR" sz="2400" dirty="0"/>
              <a:t>- facilite le travail du cœur 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24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8545" y="0"/>
            <a:ext cx="12053455" cy="6858000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fr-FR" dirty="0" smtClean="0"/>
              <a:t>- </a:t>
            </a:r>
            <a:r>
              <a:rPr lang="fr-FR" dirty="0"/>
              <a:t>surveillance : </a:t>
            </a:r>
          </a:p>
          <a:p>
            <a:pPr marL="914400" lvl="2" indent="0">
              <a:buNone/>
            </a:pPr>
            <a:r>
              <a:rPr lang="fr-FR" dirty="0"/>
              <a:t>- RCF (rythme </a:t>
            </a:r>
            <a:r>
              <a:rPr lang="fr-FR" dirty="0" smtClean="0"/>
              <a:t>cœur fœtal) </a:t>
            </a:r>
            <a:endParaRPr lang="fr-FR" dirty="0"/>
          </a:p>
          <a:p>
            <a:pPr marL="914400" lvl="2" indent="0">
              <a:buNone/>
            </a:pPr>
            <a:r>
              <a:rPr lang="fr-FR" dirty="0"/>
              <a:t>- Enregistrement cardiaque maternel par scope </a:t>
            </a:r>
          </a:p>
          <a:p>
            <a:pPr marL="457200" lvl="1" indent="0">
              <a:buNone/>
            </a:pPr>
            <a:r>
              <a:rPr lang="fr-FR" dirty="0"/>
              <a:t>- ocytocine en perfusion (non contre indiquée) </a:t>
            </a:r>
          </a:p>
          <a:p>
            <a:pPr marL="457200" lvl="1" indent="0">
              <a:buNone/>
            </a:pPr>
            <a:r>
              <a:rPr lang="fr-FR" dirty="0"/>
              <a:t>- oxygénothérapie </a:t>
            </a:r>
          </a:p>
          <a:p>
            <a:pPr marL="457200" lvl="1" indent="0">
              <a:buNone/>
            </a:pPr>
            <a:r>
              <a:rPr lang="fr-FR" dirty="0"/>
              <a:t>- DLG </a:t>
            </a:r>
          </a:p>
          <a:p>
            <a:pPr marL="457200" lvl="1" indent="0">
              <a:buNone/>
            </a:pPr>
            <a:r>
              <a:rPr lang="fr-FR" dirty="0"/>
              <a:t>- Expulsion : facilitée par forceps ou ventouse avec épisiotomie </a:t>
            </a:r>
          </a:p>
          <a:p>
            <a:pPr marL="0" indent="0">
              <a:buNone/>
            </a:pPr>
            <a:r>
              <a:rPr lang="fr-FR" b="1" u="sng" dirty="0">
                <a:solidFill>
                  <a:srgbClr val="C00000"/>
                </a:solidFill>
              </a:rPr>
              <a:t>la période de la délivrance : </a:t>
            </a:r>
            <a:endParaRPr lang="fr-FR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fr-FR" dirty="0"/>
              <a:t>Délivrance dirigée : dès l’expulsion (→ déperdition sanguine minimale) </a:t>
            </a:r>
          </a:p>
          <a:p>
            <a:pPr marL="457200" lvl="1" indent="0">
              <a:buNone/>
            </a:pPr>
            <a:r>
              <a:rPr lang="fr-FR" dirty="0"/>
              <a:t>Eviter l’ergométrie in situ (muscle utérin), chez les cardiaques il faut préférer les ocytociques.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C00000"/>
                </a:solidFill>
              </a:rPr>
              <a:t>V- suites de couche : </a:t>
            </a:r>
            <a:r>
              <a:rPr lang="fr-FR" dirty="0"/>
              <a:t>complications possibles </a:t>
            </a:r>
          </a:p>
          <a:p>
            <a:pPr marL="457200" lvl="1" indent="0">
              <a:buNone/>
            </a:pPr>
            <a:r>
              <a:rPr lang="fr-FR" b="1" u="sng" dirty="0"/>
              <a:t>1- endocardite infectieuse : </a:t>
            </a:r>
            <a:endParaRPr lang="fr-FR" dirty="0"/>
          </a:p>
          <a:p>
            <a:pPr marL="914400" lvl="2" indent="0">
              <a:buNone/>
            </a:pPr>
            <a:r>
              <a:rPr lang="fr-FR" dirty="0"/>
              <a:t>- risque infectieux : ATB systématique à large spectre </a:t>
            </a:r>
          </a:p>
          <a:p>
            <a:pPr marL="914400" lvl="2" indent="0">
              <a:buNone/>
            </a:pPr>
            <a:r>
              <a:rPr lang="fr-FR" dirty="0"/>
              <a:t>- Prélèvements bactériologiques </a:t>
            </a:r>
          </a:p>
          <a:p>
            <a:pPr marL="457200" lvl="1" indent="0">
              <a:buNone/>
            </a:pPr>
            <a:r>
              <a:rPr lang="fr-FR" b="1" u="sng" dirty="0"/>
              <a:t>2- Risque </a:t>
            </a:r>
            <a:r>
              <a:rPr lang="fr-FR" b="1" u="sng" dirty="0" err="1"/>
              <a:t>thrombo-embolique</a:t>
            </a:r>
            <a:r>
              <a:rPr lang="fr-FR" b="1" u="sng" dirty="0"/>
              <a:t> : </a:t>
            </a:r>
            <a:endParaRPr lang="fr-FR" dirty="0"/>
          </a:p>
          <a:p>
            <a:pPr marL="914400" lvl="2" indent="0">
              <a:buNone/>
            </a:pPr>
            <a:r>
              <a:rPr lang="fr-FR" dirty="0"/>
              <a:t>- Héparine :si arythmie complète ou décompensation cardiaque </a:t>
            </a:r>
          </a:p>
          <a:p>
            <a:pPr marL="914400" lvl="2" indent="0">
              <a:buNone/>
            </a:pPr>
            <a:r>
              <a:rPr lang="fr-FR" dirty="0"/>
              <a:t>- relais par AVK après 1 semaines </a:t>
            </a:r>
          </a:p>
          <a:p>
            <a:pPr marL="457200" lvl="1" indent="0">
              <a:buNone/>
            </a:pPr>
            <a:r>
              <a:rPr lang="fr-FR" b="1" u="sng" dirty="0"/>
              <a:t>3- Allaitement maternel </a:t>
            </a:r>
            <a:endParaRPr lang="fr-FR" dirty="0"/>
          </a:p>
          <a:p>
            <a:pPr marL="914400" lvl="2" indent="0">
              <a:buNone/>
            </a:pPr>
            <a:r>
              <a:rPr lang="fr-FR" dirty="0"/>
              <a:t>- Autorisé : si aucun trouble </a:t>
            </a:r>
          </a:p>
          <a:p>
            <a:pPr marL="914400" lvl="2" indent="0">
              <a:buNone/>
            </a:pPr>
            <a:r>
              <a:rPr lang="fr-FR" dirty="0"/>
              <a:t>- CI : stade III et IV </a:t>
            </a:r>
          </a:p>
          <a:p>
            <a:pPr marL="914400" lvl="2" indent="0">
              <a:buNone/>
            </a:pPr>
            <a:r>
              <a:rPr lang="fr-FR" dirty="0"/>
              <a:t>- arrêt de la montée laiteuse par la bromocriptine (PARLODEL) </a:t>
            </a:r>
          </a:p>
          <a:p>
            <a:pPr marL="457200" lvl="1" indent="0">
              <a:buNone/>
            </a:pPr>
            <a:r>
              <a:rPr lang="fr-FR" dirty="0"/>
              <a:t>→ Bilan cardiologique : </a:t>
            </a:r>
          </a:p>
          <a:p>
            <a:pPr lvl="2"/>
            <a:r>
              <a:rPr lang="fr-FR" dirty="0" smtClean="0"/>
              <a:t>retentissions </a:t>
            </a:r>
            <a:r>
              <a:rPr lang="fr-FR" dirty="0"/>
              <a:t>de la grossesse sur la cardiopathie </a:t>
            </a:r>
            <a:endParaRPr lang="fr-FR" dirty="0" smtClean="0"/>
          </a:p>
          <a:p>
            <a:pPr lvl="2"/>
            <a:r>
              <a:rPr lang="fr-FR" dirty="0"/>
              <a:t>les cardiopathies cyanogènes : Contre indiquent toute nouvelles grossesse </a:t>
            </a:r>
            <a:r>
              <a:rPr lang="fr-FR" dirty="0" smtClean="0"/>
              <a:t> (</a:t>
            </a:r>
            <a:r>
              <a:rPr lang="fr-FR" dirty="0"/>
              <a:t>car à chaque grossesse </a:t>
            </a:r>
            <a:r>
              <a:rPr lang="fr-FR" dirty="0" smtClean="0"/>
              <a:t>état </a:t>
            </a:r>
            <a:r>
              <a:rPr lang="fr-FR" dirty="0"/>
              <a:t>cardiaque plus sévère)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82090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7162"/>
            <a:ext cx="10515600" cy="6586537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marL="0" indent="0">
              <a:buNone/>
            </a:pPr>
            <a:r>
              <a:rPr lang="fr-FR" b="1" dirty="0" smtClean="0"/>
              <a:t>VI- </a:t>
            </a:r>
            <a:r>
              <a:rPr lang="fr-FR" b="1" dirty="0"/>
              <a:t>Contraception chez les cardiaques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1- stérilisation : (tubaire) </a:t>
            </a:r>
          </a:p>
          <a:p>
            <a:pPr marL="0" indent="0">
              <a:buNone/>
            </a:pPr>
            <a:r>
              <a:rPr lang="fr-FR" dirty="0" smtClean="0"/>
              <a:t>           - </a:t>
            </a:r>
            <a:r>
              <a:rPr lang="fr-FR" dirty="0"/>
              <a:t>cardiopathie mal tolérée ou grave interdisant toute grossesse </a:t>
            </a:r>
          </a:p>
          <a:p>
            <a:pPr marL="0" indent="0">
              <a:buNone/>
            </a:pPr>
            <a:r>
              <a:rPr lang="fr-FR" dirty="0"/>
              <a:t>2- contraception locale : insuffisante (par produits en </a:t>
            </a:r>
            <a:r>
              <a:rPr lang="fr-FR" dirty="0" smtClean="0"/>
              <a:t>intra vaginal</a:t>
            </a:r>
            <a:r>
              <a:rPr lang="fr-FR" dirty="0"/>
              <a:t>) </a:t>
            </a:r>
          </a:p>
          <a:p>
            <a:pPr marL="0" indent="0">
              <a:buNone/>
            </a:pPr>
            <a:r>
              <a:rPr lang="fr-FR" dirty="0"/>
              <a:t>3- stérilet : contre indiqué </a:t>
            </a:r>
          </a:p>
          <a:p>
            <a:pPr marL="457200" lvl="1" indent="0">
              <a:buNone/>
            </a:pPr>
            <a:r>
              <a:rPr lang="fr-FR" dirty="0"/>
              <a:t>- risque hémorragique (car sous anticoagulant) </a:t>
            </a:r>
          </a:p>
          <a:p>
            <a:pPr marL="457200" lvl="1" indent="0">
              <a:buNone/>
            </a:pPr>
            <a:r>
              <a:rPr lang="fr-FR" dirty="0"/>
              <a:t>- risque </a:t>
            </a:r>
            <a:r>
              <a:rPr lang="fr-FR" dirty="0" smtClean="0"/>
              <a:t>infectieux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4- EP : oestroprogestatifs : </a:t>
            </a:r>
          </a:p>
          <a:p>
            <a:pPr marL="457200" lvl="1" indent="0">
              <a:buNone/>
            </a:pPr>
            <a:r>
              <a:rPr lang="fr-FR" dirty="0"/>
              <a:t>- Normodosés et faiblement dosés : CI </a:t>
            </a:r>
          </a:p>
          <a:p>
            <a:pPr marL="457200" lvl="1" indent="0">
              <a:buNone/>
            </a:pPr>
            <a:r>
              <a:rPr lang="fr-FR" dirty="0"/>
              <a:t>- minidosés : cardiopathie bien tolérée ou opérée </a:t>
            </a:r>
          </a:p>
          <a:p>
            <a:pPr marL="0" indent="0">
              <a:buNone/>
            </a:pPr>
            <a:r>
              <a:rPr lang="fr-FR" dirty="0"/>
              <a:t>5- la méthode continue : </a:t>
            </a:r>
          </a:p>
          <a:p>
            <a:pPr marL="457200" lvl="1" indent="0">
              <a:buNone/>
            </a:pPr>
            <a:r>
              <a:rPr lang="fr-FR" dirty="0"/>
              <a:t>- progestatifs microdosés : </a:t>
            </a:r>
          </a:p>
          <a:p>
            <a:pPr marL="914400" lvl="2" indent="0">
              <a:buNone/>
            </a:pPr>
            <a:r>
              <a:rPr lang="fr-FR" dirty="0"/>
              <a:t>- pas de </a:t>
            </a:r>
            <a:r>
              <a:rPr lang="fr-FR" dirty="0" smtClean="0"/>
              <a:t>retentissement </a:t>
            </a:r>
            <a:r>
              <a:rPr lang="fr-FR" dirty="0"/>
              <a:t>sur la cardiopathie </a:t>
            </a:r>
          </a:p>
          <a:p>
            <a:pPr marL="914400" lvl="2" indent="0">
              <a:buNone/>
            </a:pPr>
            <a:r>
              <a:rPr lang="fr-FR" dirty="0"/>
              <a:t>- aucune action sur l’hémostase </a:t>
            </a:r>
          </a:p>
          <a:p>
            <a:pPr marL="914400" lvl="2" indent="0">
              <a:buNone/>
            </a:pPr>
            <a:r>
              <a:rPr lang="fr-FR" dirty="0"/>
              <a:t>- pas de trouble métabolique </a:t>
            </a:r>
          </a:p>
          <a:p>
            <a:pPr marL="457200" lvl="1" indent="0">
              <a:buNone/>
            </a:pPr>
            <a:r>
              <a:rPr lang="fr-FR" dirty="0"/>
              <a:t>- progestatifs normodosés : CI </a:t>
            </a:r>
          </a:p>
        </p:txBody>
      </p:sp>
    </p:spTree>
    <p:extLst>
      <p:ext uri="{BB962C8B-B14F-4D97-AF65-F5344CB8AC3E}">
        <p14:creationId xmlns:p14="http://schemas.microsoft.com/office/powerpoint/2010/main" val="17615661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Prophylaxie infectieuse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dirty="0"/>
              <a:t>Asepsie +++ sur gestes endo-utérins</a:t>
            </a:r>
          </a:p>
          <a:p>
            <a:pPr marL="0" indent="0">
              <a:buNone/>
            </a:pPr>
            <a:r>
              <a:rPr lang="fr-FR" dirty="0" smtClean="0"/>
              <a:t>                          sondage urinaires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• </a:t>
            </a:r>
            <a:r>
              <a:rPr lang="fr-FR" dirty="0" smtClean="0"/>
              <a:t>Antibioprophylaxie </a:t>
            </a:r>
            <a:r>
              <a:rPr lang="fr-FR" dirty="0"/>
              <a:t>large spectre</a:t>
            </a:r>
          </a:p>
          <a:p>
            <a:pPr marL="0" indent="0">
              <a:buNone/>
            </a:pPr>
            <a:r>
              <a:rPr lang="fr-FR" dirty="0" smtClean="0"/>
              <a:t>                  - </a:t>
            </a:r>
            <a:r>
              <a:rPr lang="fr-FR" dirty="0"/>
              <a:t>selon situations obstétricales à risque</a:t>
            </a:r>
          </a:p>
          <a:p>
            <a:pPr marL="0" indent="0">
              <a:buNone/>
            </a:pPr>
            <a:r>
              <a:rPr lang="fr-FR" dirty="0" smtClean="0"/>
              <a:t>                            (</a:t>
            </a:r>
            <a:r>
              <a:rPr lang="fr-FR" dirty="0"/>
              <a:t>dépistage </a:t>
            </a:r>
            <a:r>
              <a:rPr lang="fr-FR" dirty="0" smtClean="0"/>
              <a:t>anténatal, </a:t>
            </a:r>
            <a:r>
              <a:rPr lang="fr-FR" dirty="0"/>
              <a:t>Rupture </a:t>
            </a:r>
            <a:r>
              <a:rPr lang="fr-FR" dirty="0" err="1"/>
              <a:t>Mbnes</a:t>
            </a:r>
            <a:r>
              <a:rPr lang="fr-FR" dirty="0"/>
              <a:t>, LA </a:t>
            </a:r>
            <a:r>
              <a:rPr lang="fr-FR" dirty="0" err="1"/>
              <a:t>méco</a:t>
            </a:r>
            <a:r>
              <a:rPr lang="fr-FR" dirty="0"/>
              <a:t> …..)</a:t>
            </a:r>
          </a:p>
          <a:p>
            <a:pPr marL="0" indent="0">
              <a:buNone/>
            </a:pPr>
            <a:r>
              <a:rPr lang="fr-FR" dirty="0" smtClean="0"/>
              <a:t>                            (</a:t>
            </a:r>
            <a:r>
              <a:rPr lang="fr-FR" dirty="0"/>
              <a:t>Césarienne, extractions, gestes endo-utérins …)</a:t>
            </a:r>
          </a:p>
          <a:p>
            <a:pPr marL="0" indent="0">
              <a:buNone/>
            </a:pPr>
            <a:r>
              <a:rPr lang="fr-FR" dirty="0" smtClean="0"/>
              <a:t>                 - </a:t>
            </a:r>
            <a:r>
              <a:rPr lang="fr-FR" dirty="0"/>
              <a:t>selon le type de </a:t>
            </a:r>
            <a:r>
              <a:rPr lang="fr-FR" dirty="0" smtClean="0"/>
              <a:t>cardiopathie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28497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CONCLUSION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7326"/>
            <a:ext cx="10515600" cy="51577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b="1" dirty="0"/>
              <a:t>Collaboration multidisciplinaire ++++</a:t>
            </a:r>
          </a:p>
          <a:p>
            <a:pPr marL="0" indent="0">
              <a:buNone/>
            </a:pPr>
            <a:r>
              <a:rPr lang="fr-FR" dirty="0" smtClean="0"/>
              <a:t>              Prise </a:t>
            </a:r>
            <a:r>
              <a:rPr lang="fr-FR" dirty="0"/>
              <a:t>en charge spécialisée : centre </a:t>
            </a:r>
            <a:r>
              <a:rPr lang="fr-FR" dirty="0" smtClean="0"/>
              <a:t>adapté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• </a:t>
            </a:r>
            <a:r>
              <a:rPr lang="fr-FR" b="1" dirty="0"/>
              <a:t>Programmation de la grossesse +++++</a:t>
            </a:r>
          </a:p>
          <a:p>
            <a:pPr marL="914400" lvl="2" indent="0">
              <a:buNone/>
            </a:pPr>
            <a:r>
              <a:rPr lang="fr-FR" sz="3200" dirty="0" smtClean="0"/>
              <a:t>Bilan </a:t>
            </a:r>
            <a:r>
              <a:rPr lang="fr-FR" sz="3200" dirty="0"/>
              <a:t>pré-</a:t>
            </a:r>
            <a:r>
              <a:rPr lang="fr-FR" sz="3200" dirty="0" err="1"/>
              <a:t>conceptionnel</a:t>
            </a:r>
            <a:r>
              <a:rPr lang="fr-FR" sz="3200" dirty="0"/>
              <a:t> cardiologique</a:t>
            </a:r>
          </a:p>
          <a:p>
            <a:pPr marL="914400" lvl="2" indent="0">
              <a:buNone/>
            </a:pPr>
            <a:r>
              <a:rPr lang="fr-FR" sz="3200" dirty="0"/>
              <a:t>Adaptation des traitements</a:t>
            </a:r>
          </a:p>
          <a:p>
            <a:pPr marL="914400" lvl="2" indent="0">
              <a:buNone/>
            </a:pPr>
            <a:r>
              <a:rPr lang="fr-FR" sz="3200" dirty="0"/>
              <a:t>Indications opératoires avant </a:t>
            </a:r>
            <a:r>
              <a:rPr lang="fr-FR" sz="3200" dirty="0" smtClean="0"/>
              <a:t>grossesse</a:t>
            </a:r>
          </a:p>
          <a:p>
            <a:r>
              <a:rPr lang="fr-FR" altLang="fr-FR" sz="4000" dirty="0" smtClean="0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Surveillance, très vigilante à partir du 2è trimestre</a:t>
            </a:r>
          </a:p>
          <a:p>
            <a:r>
              <a:rPr lang="fr-FR" altLang="fr-FR" sz="3000" dirty="0" smtClean="0">
                <a:latin typeface="Arial" panose="020B0604020202020204" pitchFamily="34" charset="0"/>
                <a:sym typeface="Symbol" panose="05050102010706020507" pitchFamily="18" charset="2"/>
              </a:rPr>
              <a:t>Surveillance, très vigilante à partir du 2è trimestre</a:t>
            </a:r>
          </a:p>
          <a:p>
            <a:pPr marL="914400" lvl="2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dirty="0"/>
              <a:t>• Priorité maternelle de principe</a:t>
            </a:r>
          </a:p>
        </p:txBody>
      </p:sp>
    </p:spTree>
    <p:extLst>
      <p:ext uri="{BB962C8B-B14F-4D97-AF65-F5344CB8AC3E}">
        <p14:creationId xmlns:p14="http://schemas.microsoft.com/office/powerpoint/2010/main" val="193578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050" y="295835"/>
            <a:ext cx="11472862" cy="60456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Les modifications hémodynamiques qui surviennent chez </a:t>
            </a:r>
            <a:r>
              <a:rPr lang="fr-FR" dirty="0" smtClean="0"/>
              <a:t>la femme </a:t>
            </a:r>
            <a:r>
              <a:rPr lang="fr-FR" dirty="0"/>
              <a:t>enceinte peuvent, par leur importance et leur durée, </a:t>
            </a:r>
            <a:r>
              <a:rPr lang="fr-FR" dirty="0" smtClean="0"/>
              <a:t>décompenser une </a:t>
            </a:r>
            <a:r>
              <a:rPr lang="fr-FR" dirty="0"/>
              <a:t>cardiopathie sous-jacente, même bien tolérée antérieurement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L’accouchement représente un stress </a:t>
            </a:r>
            <a:r>
              <a:rPr lang="fr-FR" dirty="0" smtClean="0"/>
              <a:t>hémodynamique supplémentaire </a:t>
            </a:r>
            <a:r>
              <a:rPr lang="fr-FR" dirty="0"/>
              <a:t>et comporte donc un risque de complications </a:t>
            </a:r>
            <a:r>
              <a:rPr lang="fr-FR" dirty="0" smtClean="0"/>
              <a:t>pouvant compromettre </a:t>
            </a:r>
            <a:r>
              <a:rPr lang="fr-FR" dirty="0"/>
              <a:t>le pronostic maternel. </a:t>
            </a:r>
            <a:endParaRPr lang="fr-FR" dirty="0" smtClean="0"/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Le </a:t>
            </a:r>
            <a:r>
              <a:rPr lang="fr-FR" dirty="0"/>
              <a:t>pronostic </a:t>
            </a:r>
            <a:r>
              <a:rPr lang="fr-FR" dirty="0" smtClean="0"/>
              <a:t>fœtal </a:t>
            </a:r>
            <a:r>
              <a:rPr lang="fr-FR" dirty="0"/>
              <a:t>dépend </a:t>
            </a:r>
            <a:r>
              <a:rPr lang="fr-FR" dirty="0" smtClean="0"/>
              <a:t>essentiellement de </a:t>
            </a:r>
            <a:r>
              <a:rPr lang="fr-FR" dirty="0"/>
              <a:t>la tolérance maternelle de la cardiopathie. 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/>
              <a:t>Progrès réalisés dans le traitement médical, instrumental et chirurgical des cardiopathies ont considérablement amélioré le pronostic de ces patientes.</a:t>
            </a:r>
          </a:p>
          <a:p>
            <a:pPr marL="0" indent="0" algn="just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842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32509"/>
            <a:ext cx="11998036" cy="1066800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>
                <a:solidFill>
                  <a:srgbClr val="C00000"/>
                </a:solidFill>
              </a:rPr>
              <a:t>Modifications </a:t>
            </a:r>
            <a:r>
              <a:rPr lang="fr-FR" sz="4000" b="1" dirty="0" smtClean="0">
                <a:solidFill>
                  <a:srgbClr val="C00000"/>
                </a:solidFill>
              </a:rPr>
              <a:t> CV physiologiques</a:t>
            </a:r>
            <a:br>
              <a:rPr lang="fr-FR" sz="4000" b="1" dirty="0" smtClean="0">
                <a:solidFill>
                  <a:srgbClr val="C00000"/>
                </a:solidFill>
              </a:rPr>
            </a:br>
            <a:r>
              <a:rPr lang="fr-FR" sz="4000" b="1" dirty="0" smtClean="0">
                <a:solidFill>
                  <a:srgbClr val="C00000"/>
                </a:solidFill>
              </a:rPr>
              <a:t> </a:t>
            </a:r>
            <a:r>
              <a:rPr lang="fr-FR" sz="4000" b="1" dirty="0">
                <a:solidFill>
                  <a:srgbClr val="C00000"/>
                </a:solidFill>
              </a:rPr>
              <a:t>lors de la grossesse </a:t>
            </a:r>
            <a:r>
              <a:rPr lang="fr-FR" sz="4000" b="1" dirty="0" smtClean="0">
                <a:solidFill>
                  <a:srgbClr val="C00000"/>
                </a:solidFill>
              </a:rPr>
              <a:t> normale</a:t>
            </a:r>
            <a:r>
              <a:rPr lang="fr-FR" sz="4000" b="1" dirty="0">
                <a:solidFill>
                  <a:srgbClr val="C00000"/>
                </a:solidFill>
              </a:rPr>
              <a:t/>
            </a:r>
            <a:br>
              <a:rPr lang="fr-FR" sz="4000" b="1" dirty="0">
                <a:solidFill>
                  <a:srgbClr val="C00000"/>
                </a:solidFill>
              </a:rPr>
            </a:br>
            <a:endParaRPr lang="fr-FR" sz="4000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8545" y="1288473"/>
            <a:ext cx="12053455" cy="4888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C00000"/>
                </a:solidFill>
              </a:rPr>
              <a:t>BUT: </a:t>
            </a:r>
            <a:r>
              <a:rPr lang="fr-FR" dirty="0" smtClean="0"/>
              <a:t>Optimiser la perfusion placentaire afin de permettre au fœtus de se </a:t>
            </a:r>
          </a:p>
          <a:p>
            <a:pPr marL="0" indent="0">
              <a:buNone/>
            </a:pPr>
            <a:r>
              <a:rPr lang="fr-FR" dirty="0" smtClean="0"/>
              <a:t>développer dans les meilleures conditions possibles.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sz="4400" b="1" dirty="0" smtClean="0"/>
              <a:t>Au cours de la grossesse.</a:t>
            </a:r>
          </a:p>
          <a:p>
            <a:r>
              <a:rPr lang="fr-FR" sz="4400" b="1" dirty="0" smtClean="0"/>
              <a:t>Au cours du travail et de l’expulsion.</a:t>
            </a:r>
          </a:p>
          <a:p>
            <a:r>
              <a:rPr lang="fr-FR" sz="4400" b="1" dirty="0" smtClean="0"/>
              <a:t>En post partum.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357889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Modifications  </a:t>
            </a:r>
            <a:r>
              <a:rPr lang="fr-FR" b="1" dirty="0" smtClean="0">
                <a:solidFill>
                  <a:srgbClr val="C00000"/>
                </a:solidFill>
              </a:rPr>
              <a:t>CV lors </a:t>
            </a:r>
            <a:r>
              <a:rPr lang="fr-FR" b="1" dirty="0">
                <a:solidFill>
                  <a:srgbClr val="C00000"/>
                </a:solidFill>
              </a:rPr>
              <a:t>de la grossesse  normale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818" y="1357745"/>
            <a:ext cx="11790218" cy="52785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1-  Au cours de la grossesse</a:t>
            </a:r>
          </a:p>
          <a:p>
            <a:pPr marL="0" indent="0">
              <a:buNone/>
            </a:pP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b="1" i="1" dirty="0" smtClean="0"/>
              <a:t>Le débit cardiaque:</a:t>
            </a:r>
          </a:p>
          <a:p>
            <a:pPr marL="0" indent="0">
              <a:buNone/>
            </a:pPr>
            <a:r>
              <a:rPr lang="fr-FR" dirty="0" smtClean="0"/>
              <a:t>Il augmente progressivement dés le premier trimestre de la grossesse puis se stabilise à  24 SA.</a:t>
            </a:r>
          </a:p>
          <a:p>
            <a:pPr marL="0" indent="0" algn="ctr">
              <a:buNone/>
            </a:pPr>
            <a:r>
              <a:rPr lang="fr-FR" b="1" dirty="0" smtClean="0">
                <a:solidFill>
                  <a:srgbClr val="C00000"/>
                </a:solidFill>
              </a:rPr>
              <a:t>QC = VES  × FC</a:t>
            </a:r>
          </a:p>
          <a:p>
            <a:r>
              <a:rPr lang="fr-FR" b="1" dirty="0" smtClean="0"/>
              <a:t>Augmentation du volume d’éjection systolique(VES):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- Hyper contractilité myocardique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dirty="0" smtClean="0"/>
              <a:t>par action directe des œstrogènes. (inotropes)</a:t>
            </a:r>
          </a:p>
          <a:p>
            <a:pPr lvl="1">
              <a:buFontTx/>
              <a:buChar char="-"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Diminution des résistances artérielles systémiques:  </a:t>
            </a:r>
            <a:r>
              <a:rPr lang="fr-FR" dirty="0" smtClean="0"/>
              <a:t>imprégnation hormonale.</a:t>
            </a:r>
            <a:endParaRPr lang="fr-FR" b="1" dirty="0" smtClean="0">
              <a:solidFill>
                <a:srgbClr val="C00000"/>
              </a:solidFill>
            </a:endParaRPr>
          </a:p>
          <a:p>
            <a:r>
              <a:rPr lang="fr-FR" b="1" dirty="0" smtClean="0"/>
              <a:t>La tachycardie: </a:t>
            </a:r>
            <a:r>
              <a:rPr lang="fr-FR" dirty="0" smtClean="0"/>
              <a:t>Augmentation du tonus catécholergique: adrénaline</a:t>
            </a:r>
          </a:p>
          <a:p>
            <a:r>
              <a:rPr lang="fr-FR" b="1" dirty="0" smtClean="0"/>
              <a:t>L’hyper volémie</a:t>
            </a:r>
            <a:r>
              <a:rPr lang="fr-FR" b="1" dirty="0"/>
              <a:t>: </a:t>
            </a:r>
            <a:r>
              <a:rPr lang="fr-FR" dirty="0"/>
              <a:t>Stimulation de la sécrétion de l’aldostérone sous l’action conjuguée des œstrogènes et de la progestérone. ( rétention d’eau 1 -  2 L)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9517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842964"/>
            <a:ext cx="11672888" cy="58007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sz="8000" dirty="0" smtClean="0"/>
          </a:p>
          <a:p>
            <a:pPr marL="0" indent="0">
              <a:buNone/>
            </a:pPr>
            <a:endParaRPr lang="fr-FR" sz="8000" u="sng" dirty="0"/>
          </a:p>
          <a:p>
            <a:pPr marL="0" indent="0">
              <a:buNone/>
            </a:pPr>
            <a:r>
              <a:rPr lang="fr-FR" sz="8000" u="sng" dirty="0" smtClean="0"/>
              <a:t> modifications de la coagulation : </a:t>
            </a:r>
            <a:endParaRPr lang="fr-FR" sz="8000" dirty="0" smtClean="0"/>
          </a:p>
          <a:p>
            <a:pPr marL="0" indent="0">
              <a:buNone/>
            </a:pPr>
            <a:r>
              <a:rPr lang="fr-FR" sz="8000" dirty="0" smtClean="0"/>
              <a:t>- Etat d’hypercoagulabilité </a:t>
            </a:r>
          </a:p>
          <a:p>
            <a:pPr marL="0" indent="0">
              <a:buNone/>
            </a:pPr>
            <a:r>
              <a:rPr lang="fr-FR" sz="8000" dirty="0" smtClean="0"/>
              <a:t>- ↑ fibrinogène, facteurs VII-VIII-X </a:t>
            </a:r>
          </a:p>
          <a:p>
            <a:pPr marL="0" indent="0">
              <a:buNone/>
            </a:pPr>
            <a:r>
              <a:rPr lang="fr-FR" sz="8000" dirty="0" smtClean="0"/>
              <a:t>- </a:t>
            </a:r>
            <a:r>
              <a:rPr lang="fr-FR" sz="8000" dirty="0"/>
              <a:t>↓ activité fibrinolytique et AT III </a:t>
            </a:r>
          </a:p>
          <a:p>
            <a:pPr marL="0" indent="0">
              <a:buNone/>
            </a:pPr>
            <a:r>
              <a:rPr lang="fr-FR" sz="8000" dirty="0"/>
              <a:t>- ↓ viscosité sanguine </a:t>
            </a:r>
          </a:p>
          <a:p>
            <a:pPr marL="0" indent="0">
              <a:buNone/>
            </a:pPr>
            <a:r>
              <a:rPr lang="fr-FR" sz="8000" dirty="0"/>
              <a:t>L’état </a:t>
            </a:r>
            <a:r>
              <a:rPr lang="fr-FR" sz="8000" dirty="0" smtClean="0"/>
              <a:t>d’hyper coagulabilité </a:t>
            </a:r>
            <a:r>
              <a:rPr lang="fr-FR" sz="8000" dirty="0"/>
              <a:t>→ risque </a:t>
            </a:r>
            <a:r>
              <a:rPr lang="fr-FR" sz="8000" dirty="0" smtClean="0"/>
              <a:t>thromboembolique </a:t>
            </a:r>
            <a:r>
              <a:rPr lang="fr-FR" sz="8000" dirty="0"/>
              <a:t>en fin de grossesse et en suites de couche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90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7092" y="221674"/>
            <a:ext cx="11637818" cy="63315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/>
              <a:t> </a:t>
            </a:r>
            <a:r>
              <a:rPr lang="fr-FR" sz="3200" b="1" dirty="0" smtClean="0">
                <a:solidFill>
                  <a:schemeClr val="accent2">
                    <a:lumMod val="50000"/>
                  </a:schemeClr>
                </a:solidFill>
              </a:rPr>
              <a:t>Conséquences</a:t>
            </a:r>
            <a:r>
              <a:rPr lang="fr-FR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/>
              <a:t>La pression artérielle:</a:t>
            </a:r>
          </a:p>
          <a:p>
            <a:pPr marL="0" indent="0" algn="ctr">
              <a:buNone/>
            </a:pPr>
            <a:r>
              <a:rPr lang="fr-FR" b="1" dirty="0" smtClean="0">
                <a:solidFill>
                  <a:srgbClr val="C00000"/>
                </a:solidFill>
              </a:rPr>
              <a:t>PA=QC × RP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Baisse </a:t>
            </a:r>
            <a:r>
              <a:rPr lang="fr-FR" dirty="0" smtClean="0"/>
              <a:t>dés le premier trimestre jusqu'au 2eme trimestre puis  </a:t>
            </a:r>
            <a:r>
              <a:rPr lang="fr-FR" dirty="0" smtClean="0">
                <a:solidFill>
                  <a:srgbClr val="FF0000"/>
                </a:solidFill>
              </a:rPr>
              <a:t>revient</a:t>
            </a:r>
            <a:r>
              <a:rPr lang="fr-FR" dirty="0" smtClean="0"/>
              <a:t> à la normale en fin de grossesse.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Mécanisme: vasodilatation systémique par action des œstrogènes.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Baisse plus marquée pour les chiffres diastoliques que systoliques.</a:t>
            </a:r>
          </a:p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b="1" dirty="0" smtClean="0"/>
              <a:t>La pression veineuse:</a:t>
            </a:r>
          </a:p>
          <a:p>
            <a:pPr marL="0" indent="0">
              <a:buNone/>
            </a:pPr>
            <a:r>
              <a:rPr lang="fr-FR" dirty="0" smtClean="0"/>
              <a:t>Inchangée aux MS mais augmente beaucoup aux niveau  MI d’où l’apparition des </a:t>
            </a:r>
            <a:r>
              <a:rPr lang="fr-FR" b="1" dirty="0" smtClean="0"/>
              <a:t>œdèmes et des varices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515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163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Modifications  CV lors de la grossesse  normale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2-  Au cours du péri partum:</a:t>
            </a:r>
          </a:p>
          <a:p>
            <a:pPr marL="0" indent="0">
              <a:buNone/>
            </a:pPr>
            <a:endParaRPr lang="fr-F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schemeClr val="tx2">
                    <a:lumMod val="50000"/>
                  </a:schemeClr>
                </a:solidFill>
              </a:rPr>
              <a:t>   Au cours du travail:</a:t>
            </a:r>
          </a:p>
          <a:p>
            <a:r>
              <a:rPr lang="fr-FR" dirty="0" smtClean="0"/>
              <a:t>Le  débit cardiaque se majore.</a:t>
            </a:r>
          </a:p>
          <a:p>
            <a:r>
              <a:rPr lang="fr-FR" dirty="0" smtClean="0"/>
              <a:t>Augmentation de la FC ( douleur et anxiété)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b="1" i="1" dirty="0" smtClean="0">
                <a:solidFill>
                  <a:schemeClr val="tx2">
                    <a:lumMod val="50000"/>
                  </a:schemeClr>
                </a:solidFill>
              </a:rPr>
              <a:t>    En post partum:</a:t>
            </a:r>
          </a:p>
          <a:p>
            <a:r>
              <a:rPr lang="fr-FR" dirty="0" smtClean="0"/>
              <a:t>La situation hémodynamique peut encore se dégrader:</a:t>
            </a:r>
          </a:p>
          <a:p>
            <a:pPr marL="0" indent="0">
              <a:buNone/>
            </a:pPr>
            <a:r>
              <a:rPr lang="fr-FR" dirty="0" smtClean="0"/>
              <a:t>                VCI  décomprimée et le retour veineux augmenté.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15777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8519</TotalTime>
  <Words>2729</Words>
  <Application>Microsoft Office PowerPoint</Application>
  <PresentationFormat>Grand écran</PresentationFormat>
  <Paragraphs>427</Paragraphs>
  <Slides>36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Symbol</vt:lpstr>
      <vt:lpstr>Wingdings</vt:lpstr>
      <vt:lpstr>Thème Office</vt:lpstr>
      <vt:lpstr>CARDIOPATHIES ET GROSSESSE</vt:lpstr>
      <vt:lpstr>PLAN</vt:lpstr>
      <vt:lpstr>Généralités </vt:lpstr>
      <vt:lpstr>Présentation PowerPoint</vt:lpstr>
      <vt:lpstr>Modifications  CV physiologiques  lors de la grossesse  normale </vt:lpstr>
      <vt:lpstr>Modifications  CV lors de la grossesse  normale</vt:lpstr>
      <vt:lpstr>Présentation PowerPoint</vt:lpstr>
      <vt:lpstr>Présentation PowerPoint</vt:lpstr>
      <vt:lpstr>Modifications  CV lors de la grossesse  normale</vt:lpstr>
      <vt:lpstr>Conséquences cliniques de la grossesse sur le cœur normal</vt:lpstr>
      <vt:lpstr> Cardiopathies préexistantes et grossesse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III- CAT au cours de la grossesse  </vt:lpstr>
      <vt:lpstr> B- 2 situations :  </vt:lpstr>
      <vt:lpstr>Comment  prendre  en charge une patiente souffrant d’une cardiopathie?</vt:lpstr>
      <vt:lpstr>Présentation PowerPoint</vt:lpstr>
      <vt:lpstr>Présentation PowerPoint</vt:lpstr>
      <vt:lpstr>Présentation PowerPoint</vt:lpstr>
      <vt:lpstr>Présentation PowerPoint</vt:lpstr>
      <vt:lpstr>Prophylaxie infectieuse </vt:lpstr>
      <vt:lpstr>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keltouma tadj</dc:creator>
  <cp:lastModifiedBy>keltouma tadj</cp:lastModifiedBy>
  <cp:revision>123</cp:revision>
  <dcterms:created xsi:type="dcterms:W3CDTF">2016-09-30T14:12:21Z</dcterms:created>
  <dcterms:modified xsi:type="dcterms:W3CDTF">2021-01-24T10:01:45Z</dcterms:modified>
</cp:coreProperties>
</file>