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sldIdLst>
    <p:sldId id="256" r:id="rId2"/>
    <p:sldId id="311" r:id="rId3"/>
    <p:sldId id="259" r:id="rId4"/>
    <p:sldId id="260" r:id="rId5"/>
    <p:sldId id="261" r:id="rId6"/>
    <p:sldId id="262" r:id="rId7"/>
    <p:sldId id="257"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6" r:id="rId21"/>
    <p:sldId id="275" r:id="rId22"/>
    <p:sldId id="280" r:id="rId23"/>
    <p:sldId id="281" r:id="rId24"/>
    <p:sldId id="282" r:id="rId25"/>
    <p:sldId id="284" r:id="rId26"/>
    <p:sldId id="291" r:id="rId27"/>
    <p:sldId id="277" r:id="rId28"/>
    <p:sldId id="278" r:id="rId29"/>
    <p:sldId id="279" r:id="rId30"/>
    <p:sldId id="283" r:id="rId31"/>
    <p:sldId id="285" r:id="rId32"/>
    <p:sldId id="286"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 id="312" r:id="rId47"/>
    <p:sldId id="313" r:id="rId48"/>
    <p:sldId id="314" r:id="rId49"/>
    <p:sldId id="301" r:id="rId50"/>
    <p:sldId id="302" r:id="rId51"/>
    <p:sldId id="303" r:id="rId52"/>
    <p:sldId id="304" r:id="rId53"/>
    <p:sldId id="315" r:id="rId54"/>
    <p:sldId id="305" r:id="rId55"/>
    <p:sldId id="306" r:id="rId56"/>
    <p:sldId id="316" r:id="rId57"/>
    <p:sldId id="317" r:id="rId58"/>
    <p:sldId id="318" r:id="rId59"/>
    <p:sldId id="308" r:id="rId60"/>
    <p:sldId id="307" r:id="rId61"/>
    <p:sldId id="309" r:id="rId62"/>
    <p:sldId id="310" r:id="rId63"/>
    <p:sldId id="319" r:id="rId64"/>
    <p:sldId id="320" r:id="rId65"/>
    <p:sldId id="321" r:id="rId66"/>
    <p:sldId id="322" r:id="rId67"/>
    <p:sldId id="323" r:id="rId68"/>
    <p:sldId id="324" r:id="rId69"/>
    <p:sldId id="325" r:id="rId70"/>
    <p:sldId id="326" r:id="rId71"/>
    <p:sldId id="327" r:id="rId72"/>
    <p:sldId id="329" r:id="rId73"/>
    <p:sldId id="328" r:id="rId74"/>
    <p:sldId id="330" r:id="rId75"/>
    <p:sldId id="331" r:id="rId76"/>
    <p:sldId id="332" r:id="rId7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7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96497-882F-9242-AC51-FFA218554F90}" type="datetimeFigureOut">
              <a:rPr lang="fr-FR" smtClean="0"/>
              <a:t>07/02/21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95415-E210-6F4D-A423-AE40CF82A329}" type="slidenum">
              <a:rPr lang="fr-FR" smtClean="0"/>
              <a:t>‹#›</a:t>
            </a:fld>
            <a:endParaRPr lang="fr-FR"/>
          </a:p>
        </p:txBody>
      </p:sp>
    </p:spTree>
    <p:extLst>
      <p:ext uri="{BB962C8B-B14F-4D97-AF65-F5344CB8AC3E}">
        <p14:creationId xmlns:p14="http://schemas.microsoft.com/office/powerpoint/2010/main" val="2716245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E95415-E210-6F4D-A423-AE40CF82A329}" type="slidenum">
              <a:rPr lang="fr-FR" smtClean="0"/>
              <a:t>42</a:t>
            </a:fld>
            <a:endParaRPr lang="fr-FR"/>
          </a:p>
        </p:txBody>
      </p:sp>
    </p:spTree>
    <p:extLst>
      <p:ext uri="{BB962C8B-B14F-4D97-AF65-F5344CB8AC3E}">
        <p14:creationId xmlns:p14="http://schemas.microsoft.com/office/powerpoint/2010/main" val="61279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E95415-E210-6F4D-A423-AE40CF82A329}" type="slidenum">
              <a:rPr lang="fr-FR" smtClean="0"/>
              <a:t>48</a:t>
            </a:fld>
            <a:endParaRPr lang="fr-FR"/>
          </a:p>
        </p:txBody>
      </p:sp>
    </p:spTree>
    <p:extLst>
      <p:ext uri="{BB962C8B-B14F-4D97-AF65-F5344CB8AC3E}">
        <p14:creationId xmlns:p14="http://schemas.microsoft.com/office/powerpoint/2010/main" val="27584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9C04CA18-0317-A846-8CAA-AC8CE4932C7E}" type="datetimeFigureOut">
              <a:rPr lang="fr-FR" smtClean="0"/>
              <a:t>07/02/21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C04CA18-0317-A846-8CAA-AC8CE4932C7E}" type="datetimeFigureOut">
              <a:rPr lang="fr-FR" smtClean="0"/>
              <a:t>07/02/21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1FAF32-96EC-C545-A83B-5BBE2BBA36EA}" type="slidenum">
              <a:rPr lang="fr-FR" smtClean="0"/>
              <a:t>‹#›</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9C04CA18-0317-A846-8CAA-AC8CE4932C7E}" type="datetimeFigureOut">
              <a:rPr lang="fr-FR" smtClean="0"/>
              <a:t>07/02/21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9C04CA18-0317-A846-8CAA-AC8CE4932C7E}" type="datetimeFigureOut">
              <a:rPr lang="fr-FR" smtClean="0"/>
              <a:t>07/02/21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9C04CA18-0317-A846-8CAA-AC8CE4932C7E}" type="datetimeFigureOut">
              <a:rPr lang="fr-FR" smtClean="0"/>
              <a:t>07/02/21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9C04CA18-0317-A846-8CAA-AC8CE4932C7E}" type="datetimeFigureOut">
              <a:rPr lang="fr-FR" smtClean="0"/>
              <a:t>07/02/21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1FAF32-96EC-C545-A83B-5BBE2BBA36EA}" type="slidenum">
              <a:rPr lang="fr-FR" smtClean="0"/>
              <a:t>‹#›</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9C04CA18-0317-A846-8CAA-AC8CE4932C7E}" type="datetimeFigureOut">
              <a:rPr lang="fr-FR" smtClean="0"/>
              <a:t>07/02/21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9C04CA18-0317-A846-8CAA-AC8CE4932C7E}" type="datetimeFigureOut">
              <a:rPr lang="fr-FR" smtClean="0"/>
              <a:t>07/02/21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9C04CA18-0317-A846-8CAA-AC8CE4932C7E}" type="datetimeFigureOut">
              <a:rPr lang="fr-FR" smtClean="0"/>
              <a:t>07/02/21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9C04CA18-0317-A846-8CAA-AC8CE4932C7E}" type="datetimeFigureOut">
              <a:rPr lang="fr-FR" smtClean="0"/>
              <a:t>07/02/21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4CA18-0317-A846-8CAA-AC8CE4932C7E}" type="datetimeFigureOut">
              <a:rPr lang="fr-FR" smtClean="0"/>
              <a:t>07/02/21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C04CA18-0317-A846-8CAA-AC8CE4932C7E}" type="datetimeFigureOut">
              <a:rPr lang="fr-FR" smtClean="0"/>
              <a:t>07/02/21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1FAF32-96EC-C545-A83B-5BBE2BBA36EA}"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C04CA18-0317-A846-8CAA-AC8CE4932C7E}" type="datetimeFigureOut">
              <a:rPr lang="fr-FR" smtClean="0"/>
              <a:t>07/02/21</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01FAF32-96EC-C545-A83B-5BBE2BBA36EA}"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2921" y="1381719"/>
            <a:ext cx="6498159" cy="2076499"/>
          </a:xfrm>
        </p:spPr>
        <p:txBody>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u="sng" dirty="0" smtClean="0"/>
              <a:t>cycle menstruel  </a:t>
            </a:r>
            <a:br>
              <a:rPr lang="fr-FR" u="sng" dirty="0" smtClean="0"/>
            </a:br>
            <a:r>
              <a:rPr lang="fr-FR" u="sng" dirty="0" smtClean="0"/>
              <a:t>Fécondation </a:t>
            </a:r>
            <a:br>
              <a:rPr lang="fr-FR" u="sng" dirty="0" smtClean="0"/>
            </a:br>
            <a:r>
              <a:rPr lang="fr-FR" u="sng" dirty="0"/>
              <a:t>Nidation</a:t>
            </a:r>
          </a:p>
        </p:txBody>
      </p:sp>
      <p:sp>
        <p:nvSpPr>
          <p:cNvPr id="3" name="Sous-titre 2"/>
          <p:cNvSpPr>
            <a:spLocks noGrp="1"/>
          </p:cNvSpPr>
          <p:nvPr>
            <p:ph type="subTitle" idx="1"/>
          </p:nvPr>
        </p:nvSpPr>
        <p:spPr>
          <a:xfrm>
            <a:off x="1322921" y="3757332"/>
            <a:ext cx="6498159" cy="916641"/>
          </a:xfrm>
        </p:spPr>
        <p:txBody>
          <a:bodyPr/>
          <a:lstStyle/>
          <a:p>
            <a:pPr algn="r"/>
            <a:r>
              <a:rPr lang="fr-FR" b="1" dirty="0" smtClean="0">
                <a:solidFill>
                  <a:srgbClr val="000090"/>
                </a:solidFill>
              </a:rPr>
              <a:t>Dr.N.DERDOUR</a:t>
            </a:r>
            <a:endParaRPr lang="fr-FR" b="1" dirty="0">
              <a:solidFill>
                <a:srgbClr val="000090"/>
              </a:solidFill>
            </a:endParaRPr>
          </a:p>
        </p:txBody>
      </p:sp>
    </p:spTree>
    <p:extLst>
      <p:ext uri="{BB962C8B-B14F-4D97-AF65-F5344CB8AC3E}">
        <p14:creationId xmlns:p14="http://schemas.microsoft.com/office/powerpoint/2010/main" val="215464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215" r="-467"/>
          <a:stretch/>
        </p:blipFill>
        <p:spPr>
          <a:xfrm>
            <a:off x="0" y="1"/>
            <a:ext cx="9144000" cy="6790006"/>
          </a:xfrm>
        </p:spPr>
      </p:pic>
    </p:spTree>
    <p:extLst>
      <p:ext uri="{BB962C8B-B14F-4D97-AF65-F5344CB8AC3E}">
        <p14:creationId xmlns:p14="http://schemas.microsoft.com/office/powerpoint/2010/main" val="107063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6169" y="465101"/>
            <a:ext cx="8585076" cy="6153640"/>
          </a:xfrm>
        </p:spPr>
        <p:txBody>
          <a:bodyPr>
            <a:normAutofit/>
          </a:bodyPr>
          <a:lstStyle/>
          <a:p>
            <a:r>
              <a:rPr lang="fr-FR" u="sng" dirty="0" smtClean="0"/>
              <a:t>Gonadotrophines:</a:t>
            </a:r>
          </a:p>
          <a:p>
            <a:pPr marL="0" indent="0">
              <a:buNone/>
            </a:pPr>
            <a:r>
              <a:rPr lang="fr-FR" dirty="0" smtClean="0"/>
              <a:t>L’antéhypophyse secrète les gonadotrophines selon 2 rythmes; un rythme mensuel et un rythme circadien(pulsatile) sous la dépendance de la GNRH hypothalamique, elle même sous l’ effet de neurohormone (endorphines, adrénaline, sérotonine, dopamine) sécrétées par le cerveau.</a:t>
            </a:r>
          </a:p>
          <a:p>
            <a:pPr marL="0" indent="0">
              <a:buNone/>
            </a:pPr>
            <a:endParaRPr lang="fr-FR" dirty="0"/>
          </a:p>
          <a:p>
            <a:pPr marL="0" indent="0">
              <a:buNone/>
            </a:pPr>
            <a:r>
              <a:rPr lang="fr-FR" dirty="0" smtClean="0"/>
              <a:t>La concentration de LH   pendant les 1</a:t>
            </a:r>
            <a:r>
              <a:rPr lang="fr-FR" baseline="30000" dirty="0" smtClean="0"/>
              <a:t>ers </a:t>
            </a:r>
            <a:r>
              <a:rPr lang="fr-FR" dirty="0" smtClean="0"/>
              <a:t>jours du cycle, puis se maintient en plateau 3 à 4j avant le pic de LH(180% taux basal), précédant 35 H l’ ovulation, puis il décroit lentement pendant la phase lutéale jusqu’au règles. </a:t>
            </a:r>
            <a:endParaRPr lang="fr-FR" baseline="30000" dirty="0" smtClean="0"/>
          </a:p>
          <a:p>
            <a:pPr marL="0" indent="0">
              <a:buNone/>
            </a:pPr>
            <a:endParaRPr lang="fr-FR" dirty="0"/>
          </a:p>
        </p:txBody>
      </p:sp>
      <p:sp>
        <p:nvSpPr>
          <p:cNvPr id="4" name="Flèche vers le haut 3"/>
          <p:cNvSpPr/>
          <p:nvPr/>
        </p:nvSpPr>
        <p:spPr>
          <a:xfrm>
            <a:off x="3791742" y="4185904"/>
            <a:ext cx="160970" cy="3398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794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6740" y="447212"/>
            <a:ext cx="8620847" cy="6225195"/>
          </a:xfrm>
        </p:spPr>
        <p:txBody>
          <a:bodyPr>
            <a:normAutofit lnSpcReduction="10000"/>
          </a:bodyPr>
          <a:lstStyle/>
          <a:p>
            <a:r>
              <a:rPr lang="fr-FR" dirty="0" smtClean="0"/>
              <a:t>La sécrétion de LH est pulsatile</a:t>
            </a:r>
          </a:p>
          <a:p>
            <a:pPr marL="0" indent="0">
              <a:buNone/>
            </a:pPr>
            <a:r>
              <a:rPr lang="fr-FR" dirty="0"/>
              <a:t> </a:t>
            </a:r>
            <a:r>
              <a:rPr lang="fr-FR" dirty="0" smtClean="0"/>
              <a:t>       - J7; tous les 80 à 120 min</a:t>
            </a:r>
          </a:p>
          <a:p>
            <a:pPr marL="0" indent="0">
              <a:buNone/>
            </a:pPr>
            <a:r>
              <a:rPr lang="fr-FR" dirty="0"/>
              <a:t> </a:t>
            </a:r>
            <a:r>
              <a:rPr lang="fr-FR" dirty="0" smtClean="0"/>
              <a:t>       - période préovulatoire; tous les 60 à 90min</a:t>
            </a:r>
          </a:p>
          <a:p>
            <a:pPr marL="0" indent="0">
              <a:buNone/>
            </a:pPr>
            <a:r>
              <a:rPr lang="fr-FR" dirty="0"/>
              <a:t> </a:t>
            </a:r>
            <a:r>
              <a:rPr lang="fr-FR" dirty="0" smtClean="0"/>
              <a:t>       - durant la phase lutéale; tous les 4heures. </a:t>
            </a:r>
          </a:p>
          <a:p>
            <a:r>
              <a:rPr lang="fr-FR" dirty="0" smtClean="0"/>
              <a:t>Le taux de FSH augmente pendant les 1</a:t>
            </a:r>
            <a:r>
              <a:rPr lang="fr-FR" baseline="30000" dirty="0" smtClean="0"/>
              <a:t>er</a:t>
            </a:r>
            <a:r>
              <a:rPr lang="fr-FR" dirty="0" smtClean="0"/>
              <a:t> jours du cycle (recrutement folliculaire) pour s’établir en plateau vers la 1</a:t>
            </a:r>
            <a:r>
              <a:rPr lang="fr-FR" baseline="30000" dirty="0" smtClean="0"/>
              <a:t>ère  </a:t>
            </a:r>
            <a:r>
              <a:rPr lang="fr-FR" dirty="0" smtClean="0"/>
              <a:t>sem. puis survient une décroissance qui est interrompue par un pic de FSH contemporain du pic de LH de courte durée (1jour) puis la baisse se poursuit au cours de la phase lutéale et une remontée lors des 3-4 derniers jours du cycle, initiant la croissance folliculaire du cycle suivant.</a:t>
            </a:r>
          </a:p>
          <a:p>
            <a:r>
              <a:rPr lang="fr-FR" dirty="0" smtClean="0"/>
              <a:t>La sécrétion de FSH est également liée à une pulsatilité, moins nette que celle de LH.     </a:t>
            </a:r>
            <a:endParaRPr lang="fr-FR" dirty="0"/>
          </a:p>
        </p:txBody>
      </p:sp>
    </p:spTree>
    <p:extLst>
      <p:ext uri="{BB962C8B-B14F-4D97-AF65-F5344CB8AC3E}">
        <p14:creationId xmlns:p14="http://schemas.microsoft.com/office/powerpoint/2010/main" val="317913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u="sng" dirty="0" smtClean="0"/>
              <a:t>Secrétions des stéroïdes ovariens</a:t>
            </a:r>
            <a:endParaRPr lang="fr-FR" sz="3600" b="1" u="sng" dirty="0"/>
          </a:p>
        </p:txBody>
      </p:sp>
      <p:sp>
        <p:nvSpPr>
          <p:cNvPr id="3" name="Espace réservé du contenu 2"/>
          <p:cNvSpPr>
            <a:spLocks noGrp="1"/>
          </p:cNvSpPr>
          <p:nvPr>
            <p:ph idx="1"/>
          </p:nvPr>
        </p:nvSpPr>
        <p:spPr>
          <a:xfrm>
            <a:off x="268284" y="1600200"/>
            <a:ext cx="8602961" cy="5125871"/>
          </a:xfrm>
        </p:spPr>
        <p:txBody>
          <a:bodyPr>
            <a:normAutofit/>
          </a:bodyPr>
          <a:lstStyle/>
          <a:p>
            <a:r>
              <a:rPr lang="fr-FR" dirty="0" smtClean="0"/>
              <a:t>L’ œstradiol 17B(E</a:t>
            </a:r>
            <a:r>
              <a:rPr lang="fr-FR" baseline="-25000" dirty="0" smtClean="0"/>
              <a:t>2</a:t>
            </a:r>
            <a:r>
              <a:rPr lang="fr-FR" dirty="0" smtClean="0"/>
              <a:t>)  présente un taux stable durant la 1</a:t>
            </a:r>
            <a:r>
              <a:rPr lang="fr-FR" baseline="30000" dirty="0" smtClean="0"/>
              <a:t>ère</a:t>
            </a:r>
            <a:r>
              <a:rPr lang="fr-FR" dirty="0" smtClean="0"/>
              <a:t> semaine de la phase folliculaire(50 à 100 pg/ml), augmentant 7jours avant le pic de LH. </a:t>
            </a:r>
          </a:p>
          <a:p>
            <a:r>
              <a:rPr lang="fr-FR" dirty="0" smtClean="0"/>
              <a:t>Il atteint son pic (300à 400 pg/ml) 24H avant celui de LH puis diminue rapidement, en l’absence de la nidation le taux d’ E rejoint son taux de base aux moment des règles.</a:t>
            </a:r>
          </a:p>
          <a:p>
            <a:r>
              <a:rPr lang="fr-FR" dirty="0"/>
              <a:t>Les taux plasmatiques d’estrone (E1) suivent un profil similaire, mais avec une amplitude moins </a:t>
            </a:r>
            <a:r>
              <a:rPr lang="fr-FR" dirty="0" smtClean="0"/>
              <a:t>élevée </a:t>
            </a:r>
            <a:r>
              <a:rPr lang="fr-FR" dirty="0"/>
              <a:t>et des variations moins nettes. </a:t>
            </a:r>
          </a:p>
          <a:p>
            <a:r>
              <a:rPr lang="fr-FR" dirty="0" smtClean="0"/>
              <a:t> </a:t>
            </a:r>
            <a:endParaRPr lang="fr-FR" dirty="0"/>
          </a:p>
        </p:txBody>
      </p:sp>
    </p:spTree>
    <p:extLst>
      <p:ext uri="{BB962C8B-B14F-4D97-AF65-F5344CB8AC3E}">
        <p14:creationId xmlns:p14="http://schemas.microsoft.com/office/powerpoint/2010/main" val="228975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208" y="567558"/>
            <a:ext cx="8674471" cy="5729639"/>
          </a:xfrm>
        </p:spPr>
        <p:txBody>
          <a:bodyPr>
            <a:normAutofit/>
          </a:bodyPr>
          <a:lstStyle/>
          <a:p>
            <a:r>
              <a:rPr lang="fr-FR" sz="2800" dirty="0" smtClean="0"/>
              <a:t>La concentration de la progestérone est proche de sa limite de détection en phase folliculaire(0,05)ng/ml.</a:t>
            </a:r>
          </a:p>
          <a:p>
            <a:r>
              <a:rPr lang="fr-FR" sz="2800" dirty="0" smtClean="0"/>
              <a:t>Elle est secrétée en quantité importante durant la phase lutéale qui commence dés le pic de LH pour atteindre 10 à 15 ng/ml 5 à 10 jours après celui ci </a:t>
            </a:r>
          </a:p>
          <a:p>
            <a:r>
              <a:rPr lang="fr-FR" sz="2800" dirty="0" smtClean="0"/>
              <a:t>Cette élévation de la progestérone contribue à une élévation de la température corporelle de 0,5° observée sur la courbe de température.</a:t>
            </a:r>
          </a:p>
        </p:txBody>
      </p:sp>
    </p:spTree>
    <p:extLst>
      <p:ext uri="{BB962C8B-B14F-4D97-AF65-F5344CB8AC3E}">
        <p14:creationId xmlns:p14="http://schemas.microsoft.com/office/powerpoint/2010/main" val="225108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 ovulation est repérée sur la courbe ménothermique par la dernière valeur basse précédant la montée de la température. </a:t>
            </a:r>
          </a:p>
          <a:p>
            <a:endParaRPr lang="fr-FR" dirty="0"/>
          </a:p>
          <a:p>
            <a:r>
              <a:rPr lang="fr-FR" dirty="0"/>
              <a:t>En l’absence de </a:t>
            </a:r>
            <a:r>
              <a:rPr lang="fr-FR" dirty="0" smtClean="0"/>
              <a:t>grossesse</a:t>
            </a:r>
            <a:r>
              <a:rPr lang="fr-FR" dirty="0"/>
              <a:t>, la concentration de </a:t>
            </a:r>
            <a:r>
              <a:rPr lang="fr-FR" dirty="0" smtClean="0"/>
              <a:t>progestérone </a:t>
            </a:r>
            <a:r>
              <a:rPr lang="fr-FR" dirty="0"/>
              <a:t>diminue pour rejoindre sa valeur de phase folliculaire. </a:t>
            </a:r>
          </a:p>
          <a:p>
            <a:endParaRPr lang="fr-FR" dirty="0"/>
          </a:p>
        </p:txBody>
      </p:sp>
    </p:spTree>
    <p:extLst>
      <p:ext uri="{BB962C8B-B14F-4D97-AF65-F5344CB8AC3E}">
        <p14:creationId xmlns:p14="http://schemas.microsoft.com/office/powerpoint/2010/main" val="1739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648638"/>
            <a:ext cx="8042276" cy="5702613"/>
          </a:xfrm>
        </p:spPr>
        <p:txBody>
          <a:bodyPr>
            <a:normAutofit/>
          </a:bodyPr>
          <a:lstStyle/>
          <a:p>
            <a:r>
              <a:rPr lang="fr-FR" sz="2800" dirty="0"/>
              <a:t>Le taux plasmatique de </a:t>
            </a:r>
            <a:r>
              <a:rPr lang="fr-FR" sz="2800" dirty="0" smtClean="0"/>
              <a:t>testostérone présente </a:t>
            </a:r>
            <a:r>
              <a:rPr lang="fr-FR" sz="2800" dirty="0"/>
              <a:t>deux maxima (500 pg/ml), l’un périovulatoire et l’autre plus inconstant périmenstruel</a:t>
            </a:r>
            <a:r>
              <a:rPr lang="fr-FR" sz="2800" dirty="0" smtClean="0"/>
              <a:t>.</a:t>
            </a:r>
            <a:endParaRPr lang="fr-FR" sz="2800" dirty="0"/>
          </a:p>
          <a:p>
            <a:pPr marL="0" indent="0">
              <a:buNone/>
            </a:pPr>
            <a:r>
              <a:rPr lang="fr-FR" sz="2800" dirty="0" smtClean="0"/>
              <a:t> </a:t>
            </a:r>
          </a:p>
          <a:p>
            <a:r>
              <a:rPr lang="fr-FR" sz="2800" dirty="0" smtClean="0"/>
              <a:t>Entre les 2 le taux baisse à 200 – 300pg/ml</a:t>
            </a:r>
            <a:endParaRPr lang="fr-FR" sz="2800" dirty="0"/>
          </a:p>
          <a:p>
            <a:endParaRPr lang="fr-FR" sz="2800" dirty="0"/>
          </a:p>
          <a:p>
            <a:r>
              <a:rPr lang="fr-FR" sz="2800" dirty="0"/>
              <a:t>Le taux de D4 </a:t>
            </a:r>
            <a:r>
              <a:rPr lang="fr-FR" sz="2800" dirty="0" smtClean="0"/>
              <a:t>androstènedione </a:t>
            </a:r>
            <a:r>
              <a:rPr lang="fr-FR" sz="2800" dirty="0"/>
              <a:t>suit un profil similaire à celui de la </a:t>
            </a:r>
            <a:r>
              <a:rPr lang="fr-FR" sz="2800" dirty="0" smtClean="0"/>
              <a:t>testostérone. </a:t>
            </a:r>
            <a:endParaRPr lang="fr-FR" sz="2800" dirty="0"/>
          </a:p>
          <a:p>
            <a:endParaRPr lang="fr-FR" dirty="0"/>
          </a:p>
        </p:txBody>
      </p:sp>
    </p:spTree>
    <p:extLst>
      <p:ext uri="{BB962C8B-B14F-4D97-AF65-F5344CB8AC3E}">
        <p14:creationId xmlns:p14="http://schemas.microsoft.com/office/powerpoint/2010/main" val="311713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u="sng" dirty="0" smtClean="0"/>
              <a:t>Cycle ovarien</a:t>
            </a:r>
            <a:endParaRPr lang="fr-FR" sz="4000" u="sng" dirty="0"/>
          </a:p>
        </p:txBody>
      </p:sp>
      <p:sp>
        <p:nvSpPr>
          <p:cNvPr id="3" name="Espace réservé du contenu 2"/>
          <p:cNvSpPr>
            <a:spLocks noGrp="1"/>
          </p:cNvSpPr>
          <p:nvPr>
            <p:ph idx="1"/>
          </p:nvPr>
        </p:nvSpPr>
        <p:spPr/>
        <p:txBody>
          <a:bodyPr/>
          <a:lstStyle/>
          <a:p>
            <a:r>
              <a:rPr lang="fr-FR" sz="3200" dirty="0"/>
              <a:t>L</a:t>
            </a:r>
            <a:r>
              <a:rPr lang="fr-FR" sz="3200" dirty="0" smtClean="0"/>
              <a:t>’ activité </a:t>
            </a:r>
            <a:r>
              <a:rPr lang="fr-FR" sz="3200" dirty="0"/>
              <a:t>ovarienne durant le cycle menstruel peut </a:t>
            </a:r>
            <a:r>
              <a:rPr lang="fr-FR" sz="3200" dirty="0" smtClean="0"/>
              <a:t>être divisée </a:t>
            </a:r>
            <a:r>
              <a:rPr lang="fr-FR" sz="3200" dirty="0"/>
              <a:t>en quatre phases : folliculaire </a:t>
            </a:r>
            <a:r>
              <a:rPr lang="fr-FR" sz="3200" dirty="0" smtClean="0"/>
              <a:t>(précoce, </a:t>
            </a:r>
            <a:r>
              <a:rPr lang="fr-FR" sz="3200" dirty="0"/>
              <a:t>moyenne et tardive), ovulatoire, </a:t>
            </a:r>
            <a:r>
              <a:rPr lang="fr-FR" sz="3200" dirty="0" smtClean="0"/>
              <a:t>lutéale (précoce, </a:t>
            </a:r>
            <a:r>
              <a:rPr lang="fr-FR" sz="3200" dirty="0"/>
              <a:t>moyenne et tardive) et menstruelle. </a:t>
            </a:r>
          </a:p>
          <a:p>
            <a:endParaRPr lang="fr-FR" dirty="0"/>
          </a:p>
        </p:txBody>
      </p:sp>
    </p:spTree>
    <p:extLst>
      <p:ext uri="{BB962C8B-B14F-4D97-AF65-F5344CB8AC3E}">
        <p14:creationId xmlns:p14="http://schemas.microsoft.com/office/powerpoint/2010/main" val="184204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9396" y="1600201"/>
            <a:ext cx="8684603" cy="4343400"/>
          </a:xfrm>
        </p:spPr>
        <p:txBody>
          <a:bodyPr>
            <a:normAutofit/>
          </a:bodyPr>
          <a:lstStyle/>
          <a:p>
            <a:r>
              <a:rPr lang="fr-FR" sz="3200" dirty="0" smtClean="0"/>
              <a:t>La folliculogenèse: </a:t>
            </a:r>
          </a:p>
          <a:p>
            <a:pPr marL="0" indent="0">
              <a:buNone/>
            </a:pPr>
            <a:r>
              <a:rPr lang="fr-FR" sz="3200" dirty="0" smtClean="0"/>
              <a:t>l’ovulation est l’ aboutissement de la croissance folliculaire processus comportant  trois phases; le recrutement, la sélection et la dominance. </a:t>
            </a:r>
            <a:endParaRPr lang="fr-FR" sz="3200" dirty="0"/>
          </a:p>
        </p:txBody>
      </p:sp>
    </p:spTree>
    <p:extLst>
      <p:ext uri="{BB962C8B-B14F-4D97-AF65-F5344CB8AC3E}">
        <p14:creationId xmlns:p14="http://schemas.microsoft.com/office/powerpoint/2010/main" val="10017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945930"/>
            <a:ext cx="8042276" cy="5459373"/>
          </a:xfrm>
        </p:spPr>
        <p:txBody>
          <a:bodyPr>
            <a:normAutofit fontScale="92500" lnSpcReduction="10000"/>
          </a:bodyPr>
          <a:lstStyle/>
          <a:p>
            <a:r>
              <a:rPr lang="fr-FR" sz="2800" dirty="0"/>
              <a:t>Le recrutement est le </a:t>
            </a:r>
            <a:r>
              <a:rPr lang="fr-FR" sz="2800" dirty="0" smtClean="0"/>
              <a:t>phénomène </a:t>
            </a:r>
            <a:r>
              <a:rPr lang="fr-FR" sz="2800" dirty="0"/>
              <a:t>qui permet à un follicule primordial de quitter le pool des follicules quiescents pour initier son </a:t>
            </a:r>
            <a:r>
              <a:rPr lang="fr-FR" sz="2800" dirty="0" smtClean="0"/>
              <a:t>développement. </a:t>
            </a:r>
            <a:endParaRPr lang="fr-FR" sz="2800" dirty="0"/>
          </a:p>
          <a:p>
            <a:r>
              <a:rPr lang="fr-FR" sz="2800" dirty="0"/>
              <a:t>La transformation du follicule primordial en follicule secondaire s’effectue en plusieurs mois, </a:t>
            </a:r>
            <a:r>
              <a:rPr lang="fr-FR" sz="2800" dirty="0" smtClean="0"/>
              <a:t>indépendamment </a:t>
            </a:r>
            <a:r>
              <a:rPr lang="fr-FR" sz="2800" dirty="0"/>
              <a:t>de la FSH et de la </a:t>
            </a:r>
            <a:r>
              <a:rPr lang="fr-FR" sz="2800" dirty="0" smtClean="0"/>
              <a:t>LH</a:t>
            </a:r>
          </a:p>
          <a:p>
            <a:r>
              <a:rPr lang="fr-FR" sz="2800" dirty="0"/>
              <a:t>Environ 500 follicules primordiaux commencent cette phase de croissance mais seulement un, voire deux, arrive au stade de follicule </a:t>
            </a:r>
            <a:r>
              <a:rPr lang="fr-FR" sz="2800" dirty="0" smtClean="0"/>
              <a:t>préovulatoire. </a:t>
            </a:r>
            <a:endParaRPr lang="fr-FR" sz="2800" dirty="0"/>
          </a:p>
          <a:p>
            <a:pPr marL="0" indent="0">
              <a:buNone/>
            </a:pPr>
            <a:r>
              <a:rPr lang="fr-FR" sz="2800" dirty="0" smtClean="0"/>
              <a:t> </a:t>
            </a:r>
          </a:p>
          <a:p>
            <a:endParaRPr lang="fr-FR" dirty="0"/>
          </a:p>
        </p:txBody>
      </p:sp>
    </p:spTree>
    <p:extLst>
      <p:ext uri="{BB962C8B-B14F-4D97-AF65-F5344CB8AC3E}">
        <p14:creationId xmlns:p14="http://schemas.microsoft.com/office/powerpoint/2010/main" val="276882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u="sng" dirty="0" smtClean="0"/>
              <a:t>Cycle menstruel </a:t>
            </a:r>
            <a:endParaRPr lang="fr-FR" b="1" u="sng" dirty="0"/>
          </a:p>
        </p:txBody>
      </p:sp>
    </p:spTree>
    <p:extLst>
      <p:ext uri="{BB962C8B-B14F-4D97-AF65-F5344CB8AC3E}">
        <p14:creationId xmlns:p14="http://schemas.microsoft.com/office/powerpoint/2010/main" val="297271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571500"/>
            <a:ext cx="8042276" cy="5598583"/>
          </a:xfrm>
        </p:spPr>
        <p:txBody>
          <a:bodyPr>
            <a:normAutofit lnSpcReduction="10000"/>
          </a:bodyPr>
          <a:lstStyle/>
          <a:p>
            <a:endParaRPr lang="fr-FR" dirty="0" smtClean="0"/>
          </a:p>
          <a:p>
            <a:r>
              <a:rPr lang="fr-FR" dirty="0" smtClean="0"/>
              <a:t>Une période supplémentaire </a:t>
            </a:r>
            <a:r>
              <a:rPr lang="fr-FR" dirty="0"/>
              <a:t>de 71 jours conduit le follicule secondaire jusqu’au stade antral </a:t>
            </a:r>
            <a:r>
              <a:rPr lang="fr-FR" dirty="0" smtClean="0"/>
              <a:t>précoce. </a:t>
            </a:r>
          </a:p>
          <a:p>
            <a:pPr marL="0" indent="0">
              <a:buNone/>
            </a:pPr>
            <a:endParaRPr lang="fr-FR" dirty="0"/>
          </a:p>
          <a:p>
            <a:r>
              <a:rPr lang="fr-FR" dirty="0"/>
              <a:t>Durant cette </a:t>
            </a:r>
            <a:r>
              <a:rPr lang="fr-FR" dirty="0" smtClean="0"/>
              <a:t>période, </a:t>
            </a:r>
            <a:r>
              <a:rPr lang="fr-FR" dirty="0"/>
              <a:t>les cellules de la granulosa </a:t>
            </a:r>
            <a:r>
              <a:rPr lang="fr-FR" dirty="0" smtClean="0"/>
              <a:t>prolifèrent </a:t>
            </a:r>
            <a:r>
              <a:rPr lang="fr-FR" dirty="0"/>
              <a:t>et deviennent </a:t>
            </a:r>
            <a:r>
              <a:rPr lang="fr-FR" dirty="0" smtClean="0"/>
              <a:t>cuboïdes, </a:t>
            </a:r>
            <a:r>
              <a:rPr lang="fr-FR" dirty="0"/>
              <a:t>mais l’ovocyte est bloqué en prophase de </a:t>
            </a:r>
            <a:r>
              <a:rPr lang="fr-FR" dirty="0" smtClean="0"/>
              <a:t>première  division méiotique </a:t>
            </a:r>
            <a:r>
              <a:rPr lang="fr-FR" dirty="0"/>
              <a:t>(stade </a:t>
            </a:r>
            <a:r>
              <a:rPr lang="fr-FR" dirty="0" smtClean="0"/>
              <a:t>diplotène).</a:t>
            </a:r>
          </a:p>
          <a:p>
            <a:pPr marL="0" indent="0">
              <a:buNone/>
            </a:pPr>
            <a:r>
              <a:rPr lang="fr-FR" dirty="0" smtClean="0"/>
              <a:t> </a:t>
            </a:r>
          </a:p>
          <a:p>
            <a:r>
              <a:rPr lang="fr-FR" dirty="0"/>
              <a:t>Au </a:t>
            </a:r>
            <a:r>
              <a:rPr lang="fr-FR" dirty="0" smtClean="0"/>
              <a:t>début </a:t>
            </a:r>
            <a:r>
              <a:rPr lang="fr-FR" dirty="0"/>
              <a:t>de la phase folliculaire existent donc dans chaque ovaire une dizaine de follicules à antrum mesurant de 2 à 5 </a:t>
            </a:r>
            <a:r>
              <a:rPr lang="fr-FR" dirty="0" smtClean="0"/>
              <a:t>mm. </a:t>
            </a:r>
            <a:endParaRPr lang="fr-FR" dirty="0"/>
          </a:p>
          <a:p>
            <a:endParaRPr lang="fr-FR" dirty="0"/>
          </a:p>
          <a:p>
            <a:endParaRPr lang="fr-FR" dirty="0"/>
          </a:p>
        </p:txBody>
      </p:sp>
    </p:spTree>
    <p:extLst>
      <p:ext uri="{BB962C8B-B14F-4D97-AF65-F5344CB8AC3E}">
        <p14:creationId xmlns:p14="http://schemas.microsoft.com/office/powerpoint/2010/main" val="371960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550332"/>
            <a:ext cx="8042276" cy="6307668"/>
          </a:xfrm>
        </p:spPr>
        <p:txBody>
          <a:bodyPr/>
          <a:lstStyle/>
          <a:p>
            <a:r>
              <a:rPr lang="fr-FR" dirty="0"/>
              <a:t>C’est à partir de ce pool qu’est </a:t>
            </a:r>
            <a:r>
              <a:rPr lang="fr-FR" dirty="0" smtClean="0"/>
              <a:t>sélectionné </a:t>
            </a:r>
            <a:r>
              <a:rPr lang="fr-FR" dirty="0"/>
              <a:t>le follicule ovulatoire de De Graaf. </a:t>
            </a:r>
            <a:endParaRPr lang="fr-FR" dirty="0" smtClean="0"/>
          </a:p>
          <a:p>
            <a:endParaRPr lang="fr-FR" dirty="0"/>
          </a:p>
          <a:p>
            <a:r>
              <a:rPr lang="fr-FR" dirty="0"/>
              <a:t>L’ovocyte </a:t>
            </a:r>
            <a:r>
              <a:rPr lang="fr-FR" dirty="0" smtClean="0"/>
              <a:t>présente </a:t>
            </a:r>
            <a:r>
              <a:rPr lang="fr-FR" dirty="0"/>
              <a:t>des jonctions avec les cellules de la granulosa (corona radiata) qui l’entourent et l’ensemble est relié à la paroi folliculaire par le cumulus oophorus. </a:t>
            </a:r>
            <a:endParaRPr lang="fr-FR" dirty="0" smtClean="0"/>
          </a:p>
          <a:p>
            <a:endParaRPr lang="fr-FR" dirty="0" smtClean="0"/>
          </a:p>
          <a:p>
            <a:r>
              <a:rPr lang="fr-FR" dirty="0"/>
              <a:t>La </a:t>
            </a:r>
            <a:r>
              <a:rPr lang="fr-FR" dirty="0" smtClean="0"/>
              <a:t>thèque, </a:t>
            </a:r>
            <a:r>
              <a:rPr lang="fr-FR" dirty="0"/>
              <a:t>richement </a:t>
            </a:r>
            <a:r>
              <a:rPr lang="fr-FR" dirty="0" smtClean="0"/>
              <a:t>vascularisée, </a:t>
            </a:r>
            <a:r>
              <a:rPr lang="fr-FR" dirty="0"/>
              <a:t>se </a:t>
            </a:r>
            <a:r>
              <a:rPr lang="fr-FR" dirty="0" smtClean="0"/>
              <a:t>différencie </a:t>
            </a:r>
            <a:r>
              <a:rPr lang="fr-FR" dirty="0"/>
              <a:t>en deux couches, l’une interne où s</a:t>
            </a:r>
            <a:r>
              <a:rPr lang="fr-FR" dirty="0" smtClean="0"/>
              <a:t>’ établit </a:t>
            </a:r>
            <a:r>
              <a:rPr lang="fr-FR" dirty="0"/>
              <a:t>la stéroïdogenèse, l’autre externe </a:t>
            </a:r>
            <a:r>
              <a:rPr lang="fr-FR" dirty="0" smtClean="0"/>
              <a:t>formée </a:t>
            </a:r>
            <a:r>
              <a:rPr lang="fr-FR" dirty="0"/>
              <a:t>de cellules fusiformes en </a:t>
            </a:r>
            <a:r>
              <a:rPr lang="fr-FR" dirty="0" smtClean="0"/>
              <a:t>continuité </a:t>
            </a:r>
            <a:r>
              <a:rPr lang="fr-FR" dirty="0"/>
              <a:t>avec le stroma avoisinant. </a:t>
            </a:r>
          </a:p>
          <a:p>
            <a:endParaRPr lang="fr-FR" dirty="0"/>
          </a:p>
          <a:p>
            <a:endParaRPr lang="fr-FR" dirty="0"/>
          </a:p>
        </p:txBody>
      </p:sp>
    </p:spTree>
    <p:extLst>
      <p:ext uri="{BB962C8B-B14F-4D97-AF65-F5344CB8AC3E}">
        <p14:creationId xmlns:p14="http://schemas.microsoft.com/office/powerpoint/2010/main" val="410275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Les cellules de la granulosa </a:t>
            </a:r>
            <a:r>
              <a:rPr lang="fr-FR" dirty="0" smtClean="0"/>
              <a:t>secrètent </a:t>
            </a:r>
            <a:r>
              <a:rPr lang="fr-FR" dirty="0"/>
              <a:t>des </a:t>
            </a:r>
            <a:r>
              <a:rPr lang="fr-FR" dirty="0" smtClean="0"/>
              <a:t>estrogènes grâce </a:t>
            </a:r>
            <a:r>
              <a:rPr lang="fr-FR" dirty="0"/>
              <a:t>à un </a:t>
            </a:r>
            <a:r>
              <a:rPr lang="fr-FR" dirty="0" smtClean="0"/>
              <a:t>système </a:t>
            </a:r>
            <a:r>
              <a:rPr lang="fr-FR" dirty="0"/>
              <a:t>enzymatique (aromatase) permettant l’aromatisation des </a:t>
            </a:r>
            <a:r>
              <a:rPr lang="fr-FR" dirty="0" smtClean="0"/>
              <a:t>androgènes </a:t>
            </a:r>
            <a:r>
              <a:rPr lang="fr-FR" dirty="0"/>
              <a:t>fournis par la </a:t>
            </a:r>
            <a:r>
              <a:rPr lang="fr-FR" dirty="0" smtClean="0"/>
              <a:t>thèque </a:t>
            </a:r>
            <a:endParaRPr lang="fr-FR" dirty="0"/>
          </a:p>
          <a:p>
            <a:r>
              <a:rPr lang="fr-FR" dirty="0"/>
              <a:t>L</a:t>
            </a:r>
            <a:r>
              <a:rPr lang="fr-FR" dirty="0" smtClean="0"/>
              <a:t>’ aromatase </a:t>
            </a:r>
            <a:r>
              <a:rPr lang="fr-FR" dirty="0"/>
              <a:t>est sous la </a:t>
            </a:r>
            <a:r>
              <a:rPr lang="fr-FR" dirty="0" smtClean="0"/>
              <a:t>dépendance </a:t>
            </a:r>
            <a:r>
              <a:rPr lang="fr-FR" dirty="0"/>
              <a:t>de la FSH, ce qui explique qu’à ce stade la </a:t>
            </a:r>
            <a:r>
              <a:rPr lang="fr-FR" dirty="0" smtClean="0"/>
              <a:t>sécrétion </a:t>
            </a:r>
            <a:r>
              <a:rPr lang="fr-FR" dirty="0"/>
              <a:t>d</a:t>
            </a:r>
            <a:r>
              <a:rPr lang="fr-FR" dirty="0" smtClean="0"/>
              <a:t>’ œstradiol </a:t>
            </a:r>
            <a:r>
              <a:rPr lang="fr-FR" dirty="0"/>
              <a:t>ne soit pas encore importante du fait de la limitation des </a:t>
            </a:r>
            <a:r>
              <a:rPr lang="fr-FR" dirty="0" smtClean="0"/>
              <a:t>récepteurs </a:t>
            </a:r>
            <a:r>
              <a:rPr lang="fr-FR" dirty="0"/>
              <a:t>de la FSH sur les cellules de la granulosa. </a:t>
            </a:r>
          </a:p>
          <a:p>
            <a:endParaRPr lang="fr-FR" dirty="0"/>
          </a:p>
        </p:txBody>
      </p:sp>
    </p:spTree>
    <p:extLst>
      <p:ext uri="{BB962C8B-B14F-4D97-AF65-F5344CB8AC3E}">
        <p14:creationId xmlns:p14="http://schemas.microsoft.com/office/powerpoint/2010/main" val="2586784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t>C’est seulement au stade antral qu’apparaissent les </a:t>
            </a:r>
            <a:r>
              <a:rPr lang="fr-FR" dirty="0" smtClean="0"/>
              <a:t>récepteurs </a:t>
            </a:r>
            <a:r>
              <a:rPr lang="fr-FR" dirty="0"/>
              <a:t>de la FSH, et le follicule </a:t>
            </a:r>
            <a:r>
              <a:rPr lang="fr-FR" dirty="0" smtClean="0"/>
              <a:t>sélectionné </a:t>
            </a:r>
            <a:r>
              <a:rPr lang="fr-FR" dirty="0"/>
              <a:t>est donc celui dont les cellules de la granulosa </a:t>
            </a:r>
            <a:r>
              <a:rPr lang="fr-FR" dirty="0" smtClean="0"/>
              <a:t>acquièrent </a:t>
            </a:r>
            <a:r>
              <a:rPr lang="fr-FR" dirty="0"/>
              <a:t>le plus rapidement le plus grand nombre de </a:t>
            </a:r>
            <a:r>
              <a:rPr lang="fr-FR" dirty="0" smtClean="0"/>
              <a:t>récepteurs </a:t>
            </a:r>
            <a:r>
              <a:rPr lang="fr-FR" dirty="0"/>
              <a:t>de la FSH. </a:t>
            </a:r>
          </a:p>
          <a:p>
            <a:r>
              <a:rPr lang="fr-FR" dirty="0" smtClean="0"/>
              <a:t>Au-delà, l’ œstradiol </a:t>
            </a:r>
            <a:r>
              <a:rPr lang="fr-FR" dirty="0"/>
              <a:t>et la FSH agissent en synergie pour augmenter à la fois le nombre de cellules de la granulosa et le nombre de </a:t>
            </a:r>
            <a:r>
              <a:rPr lang="fr-FR" dirty="0" smtClean="0"/>
              <a:t>récepteurs </a:t>
            </a:r>
            <a:r>
              <a:rPr lang="fr-FR" dirty="0"/>
              <a:t>de la FSH, conduisant le follicule </a:t>
            </a:r>
            <a:r>
              <a:rPr lang="fr-FR" dirty="0" smtClean="0"/>
              <a:t>sélectionné </a:t>
            </a:r>
            <a:r>
              <a:rPr lang="fr-FR" dirty="0"/>
              <a:t>à augmenter de taille sous l’effet de la multiplication cellulaire et de </a:t>
            </a:r>
            <a:r>
              <a:rPr lang="fr-FR" dirty="0" smtClean="0"/>
              <a:t>l’accumulation </a:t>
            </a:r>
            <a:r>
              <a:rPr lang="fr-FR" dirty="0"/>
              <a:t>de liquide dans l’antrum. </a:t>
            </a:r>
          </a:p>
          <a:p>
            <a:endParaRPr lang="fr-FR" dirty="0"/>
          </a:p>
        </p:txBody>
      </p:sp>
    </p:spTree>
    <p:extLst>
      <p:ext uri="{BB962C8B-B14F-4D97-AF65-F5344CB8AC3E}">
        <p14:creationId xmlns:p14="http://schemas.microsoft.com/office/powerpoint/2010/main" val="3794186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1734" y="282180"/>
            <a:ext cx="8369817" cy="6308755"/>
          </a:xfrm>
        </p:spPr>
        <p:txBody>
          <a:bodyPr>
            <a:normAutofit/>
          </a:bodyPr>
          <a:lstStyle/>
          <a:p>
            <a:r>
              <a:rPr lang="fr-FR" dirty="0"/>
              <a:t>Ainsi, le </a:t>
            </a:r>
            <a:r>
              <a:rPr lang="fr-FR" dirty="0" smtClean="0"/>
              <a:t>diamètre </a:t>
            </a:r>
            <a:r>
              <a:rPr lang="fr-FR" dirty="0"/>
              <a:t>du follicule augmente, passant de 30 μm au stade primordial à 15-20 mm au moment de l’ovulation </a:t>
            </a:r>
          </a:p>
          <a:p>
            <a:r>
              <a:rPr lang="fr-FR" dirty="0"/>
              <a:t>L’augmentation du nombre de </a:t>
            </a:r>
            <a:r>
              <a:rPr lang="fr-FR" dirty="0" smtClean="0"/>
              <a:t>récepteurs </a:t>
            </a:r>
            <a:r>
              <a:rPr lang="fr-FR" dirty="0"/>
              <a:t>de la FSH et/ou de leur </a:t>
            </a:r>
            <a:r>
              <a:rPr lang="fr-FR" dirty="0" smtClean="0"/>
              <a:t>affinité </a:t>
            </a:r>
            <a:r>
              <a:rPr lang="fr-FR" dirty="0"/>
              <a:t>et la vascularisation </a:t>
            </a:r>
            <a:r>
              <a:rPr lang="fr-FR" dirty="0" smtClean="0"/>
              <a:t>périfolliculaire </a:t>
            </a:r>
            <a:r>
              <a:rPr lang="fr-FR" dirty="0"/>
              <a:t>importante (sous la </a:t>
            </a:r>
            <a:r>
              <a:rPr lang="fr-FR" dirty="0" smtClean="0"/>
              <a:t>dépendance </a:t>
            </a:r>
            <a:r>
              <a:rPr lang="fr-FR" dirty="0"/>
              <a:t>du </a:t>
            </a:r>
            <a:r>
              <a:rPr lang="fr-FR" dirty="0" smtClean="0"/>
              <a:t>[</a:t>
            </a:r>
            <a:r>
              <a:rPr lang="fr-FR" dirty="0"/>
              <a:t>VEGF]) dans le follicule </a:t>
            </a:r>
            <a:r>
              <a:rPr lang="fr-FR" dirty="0" smtClean="0"/>
              <a:t>sélectionné </a:t>
            </a:r>
            <a:r>
              <a:rPr lang="fr-FR" dirty="0"/>
              <a:t>permettent d’expliquer sa croissance </a:t>
            </a:r>
            <a:r>
              <a:rPr lang="fr-FR" dirty="0" smtClean="0"/>
              <a:t>ultérieure malgré </a:t>
            </a:r>
            <a:r>
              <a:rPr lang="fr-FR" dirty="0"/>
              <a:t>la baisse de 50 % de la </a:t>
            </a:r>
            <a:r>
              <a:rPr lang="fr-FR" dirty="0" smtClean="0"/>
              <a:t>sécrétion </a:t>
            </a:r>
            <a:r>
              <a:rPr lang="fr-FR" dirty="0"/>
              <a:t>de FSH. </a:t>
            </a:r>
            <a:endParaRPr lang="fr-FR" dirty="0" smtClean="0"/>
          </a:p>
          <a:p>
            <a:r>
              <a:rPr lang="fr-FR" dirty="0" smtClean="0"/>
              <a:t>À </a:t>
            </a:r>
            <a:r>
              <a:rPr lang="fr-FR" dirty="0"/>
              <a:t>partir </a:t>
            </a:r>
            <a:r>
              <a:rPr lang="fr-FR" dirty="0" smtClean="0"/>
              <a:t>du 5 au 7 </a:t>
            </a:r>
            <a:r>
              <a:rPr lang="fr-FR" dirty="0"/>
              <a:t>jour, cette chute du taux de FSH, </a:t>
            </a:r>
            <a:r>
              <a:rPr lang="fr-FR" dirty="0" smtClean="0"/>
              <a:t>liée </a:t>
            </a:r>
            <a:r>
              <a:rPr lang="fr-FR" dirty="0"/>
              <a:t>à la </a:t>
            </a:r>
            <a:r>
              <a:rPr lang="fr-FR" dirty="0" smtClean="0"/>
              <a:t>sécrétion </a:t>
            </a:r>
            <a:r>
              <a:rPr lang="fr-FR" dirty="0"/>
              <a:t>d’inhibine et d</a:t>
            </a:r>
            <a:r>
              <a:rPr lang="fr-FR" dirty="0" smtClean="0"/>
              <a:t>’ œstradiol </a:t>
            </a:r>
            <a:r>
              <a:rPr lang="fr-FR" dirty="0"/>
              <a:t>par le follicule en croissance, </a:t>
            </a:r>
            <a:r>
              <a:rPr lang="fr-FR" dirty="0" smtClean="0"/>
              <a:t>entraine </a:t>
            </a:r>
            <a:r>
              <a:rPr lang="fr-FR" dirty="0"/>
              <a:t>l</a:t>
            </a:r>
            <a:r>
              <a:rPr lang="fr-FR" dirty="0" smtClean="0"/>
              <a:t>’ arrêt </a:t>
            </a:r>
            <a:r>
              <a:rPr lang="fr-FR" dirty="0"/>
              <a:t>du </a:t>
            </a:r>
            <a:r>
              <a:rPr lang="fr-FR" dirty="0" smtClean="0"/>
              <a:t>développement </a:t>
            </a:r>
            <a:r>
              <a:rPr lang="fr-FR" dirty="0"/>
              <a:t>des autres follicules de plus petite taille (non </a:t>
            </a:r>
            <a:r>
              <a:rPr lang="fr-FR" dirty="0" smtClean="0"/>
              <a:t>sélectionnés)</a:t>
            </a:r>
            <a:r>
              <a:rPr lang="fr-FR" dirty="0"/>
              <a:t>, qui voient leur croissance </a:t>
            </a:r>
            <a:r>
              <a:rPr lang="fr-FR" dirty="0" smtClean="0"/>
              <a:t>stoppée </a:t>
            </a:r>
            <a:r>
              <a:rPr lang="fr-FR" dirty="0"/>
              <a:t>et s</a:t>
            </a:r>
            <a:r>
              <a:rPr lang="fr-FR" dirty="0" smtClean="0"/>
              <a:t>’ atrésient</a:t>
            </a:r>
            <a:r>
              <a:rPr lang="fr-FR" dirty="0"/>
              <a:t>. </a:t>
            </a:r>
          </a:p>
          <a:p>
            <a:endParaRPr lang="fr-FR" dirty="0"/>
          </a:p>
        </p:txBody>
      </p:sp>
    </p:spTree>
    <p:extLst>
      <p:ext uri="{BB962C8B-B14F-4D97-AF65-F5344CB8AC3E}">
        <p14:creationId xmlns:p14="http://schemas.microsoft.com/office/powerpoint/2010/main" val="199591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302" r="-334"/>
          <a:stretch/>
        </p:blipFill>
        <p:spPr>
          <a:xfrm>
            <a:off x="665201" y="302337"/>
            <a:ext cx="8042890" cy="6429448"/>
          </a:xfrm>
        </p:spPr>
      </p:pic>
    </p:spTree>
    <p:extLst>
      <p:ext uri="{BB962C8B-B14F-4D97-AF65-F5344CB8AC3E}">
        <p14:creationId xmlns:p14="http://schemas.microsoft.com/office/powerpoint/2010/main" val="379071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2.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90" r="-1379"/>
          <a:stretch/>
        </p:blipFill>
        <p:spPr>
          <a:xfrm>
            <a:off x="141103" y="584517"/>
            <a:ext cx="9016560" cy="5442058"/>
          </a:xfrm>
        </p:spPr>
      </p:pic>
    </p:spTree>
    <p:extLst>
      <p:ext uri="{BB962C8B-B14F-4D97-AF65-F5344CB8AC3E}">
        <p14:creationId xmlns:p14="http://schemas.microsoft.com/office/powerpoint/2010/main" val="1726778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 2.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60" r="1330"/>
          <a:stretch/>
        </p:blipFill>
        <p:spPr>
          <a:xfrm>
            <a:off x="0" y="0"/>
            <a:ext cx="9144000" cy="6858000"/>
          </a:xfrm>
        </p:spPr>
      </p:pic>
    </p:spTree>
    <p:extLst>
      <p:ext uri="{BB962C8B-B14F-4D97-AF65-F5344CB8AC3E}">
        <p14:creationId xmlns:p14="http://schemas.microsoft.com/office/powerpoint/2010/main" val="333750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220" r="-77"/>
          <a:stretch/>
        </p:blipFill>
        <p:spPr>
          <a:xfrm>
            <a:off x="0" y="189186"/>
            <a:ext cx="9144000" cy="6502559"/>
          </a:xfrm>
        </p:spPr>
      </p:pic>
    </p:spTree>
    <p:extLst>
      <p:ext uri="{BB962C8B-B14F-4D97-AF65-F5344CB8AC3E}">
        <p14:creationId xmlns:p14="http://schemas.microsoft.com/office/powerpoint/2010/main" val="169740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total</a:t>
            </a:r>
            <a:endParaRPr lang="fr-FR" dirty="0"/>
          </a:p>
        </p:txBody>
      </p:sp>
      <p:sp>
        <p:nvSpPr>
          <p:cNvPr id="3" name="Espace réservé du contenu 2"/>
          <p:cNvSpPr>
            <a:spLocks noGrp="1"/>
          </p:cNvSpPr>
          <p:nvPr>
            <p:ph idx="1"/>
          </p:nvPr>
        </p:nvSpPr>
        <p:spPr/>
        <p:txBody>
          <a:bodyPr>
            <a:normAutofit lnSpcReduction="10000"/>
          </a:bodyPr>
          <a:lstStyle/>
          <a:p>
            <a:r>
              <a:rPr lang="fr-FR" dirty="0"/>
              <a:t>Il existe </a:t>
            </a:r>
            <a:r>
              <a:rPr lang="fr-FR" dirty="0" smtClean="0"/>
              <a:t>différents </a:t>
            </a:r>
            <a:r>
              <a:rPr lang="fr-FR" dirty="0"/>
              <a:t>types de follicules </a:t>
            </a:r>
            <a:r>
              <a:rPr lang="fr-FR" dirty="0" smtClean="0"/>
              <a:t>évolutifs </a:t>
            </a:r>
            <a:r>
              <a:rPr lang="fr-FR" dirty="0"/>
              <a:t>correspondant à des stades de maturation progressive de la </a:t>
            </a:r>
            <a:r>
              <a:rPr lang="fr-FR" dirty="0" smtClean="0"/>
              <a:t>même </a:t>
            </a:r>
            <a:r>
              <a:rPr lang="fr-FR" dirty="0"/>
              <a:t>structure morphologique; ce sont chronologiquement</a:t>
            </a:r>
            <a:br>
              <a:rPr lang="fr-FR" dirty="0"/>
            </a:br>
            <a:r>
              <a:rPr lang="fr-FR" dirty="0"/>
              <a:t>- Le follicule primordial</a:t>
            </a:r>
            <a:br>
              <a:rPr lang="fr-FR" dirty="0"/>
            </a:br>
            <a:r>
              <a:rPr lang="fr-FR" dirty="0"/>
              <a:t>- Le follicule primaire </a:t>
            </a:r>
          </a:p>
          <a:p>
            <a:pPr marL="0" indent="0">
              <a:buNone/>
            </a:pPr>
            <a:r>
              <a:rPr lang="fr-FR" dirty="0" smtClean="0"/>
              <a:t>   - </a:t>
            </a:r>
            <a:r>
              <a:rPr lang="fr-FR" dirty="0"/>
              <a:t>Le follicule secondaire</a:t>
            </a:r>
            <a:br>
              <a:rPr lang="fr-FR" dirty="0"/>
            </a:br>
            <a:r>
              <a:rPr lang="fr-FR" dirty="0" smtClean="0"/>
              <a:t>   -</a:t>
            </a:r>
            <a:r>
              <a:rPr lang="fr-FR" dirty="0"/>
              <a:t>Le follicule tertiaire (préantral puis cavitaire)</a:t>
            </a:r>
            <a:br>
              <a:rPr lang="fr-FR" dirty="0"/>
            </a:br>
            <a:r>
              <a:rPr lang="fr-FR" dirty="0" smtClean="0"/>
              <a:t>   - </a:t>
            </a:r>
            <a:r>
              <a:rPr lang="fr-FR" dirty="0"/>
              <a:t>Le follicule </a:t>
            </a:r>
            <a:r>
              <a:rPr lang="fr-FR" dirty="0" smtClean="0"/>
              <a:t>mûr </a:t>
            </a:r>
            <a:r>
              <a:rPr lang="fr-FR" dirty="0"/>
              <a:t>ou follicule de de Graaf</a:t>
            </a:r>
            <a:br>
              <a:rPr lang="fr-FR" dirty="0"/>
            </a:br>
            <a:r>
              <a:rPr lang="fr-FR" dirty="0"/>
              <a:t>Chaque follicule contient un ovocyte de premier ordre ou ovocyte I (2n chromosomes) bloqué au stade de la prophase de la 1ère </a:t>
            </a:r>
            <a:r>
              <a:rPr lang="fr-FR" dirty="0" smtClean="0"/>
              <a:t>méiose (diplotène) </a:t>
            </a:r>
            <a:endParaRPr lang="fr-FR" dirty="0"/>
          </a:p>
          <a:p>
            <a:endParaRPr lang="fr-FR" dirty="0"/>
          </a:p>
        </p:txBody>
      </p:sp>
    </p:spTree>
    <p:extLst>
      <p:ext uri="{BB962C8B-B14F-4D97-AF65-F5344CB8AC3E}">
        <p14:creationId xmlns:p14="http://schemas.microsoft.com/office/powerpoint/2010/main" val="324041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Objectifs du cours </a:t>
            </a:r>
            <a:endParaRPr lang="fr-FR" u="sng" dirty="0"/>
          </a:p>
        </p:txBody>
      </p:sp>
      <p:sp>
        <p:nvSpPr>
          <p:cNvPr id="3" name="Espace réservé du contenu 2"/>
          <p:cNvSpPr>
            <a:spLocks noGrp="1"/>
          </p:cNvSpPr>
          <p:nvPr>
            <p:ph idx="1"/>
          </p:nvPr>
        </p:nvSpPr>
        <p:spPr/>
        <p:txBody>
          <a:bodyPr/>
          <a:lstStyle/>
          <a:p>
            <a:r>
              <a:rPr lang="fr-FR" dirty="0" smtClean="0"/>
              <a:t>Reconnaître la physiologie de l’ axe hypothalamo-hypophyso-ovarien et son fonctionnement. </a:t>
            </a:r>
          </a:p>
          <a:p>
            <a:r>
              <a:rPr lang="fr-FR" dirty="0" smtClean="0"/>
              <a:t>La régulation de cette axe HHO et ses organes cibles.</a:t>
            </a:r>
          </a:p>
          <a:p>
            <a:r>
              <a:rPr lang="fr-FR" dirty="0" smtClean="0"/>
              <a:t>Mécanisme permettant la nidation de l’embryon </a:t>
            </a:r>
          </a:p>
          <a:p>
            <a:r>
              <a:rPr lang="fr-FR" dirty="0" smtClean="0"/>
              <a:t>Savoir explorer la fonction ovarienne et de               l’ endomètre, cliniquement et biologiquement afin de proposer des solutions en cas d’anomalies fonctionnelles ou autres.</a:t>
            </a:r>
          </a:p>
        </p:txBody>
      </p:sp>
    </p:spTree>
    <p:extLst>
      <p:ext uri="{BB962C8B-B14F-4D97-AF65-F5344CB8AC3E}">
        <p14:creationId xmlns:p14="http://schemas.microsoft.com/office/powerpoint/2010/main" val="1186484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Ovulation </a:t>
            </a:r>
            <a:endParaRPr lang="fr-FR" dirty="0"/>
          </a:p>
        </p:txBody>
      </p:sp>
      <p:sp>
        <p:nvSpPr>
          <p:cNvPr id="5" name="Espace réservé du contenu 4"/>
          <p:cNvSpPr>
            <a:spLocks noGrp="1"/>
          </p:cNvSpPr>
          <p:nvPr>
            <p:ph idx="1"/>
          </p:nvPr>
        </p:nvSpPr>
        <p:spPr>
          <a:xfrm>
            <a:off x="549274" y="1600200"/>
            <a:ext cx="8340235" cy="4829489"/>
          </a:xfrm>
        </p:spPr>
        <p:txBody>
          <a:bodyPr>
            <a:normAutofit lnSpcReduction="10000"/>
          </a:bodyPr>
          <a:lstStyle/>
          <a:p>
            <a:r>
              <a:rPr lang="fr-FR" dirty="0" smtClean="0"/>
              <a:t>Le follicule de De Graaf va éclater et expulser             l’ ovocyte qui est captée par le pavillon de la trompe, à ce moment là, la 2eme mitose reprend.</a:t>
            </a:r>
          </a:p>
          <a:p>
            <a:r>
              <a:rPr lang="fr-FR" dirty="0" smtClean="0"/>
              <a:t>Progressivement</a:t>
            </a:r>
            <a:r>
              <a:rPr lang="fr-FR" dirty="0"/>
              <a:t>, sous l’influence de la FSH, les cellules de la granulosa </a:t>
            </a:r>
            <a:r>
              <a:rPr lang="fr-FR" dirty="0" smtClean="0"/>
              <a:t>acquièrent </a:t>
            </a:r>
            <a:r>
              <a:rPr lang="fr-FR" dirty="0"/>
              <a:t>des </a:t>
            </a:r>
            <a:r>
              <a:rPr lang="fr-FR" dirty="0" smtClean="0"/>
              <a:t>récepteurs </a:t>
            </a:r>
            <a:r>
              <a:rPr lang="fr-FR" dirty="0"/>
              <a:t>de la LH. </a:t>
            </a:r>
          </a:p>
          <a:p>
            <a:r>
              <a:rPr lang="fr-FR" dirty="0"/>
              <a:t>Les cellules du cumulus commencent à se dissocier et dans la granulosa les mitoses cessent, des inclusions lipidiques lysosomiales apparaissent </a:t>
            </a:r>
            <a:r>
              <a:rPr lang="fr-FR" dirty="0" smtClean="0"/>
              <a:t>(début </a:t>
            </a:r>
            <a:r>
              <a:rPr lang="fr-FR" dirty="0"/>
              <a:t>de la </a:t>
            </a:r>
            <a:r>
              <a:rPr lang="fr-FR" dirty="0" smtClean="0"/>
              <a:t>lutéinisation)</a:t>
            </a:r>
            <a:r>
              <a:rPr lang="fr-FR" dirty="0"/>
              <a:t>, la membrane basale s’estompe et les vaisseaux sanguins commencent à </a:t>
            </a:r>
            <a:r>
              <a:rPr lang="fr-FR" dirty="0" smtClean="0"/>
              <a:t>pénétrer </a:t>
            </a:r>
            <a:r>
              <a:rPr lang="fr-FR" dirty="0"/>
              <a:t>la granulosa. </a:t>
            </a:r>
          </a:p>
          <a:p>
            <a:endParaRPr lang="fr-FR" dirty="0"/>
          </a:p>
        </p:txBody>
      </p:sp>
    </p:spTree>
    <p:extLst>
      <p:ext uri="{BB962C8B-B14F-4D97-AF65-F5344CB8AC3E}">
        <p14:creationId xmlns:p14="http://schemas.microsoft.com/office/powerpoint/2010/main" val="3163879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La </a:t>
            </a:r>
            <a:r>
              <a:rPr lang="fr-FR" dirty="0" smtClean="0"/>
              <a:t>sécrétion </a:t>
            </a:r>
            <a:r>
              <a:rPr lang="fr-FR" dirty="0"/>
              <a:t>d</a:t>
            </a:r>
            <a:r>
              <a:rPr lang="fr-FR" dirty="0" smtClean="0"/>
              <a:t>’ œstradiol </a:t>
            </a:r>
            <a:r>
              <a:rPr lang="fr-FR" dirty="0"/>
              <a:t>culmine 24 à 36 heures avant l’ovulation, puis </a:t>
            </a:r>
            <a:r>
              <a:rPr lang="fr-FR" dirty="0" smtClean="0"/>
              <a:t>décline </a:t>
            </a:r>
            <a:r>
              <a:rPr lang="fr-FR" dirty="0"/>
              <a:t>ensuite par diminution de </a:t>
            </a:r>
            <a:r>
              <a:rPr lang="fr-FR" dirty="0" smtClean="0"/>
              <a:t>l’ activité </a:t>
            </a:r>
            <a:r>
              <a:rPr lang="fr-FR" dirty="0"/>
              <a:t>aromatase. </a:t>
            </a:r>
            <a:endParaRPr lang="fr-FR" dirty="0" smtClean="0"/>
          </a:p>
          <a:p>
            <a:endParaRPr lang="fr-FR" dirty="0"/>
          </a:p>
          <a:p>
            <a:r>
              <a:rPr lang="fr-FR" dirty="0"/>
              <a:t>L’ouverture du follicule est </a:t>
            </a:r>
            <a:r>
              <a:rPr lang="fr-FR" dirty="0" smtClean="0"/>
              <a:t>liée </a:t>
            </a:r>
            <a:r>
              <a:rPr lang="fr-FR" dirty="0"/>
              <a:t>à la rupture des </a:t>
            </a:r>
            <a:r>
              <a:rPr lang="fr-FR" dirty="0" smtClean="0"/>
              <a:t>différentes </a:t>
            </a:r>
            <a:r>
              <a:rPr lang="fr-FR" dirty="0"/>
              <a:t>couches de la </a:t>
            </a:r>
            <a:r>
              <a:rPr lang="fr-FR" dirty="0" smtClean="0"/>
              <a:t>thèque </a:t>
            </a:r>
            <a:r>
              <a:rPr lang="fr-FR" dirty="0"/>
              <a:t>par des enzymes </a:t>
            </a:r>
            <a:r>
              <a:rPr lang="fr-FR" dirty="0" smtClean="0"/>
              <a:t>protéolytiques </a:t>
            </a:r>
            <a:r>
              <a:rPr lang="fr-FR" dirty="0"/>
              <a:t>(</a:t>
            </a:r>
            <a:r>
              <a:rPr lang="fr-FR" dirty="0" smtClean="0"/>
              <a:t>plasmine</a:t>
            </a:r>
            <a:r>
              <a:rPr lang="fr-FR" dirty="0"/>
              <a:t>), secondaires à la </a:t>
            </a:r>
            <a:r>
              <a:rPr lang="fr-FR" dirty="0" smtClean="0"/>
              <a:t>sécrétion </a:t>
            </a:r>
            <a:r>
              <a:rPr lang="fr-FR" dirty="0"/>
              <a:t>de prostaglandines E et F sous l’effet du pic de LH. </a:t>
            </a:r>
          </a:p>
          <a:p>
            <a:endParaRPr lang="fr-FR" dirty="0"/>
          </a:p>
        </p:txBody>
      </p:sp>
    </p:spTree>
    <p:extLst>
      <p:ext uri="{BB962C8B-B14F-4D97-AF65-F5344CB8AC3E}">
        <p14:creationId xmlns:p14="http://schemas.microsoft.com/office/powerpoint/2010/main" val="119674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Des </a:t>
            </a:r>
            <a:r>
              <a:rPr lang="fr-FR" dirty="0" smtClean="0"/>
              <a:t>phénomènes </a:t>
            </a:r>
            <a:r>
              <a:rPr lang="fr-FR" dirty="0"/>
              <a:t>contractiles dans la </a:t>
            </a:r>
            <a:r>
              <a:rPr lang="fr-FR" dirty="0" smtClean="0"/>
              <a:t>région </a:t>
            </a:r>
            <a:r>
              <a:rPr lang="fr-FR" dirty="0"/>
              <a:t>de la </a:t>
            </a:r>
            <a:r>
              <a:rPr lang="fr-FR" dirty="0" smtClean="0"/>
              <a:t>thèque </a:t>
            </a:r>
            <a:r>
              <a:rPr lang="fr-FR" dirty="0"/>
              <a:t>externe, sous la </a:t>
            </a:r>
            <a:r>
              <a:rPr lang="fr-FR" dirty="0" smtClean="0"/>
              <a:t>dépendance </a:t>
            </a:r>
            <a:r>
              <a:rPr lang="fr-FR" dirty="0"/>
              <a:t>du </a:t>
            </a:r>
            <a:r>
              <a:rPr lang="fr-FR" dirty="0" smtClean="0"/>
              <a:t>système </a:t>
            </a:r>
            <a:r>
              <a:rPr lang="fr-FR" dirty="0"/>
              <a:t>nerveux autonome </a:t>
            </a:r>
            <a:r>
              <a:rPr lang="fr-FR" dirty="0" smtClean="0"/>
              <a:t>(récepteurs </a:t>
            </a:r>
            <a:r>
              <a:rPr lang="fr-FR" dirty="0"/>
              <a:t>b-adrénergiques et muscariniques sur ces cellules) expliquent </a:t>
            </a:r>
            <a:r>
              <a:rPr lang="fr-FR" dirty="0" smtClean="0"/>
              <a:t>également </a:t>
            </a:r>
            <a:r>
              <a:rPr lang="fr-FR" dirty="0"/>
              <a:t>la rupture folliculaire. </a:t>
            </a:r>
          </a:p>
          <a:p>
            <a:r>
              <a:rPr lang="fr-FR" dirty="0"/>
              <a:t>La </a:t>
            </a:r>
            <a:r>
              <a:rPr lang="fr-FR" dirty="0" smtClean="0"/>
              <a:t>méiose </a:t>
            </a:r>
            <a:r>
              <a:rPr lang="fr-FR" dirty="0"/>
              <a:t>ovocytaire reprend, permettant à l’ovocyte I bloqué en prophase de </a:t>
            </a:r>
            <a:r>
              <a:rPr lang="fr-FR" dirty="0" smtClean="0"/>
              <a:t>première </a:t>
            </a:r>
            <a:r>
              <a:rPr lang="fr-FR" dirty="0"/>
              <a:t>division </a:t>
            </a:r>
            <a:r>
              <a:rPr lang="fr-FR" dirty="0" smtClean="0"/>
              <a:t>méiotique </a:t>
            </a:r>
            <a:r>
              <a:rPr lang="fr-FR" dirty="0"/>
              <a:t>d</a:t>
            </a:r>
            <a:r>
              <a:rPr lang="fr-FR" dirty="0" smtClean="0"/>
              <a:t>’ évoluer </a:t>
            </a:r>
            <a:r>
              <a:rPr lang="fr-FR" dirty="0"/>
              <a:t>en ovocyte II bloqué en </a:t>
            </a:r>
            <a:r>
              <a:rPr lang="fr-FR" dirty="0" smtClean="0"/>
              <a:t>métaphase </a:t>
            </a:r>
            <a:r>
              <a:rPr lang="fr-FR" dirty="0"/>
              <a:t>de </a:t>
            </a:r>
            <a:r>
              <a:rPr lang="fr-FR" dirty="0" smtClean="0"/>
              <a:t>deuxième </a:t>
            </a:r>
            <a:r>
              <a:rPr lang="fr-FR" dirty="0"/>
              <a:t>division </a:t>
            </a:r>
            <a:r>
              <a:rPr lang="fr-FR" dirty="0" smtClean="0"/>
              <a:t>méiotique </a:t>
            </a:r>
            <a:r>
              <a:rPr lang="fr-FR" dirty="0"/>
              <a:t>(ovule </a:t>
            </a:r>
            <a:r>
              <a:rPr lang="fr-FR" dirty="0" smtClean="0"/>
              <a:t>fécondable)</a:t>
            </a:r>
            <a:r>
              <a:rPr lang="fr-FR" dirty="0"/>
              <a:t>. </a:t>
            </a:r>
          </a:p>
          <a:p>
            <a:endParaRPr lang="fr-FR" dirty="0"/>
          </a:p>
        </p:txBody>
      </p:sp>
    </p:spTree>
    <p:extLst>
      <p:ext uri="{BB962C8B-B14F-4D97-AF65-F5344CB8AC3E}">
        <p14:creationId xmlns:p14="http://schemas.microsoft.com/office/powerpoint/2010/main" val="3076579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Corps jaune. Lutéinisation </a:t>
            </a:r>
            <a:endParaRPr lang="fr-FR" dirty="0"/>
          </a:p>
        </p:txBody>
      </p:sp>
      <p:sp>
        <p:nvSpPr>
          <p:cNvPr id="3" name="Espace réservé du contenu 2"/>
          <p:cNvSpPr>
            <a:spLocks noGrp="1"/>
          </p:cNvSpPr>
          <p:nvPr>
            <p:ph idx="1"/>
          </p:nvPr>
        </p:nvSpPr>
        <p:spPr>
          <a:xfrm>
            <a:off x="342680" y="1600201"/>
            <a:ext cx="8248871" cy="4950424"/>
          </a:xfrm>
        </p:spPr>
        <p:txBody>
          <a:bodyPr>
            <a:normAutofit/>
          </a:bodyPr>
          <a:lstStyle/>
          <a:p>
            <a:r>
              <a:rPr lang="fr-FR" dirty="0"/>
              <a:t>Le corps jaune </a:t>
            </a:r>
            <a:r>
              <a:rPr lang="fr-FR" dirty="0" smtClean="0"/>
              <a:t>résulte </a:t>
            </a:r>
            <a:r>
              <a:rPr lang="fr-FR" dirty="0"/>
              <a:t>des fragments folliculaires restants </a:t>
            </a:r>
            <a:r>
              <a:rPr lang="fr-FR" dirty="0" smtClean="0"/>
              <a:t>après </a:t>
            </a:r>
            <a:r>
              <a:rPr lang="fr-FR" dirty="0"/>
              <a:t>expulsion de l’ovocyte. </a:t>
            </a:r>
          </a:p>
          <a:p>
            <a:r>
              <a:rPr lang="fr-FR" dirty="0" smtClean="0"/>
              <a:t>Après </a:t>
            </a:r>
            <a:r>
              <a:rPr lang="fr-FR" dirty="0"/>
              <a:t>l’envahissement des cellules de la granulosa par les vaisseaux, il existe une perte de </a:t>
            </a:r>
            <a:r>
              <a:rPr lang="fr-FR" dirty="0" smtClean="0"/>
              <a:t>distinction </a:t>
            </a:r>
            <a:r>
              <a:rPr lang="fr-FR" dirty="0"/>
              <a:t>entre les cellules de la </a:t>
            </a:r>
            <a:r>
              <a:rPr lang="fr-FR" dirty="0" smtClean="0"/>
              <a:t>thèque </a:t>
            </a:r>
            <a:r>
              <a:rPr lang="fr-FR" dirty="0"/>
              <a:t>et de la granulosa (cellules </a:t>
            </a:r>
            <a:r>
              <a:rPr lang="fr-FR" dirty="0" smtClean="0"/>
              <a:t>lutéales)</a:t>
            </a:r>
            <a:r>
              <a:rPr lang="fr-FR" dirty="0"/>
              <a:t>, ces </a:t>
            </a:r>
            <a:r>
              <a:rPr lang="fr-FR" dirty="0" smtClean="0"/>
              <a:t>dernières </a:t>
            </a:r>
            <a:r>
              <a:rPr lang="fr-FR" dirty="0"/>
              <a:t>produisant de la </a:t>
            </a:r>
            <a:r>
              <a:rPr lang="fr-FR" dirty="0" smtClean="0"/>
              <a:t>progestérone </a:t>
            </a:r>
            <a:r>
              <a:rPr lang="fr-FR" dirty="0"/>
              <a:t>et de l</a:t>
            </a:r>
            <a:r>
              <a:rPr lang="fr-FR" dirty="0" smtClean="0"/>
              <a:t>’ œstradiol </a:t>
            </a:r>
            <a:r>
              <a:rPr lang="fr-FR" dirty="0"/>
              <a:t>sous l’effet de la LH </a:t>
            </a:r>
            <a:r>
              <a:rPr lang="fr-FR" dirty="0" smtClean="0"/>
              <a:t>(récepteurs </a:t>
            </a:r>
            <a:r>
              <a:rPr lang="fr-FR" dirty="0"/>
              <a:t>dans les cellules </a:t>
            </a:r>
            <a:r>
              <a:rPr lang="fr-FR" dirty="0" smtClean="0"/>
              <a:t>lutéales) </a:t>
            </a:r>
            <a:endParaRPr lang="fr-FR" dirty="0"/>
          </a:p>
          <a:p>
            <a:r>
              <a:rPr lang="fr-FR" dirty="0"/>
              <a:t>Le VEGF </a:t>
            </a:r>
            <a:r>
              <a:rPr lang="fr-FR" dirty="0" smtClean="0"/>
              <a:t>secrété </a:t>
            </a:r>
            <a:r>
              <a:rPr lang="fr-FR" dirty="0"/>
              <a:t>par le corps jaune participe à la néovascularisation </a:t>
            </a:r>
            <a:r>
              <a:rPr lang="fr-FR" dirty="0" smtClean="0"/>
              <a:t>nécessaire </a:t>
            </a:r>
            <a:r>
              <a:rPr lang="fr-FR" dirty="0"/>
              <a:t>au fonctionnement du corps jaune. </a:t>
            </a:r>
          </a:p>
          <a:p>
            <a:endParaRPr lang="fr-FR" dirty="0"/>
          </a:p>
        </p:txBody>
      </p:sp>
    </p:spTree>
    <p:extLst>
      <p:ext uri="{BB962C8B-B14F-4D97-AF65-F5344CB8AC3E}">
        <p14:creationId xmlns:p14="http://schemas.microsoft.com/office/powerpoint/2010/main" val="1589075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 corps jaune a une </a:t>
            </a:r>
            <a:r>
              <a:rPr lang="fr-FR" dirty="0" smtClean="0"/>
              <a:t>durée </a:t>
            </a:r>
            <a:r>
              <a:rPr lang="fr-FR" dirty="0"/>
              <a:t>de vie </a:t>
            </a:r>
            <a:r>
              <a:rPr lang="fr-FR" dirty="0" smtClean="0"/>
              <a:t>limitée </a:t>
            </a:r>
            <a:r>
              <a:rPr lang="fr-FR" dirty="0"/>
              <a:t>de 14 à 16 jours environ ; c’est l</a:t>
            </a:r>
            <a:r>
              <a:rPr lang="fr-FR" dirty="0" smtClean="0"/>
              <a:t>’ arrêt </a:t>
            </a:r>
            <a:r>
              <a:rPr lang="fr-FR" dirty="0"/>
              <a:t>de son </a:t>
            </a:r>
            <a:r>
              <a:rPr lang="fr-FR" dirty="0" smtClean="0"/>
              <a:t>activité sécrétoire </a:t>
            </a:r>
            <a:r>
              <a:rPr lang="fr-FR" dirty="0"/>
              <a:t>qui induit la chute hormonale et l’apparition des </a:t>
            </a:r>
            <a:r>
              <a:rPr lang="fr-FR" dirty="0" smtClean="0"/>
              <a:t>règles. </a:t>
            </a:r>
            <a:endParaRPr lang="fr-FR" dirty="0"/>
          </a:p>
          <a:p>
            <a:r>
              <a:rPr lang="fr-FR" dirty="0"/>
              <a:t>En cas de grossesse, sous l’influence de </a:t>
            </a:r>
            <a:r>
              <a:rPr lang="fr-FR" dirty="0" smtClean="0"/>
              <a:t>l’</a:t>
            </a:r>
            <a:r>
              <a:rPr lang="fr-FR" i="1" dirty="0" smtClean="0"/>
              <a:t> </a:t>
            </a:r>
            <a:r>
              <a:rPr lang="fr-FR" dirty="0"/>
              <a:t>(hCG) </a:t>
            </a:r>
            <a:r>
              <a:rPr lang="fr-FR" dirty="0" smtClean="0"/>
              <a:t>secrétée </a:t>
            </a:r>
            <a:r>
              <a:rPr lang="fr-FR" dirty="0"/>
              <a:t>exponentiellement par l’embryon, le corps jaune continue à produire de la </a:t>
            </a:r>
            <a:r>
              <a:rPr lang="fr-FR" dirty="0" smtClean="0"/>
              <a:t>progestérone </a:t>
            </a:r>
            <a:r>
              <a:rPr lang="fr-FR" dirty="0"/>
              <a:t>et de l</a:t>
            </a:r>
            <a:r>
              <a:rPr lang="fr-FR" dirty="0" smtClean="0"/>
              <a:t>’ œstradiol </a:t>
            </a:r>
            <a:r>
              <a:rPr lang="fr-FR" dirty="0"/>
              <a:t>durant les 3 </a:t>
            </a:r>
            <a:r>
              <a:rPr lang="fr-FR" dirty="0" smtClean="0"/>
              <a:t>premiers </a:t>
            </a:r>
            <a:r>
              <a:rPr lang="fr-FR" dirty="0"/>
              <a:t>mois de la grossesse avant de </a:t>
            </a:r>
            <a:r>
              <a:rPr lang="fr-FR" dirty="0" smtClean="0"/>
              <a:t>régresser </a:t>
            </a:r>
            <a:r>
              <a:rPr lang="fr-FR" dirty="0"/>
              <a:t>au profit du placenta. </a:t>
            </a:r>
          </a:p>
          <a:p>
            <a:endParaRPr lang="fr-FR" dirty="0"/>
          </a:p>
        </p:txBody>
      </p:sp>
    </p:spTree>
    <p:extLst>
      <p:ext uri="{BB962C8B-B14F-4D97-AF65-F5344CB8AC3E}">
        <p14:creationId xmlns:p14="http://schemas.microsoft.com/office/powerpoint/2010/main" val="263072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lutéolyse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En </a:t>
            </a:r>
            <a:r>
              <a:rPr lang="fr-FR" dirty="0"/>
              <a:t>l’absence de grossesse, le corps jaune involue. On observe une extravasation de sang dans sa partie centrale, une </a:t>
            </a:r>
            <a:r>
              <a:rPr lang="fr-FR" dirty="0" smtClean="0"/>
              <a:t>diminution </a:t>
            </a:r>
            <a:r>
              <a:rPr lang="fr-FR" dirty="0"/>
              <a:t>de la circulation sanguine, une lipolyse cellulaire et un envahissement par le tissu conjonctif du corps jaune. </a:t>
            </a:r>
            <a:endParaRPr lang="fr-FR" dirty="0" smtClean="0"/>
          </a:p>
          <a:p>
            <a:r>
              <a:rPr lang="fr-FR" dirty="0" smtClean="0"/>
              <a:t>Le </a:t>
            </a:r>
            <a:r>
              <a:rPr lang="fr-FR" dirty="0"/>
              <a:t>corps jaune devient un corps blanc (corpus albicans) visible parfois à la surface de l’ovaire. </a:t>
            </a:r>
          </a:p>
          <a:p>
            <a:endParaRPr lang="fr-FR" dirty="0"/>
          </a:p>
        </p:txBody>
      </p:sp>
    </p:spTree>
    <p:extLst>
      <p:ext uri="{BB962C8B-B14F-4D97-AF65-F5344CB8AC3E}">
        <p14:creationId xmlns:p14="http://schemas.microsoft.com/office/powerpoint/2010/main" val="1903197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5.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428" r="438"/>
          <a:stretch/>
        </p:blipFill>
        <p:spPr>
          <a:xfrm>
            <a:off x="282207" y="224658"/>
            <a:ext cx="8612519" cy="6511423"/>
          </a:xfrm>
        </p:spPr>
      </p:pic>
    </p:spTree>
    <p:extLst>
      <p:ext uri="{BB962C8B-B14F-4D97-AF65-F5344CB8AC3E}">
        <p14:creationId xmlns:p14="http://schemas.microsoft.com/office/powerpoint/2010/main" val="3450255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Régulation du cycle ovarien </a:t>
            </a:r>
            <a:endParaRPr lang="fr-FR" sz="4000" dirty="0"/>
          </a:p>
        </p:txBody>
      </p:sp>
      <p:pic>
        <p:nvPicPr>
          <p:cNvPr id="4" name="Espace réservé du contenu 3" descr="Sans titr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836" r="1253"/>
          <a:stretch/>
        </p:blipFill>
        <p:spPr>
          <a:xfrm>
            <a:off x="1552137" y="1600200"/>
            <a:ext cx="6148074" cy="5257799"/>
          </a:xfrm>
        </p:spPr>
      </p:pic>
    </p:spTree>
    <p:extLst>
      <p:ext uri="{BB962C8B-B14F-4D97-AF65-F5344CB8AC3E}">
        <p14:creationId xmlns:p14="http://schemas.microsoft.com/office/powerpoint/2010/main" val="79513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Sécrétion de la GNRH</a:t>
            </a:r>
            <a:endParaRPr lang="fr-FR" sz="4000" dirty="0"/>
          </a:p>
        </p:txBody>
      </p:sp>
      <p:sp>
        <p:nvSpPr>
          <p:cNvPr id="3" name="Espace réservé du contenu 2"/>
          <p:cNvSpPr>
            <a:spLocks noGrp="1"/>
          </p:cNvSpPr>
          <p:nvPr>
            <p:ph idx="1"/>
          </p:nvPr>
        </p:nvSpPr>
        <p:spPr/>
        <p:txBody>
          <a:bodyPr/>
          <a:lstStyle/>
          <a:p>
            <a:r>
              <a:rPr lang="fr-FR" dirty="0"/>
              <a:t>La </a:t>
            </a:r>
            <a:r>
              <a:rPr lang="fr-FR" dirty="0" smtClean="0"/>
              <a:t>fréquence </a:t>
            </a:r>
            <a:r>
              <a:rPr lang="fr-FR" dirty="0"/>
              <a:t>et l'amplitude des salves de </a:t>
            </a:r>
            <a:r>
              <a:rPr lang="fr-FR" dirty="0" smtClean="0"/>
              <a:t>sécrétion </a:t>
            </a:r>
            <a:r>
              <a:rPr lang="fr-FR" dirty="0"/>
              <a:t>de GnRH sur une </a:t>
            </a:r>
            <a:r>
              <a:rPr lang="fr-FR" dirty="0" smtClean="0"/>
              <a:t>période </a:t>
            </a:r>
            <a:r>
              <a:rPr lang="fr-FR" dirty="0"/>
              <a:t>de 24 </a:t>
            </a:r>
            <a:r>
              <a:rPr lang="fr-FR" dirty="0" smtClean="0"/>
              <a:t>heures varient </a:t>
            </a:r>
            <a:r>
              <a:rPr lang="fr-FR" dirty="0"/>
              <a:t>selon le moment du cycle menstruel.</a:t>
            </a:r>
            <a:br>
              <a:rPr lang="fr-FR" dirty="0"/>
            </a:br>
            <a:r>
              <a:rPr lang="fr-FR" dirty="0"/>
              <a:t>Il en est de </a:t>
            </a:r>
            <a:r>
              <a:rPr lang="fr-FR" dirty="0" smtClean="0"/>
              <a:t>même </a:t>
            </a:r>
            <a:r>
              <a:rPr lang="fr-FR" dirty="0"/>
              <a:t>de la </a:t>
            </a:r>
            <a:r>
              <a:rPr lang="fr-FR" dirty="0" smtClean="0"/>
              <a:t>réponse </a:t>
            </a:r>
            <a:r>
              <a:rPr lang="fr-FR" dirty="0"/>
              <a:t>à la fois </a:t>
            </a:r>
            <a:r>
              <a:rPr lang="fr-FR" dirty="0" smtClean="0"/>
              <a:t>de            l’ antéhypophyse </a:t>
            </a:r>
            <a:r>
              <a:rPr lang="fr-FR" dirty="0"/>
              <a:t>à la GnRH et des ovaires à la </a:t>
            </a:r>
            <a:r>
              <a:rPr lang="fr-FR" dirty="0" smtClean="0"/>
              <a:t>FSH </a:t>
            </a:r>
            <a:r>
              <a:rPr lang="fr-FR" dirty="0"/>
              <a:t>et la </a:t>
            </a:r>
            <a:r>
              <a:rPr lang="fr-FR" dirty="0" smtClean="0"/>
              <a:t>LH. </a:t>
            </a:r>
            <a:endParaRPr lang="fr-FR" dirty="0"/>
          </a:p>
          <a:p>
            <a:endParaRPr lang="fr-FR" dirty="0"/>
          </a:p>
        </p:txBody>
      </p:sp>
    </p:spTree>
    <p:extLst>
      <p:ext uri="{BB962C8B-B14F-4D97-AF65-F5344CB8AC3E}">
        <p14:creationId xmlns:p14="http://schemas.microsoft.com/office/powerpoint/2010/main" val="2293098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La phase folliculaire</a:t>
            </a:r>
            <a:endParaRPr lang="fr-FR" sz="4000" dirty="0"/>
          </a:p>
        </p:txBody>
      </p:sp>
      <p:sp>
        <p:nvSpPr>
          <p:cNvPr id="3" name="Espace réservé du contenu 2"/>
          <p:cNvSpPr>
            <a:spLocks noGrp="1"/>
          </p:cNvSpPr>
          <p:nvPr>
            <p:ph idx="1"/>
          </p:nvPr>
        </p:nvSpPr>
        <p:spPr>
          <a:xfrm>
            <a:off x="201576" y="1600200"/>
            <a:ext cx="8389975" cy="5010891"/>
          </a:xfrm>
        </p:spPr>
        <p:txBody>
          <a:bodyPr>
            <a:normAutofit fontScale="92500" lnSpcReduction="10000"/>
          </a:bodyPr>
          <a:lstStyle/>
          <a:p>
            <a:r>
              <a:rPr lang="fr-FR" dirty="0"/>
              <a:t>1. La </a:t>
            </a:r>
            <a:r>
              <a:rPr lang="fr-FR" dirty="0" smtClean="0"/>
              <a:t>sécrétion </a:t>
            </a:r>
            <a:r>
              <a:rPr lang="fr-FR" dirty="0"/>
              <a:t>de FSH et LH augmente, la concentration plasmatique des </a:t>
            </a:r>
            <a:r>
              <a:rPr lang="fr-FR" dirty="0" smtClean="0"/>
              <a:t>œstrogènes </a:t>
            </a:r>
            <a:r>
              <a:rPr lang="fr-FR" dirty="0"/>
              <a:t>est faible, </a:t>
            </a:r>
            <a:r>
              <a:rPr lang="fr-FR" dirty="0" smtClean="0"/>
              <a:t>exerçant </a:t>
            </a:r>
            <a:r>
              <a:rPr lang="fr-FR" dirty="0"/>
              <a:t>un </a:t>
            </a:r>
            <a:r>
              <a:rPr lang="fr-FR" dirty="0" smtClean="0"/>
              <a:t>rétrocontrôle négatif </a:t>
            </a:r>
            <a:r>
              <a:rPr lang="fr-FR" dirty="0"/>
              <a:t>minime</a:t>
            </a:r>
            <a:r>
              <a:rPr lang="fr-FR" dirty="0" smtClean="0"/>
              <a:t>.</a:t>
            </a:r>
          </a:p>
          <a:p>
            <a:r>
              <a:rPr lang="fr-FR" dirty="0" smtClean="0"/>
              <a:t>2</a:t>
            </a:r>
            <a:r>
              <a:rPr lang="fr-FR" dirty="0"/>
              <a:t>. De multiples follicules antraux commencent à augmenter de taille et à </a:t>
            </a:r>
            <a:r>
              <a:rPr lang="fr-FR" dirty="0" smtClean="0"/>
              <a:t>secréter </a:t>
            </a:r>
            <a:r>
              <a:rPr lang="fr-FR" dirty="0"/>
              <a:t>des </a:t>
            </a:r>
            <a:r>
              <a:rPr lang="fr-FR" dirty="0" smtClean="0"/>
              <a:t>œstrogènes. </a:t>
            </a:r>
            <a:endParaRPr lang="fr-FR" dirty="0"/>
          </a:p>
          <a:p>
            <a:r>
              <a:rPr lang="fr-FR" dirty="0"/>
              <a:t>3. La concentration plasmatique des </a:t>
            </a:r>
            <a:r>
              <a:rPr lang="fr-FR" dirty="0" smtClean="0"/>
              <a:t>œstrogènes </a:t>
            </a:r>
            <a:r>
              <a:rPr lang="fr-FR" dirty="0"/>
              <a:t>commence à </a:t>
            </a:r>
            <a:r>
              <a:rPr lang="fr-FR" dirty="0" smtClean="0"/>
              <a:t>s’ élever.</a:t>
            </a:r>
          </a:p>
          <a:p>
            <a:r>
              <a:rPr lang="fr-FR" dirty="0" smtClean="0"/>
              <a:t>4</a:t>
            </a:r>
            <a:r>
              <a:rPr lang="fr-FR" dirty="0"/>
              <a:t>. Un follicule devient dominant et </a:t>
            </a:r>
            <a:r>
              <a:rPr lang="fr-FR" dirty="0" smtClean="0"/>
              <a:t>secrète </a:t>
            </a:r>
            <a:r>
              <a:rPr lang="fr-FR" dirty="0"/>
              <a:t>de </a:t>
            </a:r>
            <a:r>
              <a:rPr lang="fr-FR" dirty="0" smtClean="0"/>
              <a:t>très </a:t>
            </a:r>
            <a:r>
              <a:rPr lang="fr-FR" dirty="0"/>
              <a:t>grandes </a:t>
            </a:r>
            <a:r>
              <a:rPr lang="fr-FR" dirty="0" smtClean="0"/>
              <a:t>quantités d’ estrogènes.</a:t>
            </a:r>
          </a:p>
          <a:p>
            <a:r>
              <a:rPr lang="fr-FR" dirty="0" smtClean="0"/>
              <a:t>5</a:t>
            </a:r>
            <a:r>
              <a:rPr lang="fr-FR" dirty="0"/>
              <a:t>. La concentration plasmatique des </a:t>
            </a:r>
            <a:r>
              <a:rPr lang="fr-FR" dirty="0" smtClean="0"/>
              <a:t>œstrogènes s’ élève considérablement.</a:t>
            </a:r>
            <a:r>
              <a:rPr lang="fr-FR" dirty="0"/>
              <a:t/>
            </a:r>
            <a:br>
              <a:rPr lang="fr-FR" dirty="0"/>
            </a:br>
            <a:endParaRPr lang="fr-FR" dirty="0"/>
          </a:p>
        </p:txBody>
      </p:sp>
    </p:spTree>
    <p:extLst>
      <p:ext uri="{BB962C8B-B14F-4D97-AF65-F5344CB8AC3E}">
        <p14:creationId xmlns:p14="http://schemas.microsoft.com/office/powerpoint/2010/main" val="78447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Introduction</a:t>
            </a:r>
            <a:r>
              <a:rPr lang="fr-FR" dirty="0" smtClean="0"/>
              <a:t> </a:t>
            </a:r>
            <a:endParaRPr lang="fr-FR" dirty="0"/>
          </a:p>
        </p:txBody>
      </p:sp>
      <p:sp>
        <p:nvSpPr>
          <p:cNvPr id="3" name="Espace réservé du contenu 2"/>
          <p:cNvSpPr>
            <a:spLocks noGrp="1"/>
          </p:cNvSpPr>
          <p:nvPr>
            <p:ph idx="1"/>
          </p:nvPr>
        </p:nvSpPr>
        <p:spPr>
          <a:xfrm>
            <a:off x="549275" y="1600201"/>
            <a:ext cx="8451686" cy="4343400"/>
          </a:xfrm>
        </p:spPr>
        <p:txBody>
          <a:bodyPr>
            <a:normAutofit lnSpcReduction="10000"/>
          </a:bodyPr>
          <a:lstStyle/>
          <a:p>
            <a:r>
              <a:rPr lang="fr-FR" dirty="0" smtClean="0"/>
              <a:t>Chez la femme, la fonction de reproduction suit  une évolution cyclique, le cycle menstruel, qui regroupe    l’ ensemble des variations anatomiques et physiologiques de l’ axe hypothalamo-hypophyso-ovarien et du tractus génital du début d’une menstruation à la suivante.</a:t>
            </a:r>
          </a:p>
          <a:p>
            <a:r>
              <a:rPr lang="fr-FR" dirty="0" smtClean="0"/>
              <a:t>Il dépend de 2 phénomènes: l’ovulation avec libération d’un gamète apte à être fécondé et la préparation de l’endomètre à une éventuelle implantation.</a:t>
            </a:r>
          </a:p>
          <a:p>
            <a:r>
              <a:rPr lang="fr-FR" dirty="0" smtClean="0"/>
              <a:t>La desquamation de la muqueuse utérine marque la fin du cycle M. en l’ absence de nidation.  </a:t>
            </a:r>
            <a:endParaRPr lang="fr-FR" dirty="0"/>
          </a:p>
        </p:txBody>
      </p:sp>
    </p:spTree>
    <p:extLst>
      <p:ext uri="{BB962C8B-B14F-4D97-AF65-F5344CB8AC3E}">
        <p14:creationId xmlns:p14="http://schemas.microsoft.com/office/powerpoint/2010/main" val="1035941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103" y="544206"/>
            <a:ext cx="8450448" cy="6006419"/>
          </a:xfrm>
        </p:spPr>
        <p:txBody>
          <a:bodyPr>
            <a:normAutofit/>
          </a:bodyPr>
          <a:lstStyle/>
          <a:p>
            <a:r>
              <a:rPr lang="fr-FR" dirty="0"/>
              <a:t>6. La </a:t>
            </a:r>
            <a:r>
              <a:rPr lang="fr-FR" dirty="0" smtClean="0"/>
              <a:t>sécrétion </a:t>
            </a:r>
            <a:r>
              <a:rPr lang="fr-FR" dirty="0"/>
              <a:t>de FSH et sa concentration plasmatique diminuent, induisant une </a:t>
            </a:r>
            <a:r>
              <a:rPr lang="fr-FR" dirty="0" smtClean="0"/>
              <a:t>atrésie </a:t>
            </a:r>
            <a:r>
              <a:rPr lang="fr-FR" dirty="0"/>
              <a:t>des follicules non </a:t>
            </a:r>
            <a:r>
              <a:rPr lang="fr-FR" dirty="0" smtClean="0"/>
              <a:t>dominants.</a:t>
            </a:r>
          </a:p>
          <a:p>
            <a:r>
              <a:rPr lang="fr-FR" dirty="0" smtClean="0"/>
              <a:t>7</a:t>
            </a:r>
            <a:r>
              <a:rPr lang="fr-FR" dirty="0"/>
              <a:t>. </a:t>
            </a:r>
            <a:r>
              <a:rPr lang="fr-FR" dirty="0" smtClean="0"/>
              <a:t>L’ élévation </a:t>
            </a:r>
            <a:r>
              <a:rPr lang="fr-FR" dirty="0"/>
              <a:t>des </a:t>
            </a:r>
            <a:r>
              <a:rPr lang="fr-FR" dirty="0" smtClean="0"/>
              <a:t>œstrogènes </a:t>
            </a:r>
            <a:r>
              <a:rPr lang="fr-FR" dirty="0"/>
              <a:t>plasmatiques exerce un </a:t>
            </a:r>
            <a:r>
              <a:rPr lang="fr-FR" dirty="0" smtClean="0"/>
              <a:t>rétrocontrôle </a:t>
            </a:r>
            <a:r>
              <a:rPr lang="fr-FR" dirty="0"/>
              <a:t>«positif» sur la </a:t>
            </a:r>
            <a:r>
              <a:rPr lang="fr-FR" dirty="0" smtClean="0"/>
              <a:t>sécrétion </a:t>
            </a:r>
            <a:r>
              <a:rPr lang="fr-FR" dirty="0"/>
              <a:t>des gonadotrophines</a:t>
            </a:r>
            <a:r>
              <a:rPr lang="fr-FR" dirty="0" smtClean="0"/>
              <a:t>.</a:t>
            </a:r>
          </a:p>
          <a:p>
            <a:r>
              <a:rPr lang="fr-FR" dirty="0" smtClean="0"/>
              <a:t>8</a:t>
            </a:r>
            <a:r>
              <a:rPr lang="fr-FR" dirty="0"/>
              <a:t>. Un pic de LH est </a:t>
            </a:r>
            <a:r>
              <a:rPr lang="fr-FR" dirty="0" smtClean="0"/>
              <a:t>déclenché.</a:t>
            </a:r>
            <a:r>
              <a:rPr lang="fr-FR" dirty="0"/>
              <a:t/>
            </a:r>
            <a:br>
              <a:rPr lang="fr-FR" dirty="0"/>
            </a:br>
            <a:endParaRPr lang="fr-FR" dirty="0" smtClean="0"/>
          </a:p>
          <a:p>
            <a:r>
              <a:rPr lang="fr-FR" dirty="0" smtClean="0"/>
              <a:t>9</a:t>
            </a:r>
            <a:r>
              <a:rPr lang="fr-FR" dirty="0"/>
              <a:t>. L'ovule </a:t>
            </a:r>
            <a:r>
              <a:rPr lang="fr-FR" dirty="0" smtClean="0"/>
              <a:t>achève </a:t>
            </a:r>
            <a:r>
              <a:rPr lang="fr-FR" dirty="0"/>
              <a:t>sa </a:t>
            </a:r>
            <a:r>
              <a:rPr lang="fr-FR" dirty="0" smtClean="0"/>
              <a:t>première </a:t>
            </a:r>
            <a:r>
              <a:rPr lang="fr-FR" dirty="0"/>
              <a:t>division </a:t>
            </a:r>
            <a:r>
              <a:rPr lang="fr-FR" dirty="0" smtClean="0"/>
              <a:t>méiotique </a:t>
            </a:r>
            <a:r>
              <a:rPr lang="fr-FR" dirty="0"/>
              <a:t>et sa maturation cytoplasmique, pendant que le follicule </a:t>
            </a:r>
            <a:r>
              <a:rPr lang="fr-FR" dirty="0" smtClean="0"/>
              <a:t>secrète </a:t>
            </a:r>
            <a:r>
              <a:rPr lang="fr-FR" dirty="0"/>
              <a:t>moins </a:t>
            </a:r>
            <a:r>
              <a:rPr lang="fr-FR" dirty="0" smtClean="0"/>
              <a:t>d’ œstrogènes </a:t>
            </a:r>
            <a:r>
              <a:rPr lang="fr-FR" dirty="0"/>
              <a:t>et qu'il </a:t>
            </a:r>
            <a:r>
              <a:rPr lang="fr-FR" dirty="0" smtClean="0"/>
              <a:t>apparait </a:t>
            </a:r>
            <a:r>
              <a:rPr lang="fr-FR" dirty="0"/>
              <a:t>une certaine </a:t>
            </a:r>
            <a:r>
              <a:rPr lang="fr-FR" dirty="0" smtClean="0"/>
              <a:t>sécrétion </a:t>
            </a:r>
            <a:r>
              <a:rPr lang="fr-FR" dirty="0"/>
              <a:t>de </a:t>
            </a:r>
            <a:r>
              <a:rPr lang="fr-FR" dirty="0" smtClean="0"/>
              <a:t>progestérone, Contrôle </a:t>
            </a:r>
            <a:r>
              <a:rPr lang="fr-FR" dirty="0"/>
              <a:t>de la </a:t>
            </a:r>
            <a:r>
              <a:rPr lang="fr-FR" dirty="0" smtClean="0"/>
              <a:t>synthèse d’ œstrogènes </a:t>
            </a:r>
            <a:r>
              <a:rPr lang="fr-FR" dirty="0"/>
              <a:t>au cours la phase folliculaire </a:t>
            </a:r>
          </a:p>
          <a:p>
            <a:endParaRPr lang="fr-FR" dirty="0"/>
          </a:p>
          <a:p>
            <a:endParaRPr lang="fr-FR" dirty="0"/>
          </a:p>
        </p:txBody>
      </p:sp>
    </p:spTree>
    <p:extLst>
      <p:ext uri="{BB962C8B-B14F-4D97-AF65-F5344CB8AC3E}">
        <p14:creationId xmlns:p14="http://schemas.microsoft.com/office/powerpoint/2010/main" val="187446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Effet du pic de LH sur l’ ovaire </a:t>
            </a:r>
            <a:endParaRPr lang="fr-FR" sz="4000" dirty="0"/>
          </a:p>
        </p:txBody>
      </p:sp>
      <p:sp>
        <p:nvSpPr>
          <p:cNvPr id="3" name="Espace réservé du contenu 2"/>
          <p:cNvSpPr>
            <a:spLocks noGrp="1"/>
          </p:cNvSpPr>
          <p:nvPr>
            <p:ph idx="1"/>
          </p:nvPr>
        </p:nvSpPr>
        <p:spPr>
          <a:xfrm>
            <a:off x="302364" y="1600200"/>
            <a:ext cx="8289187" cy="5257799"/>
          </a:xfrm>
        </p:spPr>
        <p:txBody>
          <a:bodyPr>
            <a:normAutofit fontScale="92500" lnSpcReduction="10000"/>
          </a:bodyPr>
          <a:lstStyle/>
          <a:p>
            <a:r>
              <a:rPr lang="fr-FR" dirty="0"/>
              <a:t>L'ovocyte de premier ordre </a:t>
            </a:r>
            <a:r>
              <a:rPr lang="fr-FR" dirty="0" smtClean="0"/>
              <a:t>achève </a:t>
            </a:r>
            <a:r>
              <a:rPr lang="fr-FR" dirty="0"/>
              <a:t>sa </a:t>
            </a:r>
            <a:r>
              <a:rPr lang="fr-FR" dirty="0" smtClean="0"/>
              <a:t>première </a:t>
            </a:r>
            <a:r>
              <a:rPr lang="fr-FR" dirty="0"/>
              <a:t>division </a:t>
            </a:r>
            <a:r>
              <a:rPr lang="fr-FR" dirty="0" smtClean="0"/>
              <a:t>méiotique </a:t>
            </a:r>
            <a:endParaRPr lang="fr-FR" dirty="0"/>
          </a:p>
          <a:p>
            <a:r>
              <a:rPr lang="fr-FR" dirty="0"/>
              <a:t>Augmentation de volume de </a:t>
            </a:r>
            <a:r>
              <a:rPr lang="fr-FR" dirty="0" smtClean="0"/>
              <a:t>l'antre</a:t>
            </a:r>
          </a:p>
          <a:p>
            <a:r>
              <a:rPr lang="fr-FR" dirty="0" smtClean="0"/>
              <a:t>Granulosa secrète </a:t>
            </a:r>
            <a:r>
              <a:rPr lang="fr-FR" dirty="0"/>
              <a:t>de la </a:t>
            </a:r>
            <a:r>
              <a:rPr lang="fr-FR" dirty="0" smtClean="0"/>
              <a:t>progestérone </a:t>
            </a:r>
            <a:r>
              <a:rPr lang="fr-FR" dirty="0"/>
              <a:t>et diminue la </a:t>
            </a:r>
            <a:r>
              <a:rPr lang="fr-FR" dirty="0" smtClean="0"/>
              <a:t>sécrétion d’ œstrogènes. </a:t>
            </a:r>
            <a:endParaRPr lang="fr-FR" dirty="0"/>
          </a:p>
          <a:p>
            <a:r>
              <a:rPr lang="fr-FR" dirty="0" smtClean="0"/>
              <a:t>Enzymes </a:t>
            </a:r>
            <a:r>
              <a:rPr lang="fr-FR" dirty="0"/>
              <a:t>et prostaglandines, (granulosa) fragilisent les membranes des follicules ovariens. </a:t>
            </a:r>
          </a:p>
          <a:p>
            <a:r>
              <a:rPr lang="fr-FR" dirty="0"/>
              <a:t> Rupture des membranes et </a:t>
            </a:r>
            <a:r>
              <a:rPr lang="fr-FR" dirty="0" smtClean="0"/>
              <a:t>libération </a:t>
            </a:r>
            <a:r>
              <a:rPr lang="fr-FR" dirty="0"/>
              <a:t>de l'Ovule, entouré de cellules de la granulosa, à la surface de l'ovaire. </a:t>
            </a:r>
          </a:p>
          <a:p>
            <a:r>
              <a:rPr lang="fr-FR" dirty="0" smtClean="0"/>
              <a:t>Transformation </a:t>
            </a:r>
            <a:r>
              <a:rPr lang="fr-FR" dirty="0"/>
              <a:t>en corps jaune du reste des cellules de la granulosa et des cellules thécales </a:t>
            </a:r>
            <a:r>
              <a:rPr lang="fr-FR" dirty="0" smtClean="0"/>
              <a:t>progestérone </a:t>
            </a:r>
            <a:r>
              <a:rPr lang="fr-FR" dirty="0"/>
              <a:t>+ </a:t>
            </a:r>
            <a:r>
              <a:rPr lang="fr-FR" dirty="0" smtClean="0"/>
              <a:t>œstrogènes. </a:t>
            </a:r>
            <a:endParaRPr lang="fr-FR" dirty="0"/>
          </a:p>
          <a:p>
            <a:endParaRPr lang="fr-FR" dirty="0"/>
          </a:p>
        </p:txBody>
      </p:sp>
    </p:spTree>
    <p:extLst>
      <p:ext uri="{BB962C8B-B14F-4D97-AF65-F5344CB8AC3E}">
        <p14:creationId xmlns:p14="http://schemas.microsoft.com/office/powerpoint/2010/main" val="2134850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La phase lutéale</a:t>
            </a:r>
            <a:endParaRPr lang="fr-FR" sz="4400" dirty="0"/>
          </a:p>
        </p:txBody>
      </p:sp>
      <p:sp>
        <p:nvSpPr>
          <p:cNvPr id="3" name="Espace réservé du contenu 2"/>
          <p:cNvSpPr>
            <a:spLocks noGrp="1"/>
          </p:cNvSpPr>
          <p:nvPr>
            <p:ph idx="1"/>
          </p:nvPr>
        </p:nvSpPr>
        <p:spPr/>
        <p:txBody>
          <a:bodyPr>
            <a:normAutofit/>
          </a:bodyPr>
          <a:lstStyle/>
          <a:p>
            <a:r>
              <a:rPr lang="fr-FR" dirty="0"/>
              <a:t>1. L'ovulation a </a:t>
            </a:r>
            <a:r>
              <a:rPr lang="fr-FR" dirty="0" smtClean="0"/>
              <a:t>lieu</a:t>
            </a:r>
          </a:p>
          <a:p>
            <a:r>
              <a:rPr lang="fr-FR" dirty="0" smtClean="0"/>
              <a:t>2</a:t>
            </a:r>
            <a:r>
              <a:rPr lang="fr-FR" dirty="0"/>
              <a:t>. Le corps jaune se forme et commence à </a:t>
            </a:r>
            <a:r>
              <a:rPr lang="fr-FR" dirty="0" smtClean="0"/>
              <a:t>secréter </a:t>
            </a:r>
            <a:r>
              <a:rPr lang="fr-FR" dirty="0"/>
              <a:t>de grandes </a:t>
            </a:r>
            <a:r>
              <a:rPr lang="fr-FR" dirty="0" smtClean="0"/>
              <a:t>quantités d’ œstrogènes </a:t>
            </a:r>
            <a:r>
              <a:rPr lang="fr-FR" dirty="0"/>
              <a:t>et de </a:t>
            </a:r>
            <a:r>
              <a:rPr lang="fr-FR" dirty="0" smtClean="0"/>
              <a:t>progestérone.</a:t>
            </a:r>
            <a:r>
              <a:rPr lang="fr-FR" dirty="0"/>
              <a:t/>
            </a:r>
            <a:br>
              <a:rPr lang="fr-FR" dirty="0"/>
            </a:br>
            <a:endParaRPr lang="fr-FR" dirty="0" smtClean="0"/>
          </a:p>
          <a:p>
            <a:r>
              <a:rPr lang="fr-FR" dirty="0" smtClean="0"/>
              <a:t>3</a:t>
            </a:r>
            <a:r>
              <a:rPr lang="fr-FR" dirty="0"/>
              <a:t>. Les concentrations plasmatiques </a:t>
            </a:r>
            <a:r>
              <a:rPr lang="fr-FR" dirty="0" smtClean="0"/>
              <a:t>d’ œstrogènes </a:t>
            </a:r>
            <a:r>
              <a:rPr lang="fr-FR" dirty="0"/>
              <a:t>et de </a:t>
            </a:r>
            <a:r>
              <a:rPr lang="fr-FR" dirty="0" smtClean="0"/>
              <a:t>progestérone s’ élèvent.</a:t>
            </a:r>
            <a:r>
              <a:rPr lang="fr-FR" dirty="0"/>
              <a:t/>
            </a:r>
            <a:br>
              <a:rPr lang="fr-FR" dirty="0"/>
            </a:br>
            <a:endParaRPr lang="fr-FR" dirty="0"/>
          </a:p>
        </p:txBody>
      </p:sp>
    </p:spTree>
    <p:extLst>
      <p:ext uri="{BB962C8B-B14F-4D97-AF65-F5344CB8AC3E}">
        <p14:creationId xmlns:p14="http://schemas.microsoft.com/office/powerpoint/2010/main" val="867814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2995" y="846542"/>
            <a:ext cx="8208556" cy="5603304"/>
          </a:xfrm>
        </p:spPr>
        <p:txBody>
          <a:bodyPr>
            <a:normAutofit/>
          </a:bodyPr>
          <a:lstStyle/>
          <a:p>
            <a:r>
              <a:rPr lang="fr-FR" dirty="0"/>
              <a:t>4. La </a:t>
            </a:r>
            <a:r>
              <a:rPr lang="fr-FR" dirty="0" smtClean="0"/>
              <a:t>sécrétion </a:t>
            </a:r>
            <a:r>
              <a:rPr lang="fr-FR" dirty="0"/>
              <a:t>de FSH et LH est </a:t>
            </a:r>
            <a:r>
              <a:rPr lang="fr-FR" dirty="0" smtClean="0"/>
              <a:t>inhibée </a:t>
            </a:r>
            <a:r>
              <a:rPr lang="fr-FR" dirty="0"/>
              <a:t>et leurs concentrations plasmatiques diminuent. </a:t>
            </a:r>
            <a:endParaRPr lang="fr-FR" dirty="0" smtClean="0"/>
          </a:p>
          <a:p>
            <a:r>
              <a:rPr lang="fr-FR" dirty="0" smtClean="0"/>
              <a:t>5</a:t>
            </a:r>
            <a:r>
              <a:rPr lang="fr-FR" dirty="0"/>
              <a:t>. Le corps jaune commence à dégénérer et sa </a:t>
            </a:r>
            <a:r>
              <a:rPr lang="fr-FR" dirty="0" smtClean="0"/>
              <a:t>sécrétion </a:t>
            </a:r>
            <a:r>
              <a:rPr lang="fr-FR" dirty="0"/>
              <a:t>d'hormones diminue.</a:t>
            </a:r>
            <a:br>
              <a:rPr lang="fr-FR" dirty="0"/>
            </a:br>
            <a:endParaRPr lang="fr-FR" dirty="0" smtClean="0"/>
          </a:p>
          <a:p>
            <a:r>
              <a:rPr lang="fr-FR" dirty="0" smtClean="0"/>
              <a:t>6</a:t>
            </a:r>
            <a:r>
              <a:rPr lang="fr-FR" dirty="0"/>
              <a:t>. Les concentrations plasmatiques </a:t>
            </a:r>
            <a:r>
              <a:rPr lang="fr-FR" dirty="0" smtClean="0"/>
              <a:t>d’ œstrogènes </a:t>
            </a:r>
            <a:r>
              <a:rPr lang="fr-FR" dirty="0"/>
              <a:t>et de </a:t>
            </a:r>
            <a:r>
              <a:rPr lang="fr-FR" dirty="0" smtClean="0"/>
              <a:t>progestérone </a:t>
            </a:r>
            <a:r>
              <a:rPr lang="fr-FR" dirty="0"/>
              <a:t>diminuent</a:t>
            </a:r>
            <a:r>
              <a:rPr lang="fr-FR" dirty="0" smtClean="0"/>
              <a:t>.</a:t>
            </a:r>
          </a:p>
          <a:p>
            <a:r>
              <a:rPr lang="fr-FR" dirty="0" smtClean="0"/>
              <a:t>7</a:t>
            </a:r>
            <a:r>
              <a:rPr lang="fr-FR" dirty="0"/>
              <a:t>. La </a:t>
            </a:r>
            <a:r>
              <a:rPr lang="fr-FR" dirty="0" smtClean="0"/>
              <a:t>sécrétion </a:t>
            </a:r>
            <a:r>
              <a:rPr lang="fr-FR" dirty="0"/>
              <a:t>de FSH et LH commence à augmenter et un nouveau cycle commence. </a:t>
            </a:r>
          </a:p>
          <a:p>
            <a:endParaRPr lang="fr-FR" dirty="0"/>
          </a:p>
          <a:p>
            <a:endParaRPr lang="fr-FR" dirty="0"/>
          </a:p>
        </p:txBody>
      </p:sp>
    </p:spTree>
    <p:extLst>
      <p:ext uri="{BB962C8B-B14F-4D97-AF65-F5344CB8AC3E}">
        <p14:creationId xmlns:p14="http://schemas.microsoft.com/office/powerpoint/2010/main" val="3161219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 rétrocontrôle des hormones sexuelles.</a:t>
            </a:r>
            <a:endParaRPr lang="fr-FR" sz="3200" dirty="0"/>
          </a:p>
        </p:txBody>
      </p:sp>
      <p:sp>
        <p:nvSpPr>
          <p:cNvPr id="3" name="Espace réservé du contenu 2"/>
          <p:cNvSpPr>
            <a:spLocks noGrp="1"/>
          </p:cNvSpPr>
          <p:nvPr>
            <p:ph idx="1"/>
          </p:nvPr>
        </p:nvSpPr>
        <p:spPr/>
        <p:txBody>
          <a:bodyPr>
            <a:normAutofit/>
          </a:bodyPr>
          <a:lstStyle/>
          <a:p>
            <a:r>
              <a:rPr lang="fr-FR" dirty="0"/>
              <a:t>Les </a:t>
            </a:r>
            <a:r>
              <a:rPr lang="fr-FR" dirty="0" smtClean="0"/>
              <a:t>œstrogènes, </a:t>
            </a:r>
            <a:r>
              <a:rPr lang="fr-FR" dirty="0"/>
              <a:t>à faibles concentrations plasmatiques: diminuent la </a:t>
            </a:r>
            <a:r>
              <a:rPr lang="fr-FR" dirty="0" smtClean="0"/>
              <a:t>sécrétion </a:t>
            </a:r>
            <a:r>
              <a:rPr lang="fr-FR" dirty="0"/>
              <a:t>hypophysaire de FSH et de LH en </a:t>
            </a:r>
            <a:r>
              <a:rPr lang="fr-FR" dirty="0" smtClean="0"/>
              <a:t>réponse </a:t>
            </a:r>
            <a:r>
              <a:rPr lang="fr-FR" dirty="0"/>
              <a:t>à la GnRH pourraient inhiber les neurones hypothalamiques </a:t>
            </a:r>
            <a:r>
              <a:rPr lang="fr-FR" dirty="0" smtClean="0"/>
              <a:t>sécréteurs </a:t>
            </a:r>
            <a:r>
              <a:rPr lang="fr-FR" dirty="0"/>
              <a:t>de GnRH. </a:t>
            </a:r>
          </a:p>
          <a:p>
            <a:r>
              <a:rPr lang="fr-FR" dirty="0"/>
              <a:t>Inhibition par </a:t>
            </a:r>
            <a:r>
              <a:rPr lang="fr-FR" dirty="0" smtClean="0"/>
              <a:t>rétrocontrôle négatif </a:t>
            </a:r>
            <a:r>
              <a:rPr lang="fr-FR" dirty="0"/>
              <a:t>de la </a:t>
            </a:r>
            <a:r>
              <a:rPr lang="fr-FR" dirty="0" smtClean="0"/>
              <a:t>sécrétion </a:t>
            </a:r>
            <a:r>
              <a:rPr lang="fr-FR" dirty="0"/>
              <a:t>de FSH et LH pendant les phases folliculaires </a:t>
            </a:r>
            <a:r>
              <a:rPr lang="fr-FR" dirty="0" smtClean="0"/>
              <a:t>précoce </a:t>
            </a:r>
            <a:r>
              <a:rPr lang="fr-FR" dirty="0"/>
              <a:t>et moyenne. </a:t>
            </a:r>
          </a:p>
          <a:p>
            <a:r>
              <a:rPr lang="fr-FR" dirty="0"/>
              <a:t>L'inhibine agit sur l'hypophyse: Inhibition par </a:t>
            </a:r>
            <a:r>
              <a:rPr lang="fr-FR" dirty="0" smtClean="0"/>
              <a:t>rétrocontrôle négatif </a:t>
            </a:r>
            <a:r>
              <a:rPr lang="fr-FR" dirty="0"/>
              <a:t>de FSH pendant tout le cycle. </a:t>
            </a:r>
          </a:p>
        </p:txBody>
      </p:sp>
    </p:spTree>
    <p:extLst>
      <p:ext uri="{BB962C8B-B14F-4D97-AF65-F5344CB8AC3E}">
        <p14:creationId xmlns:p14="http://schemas.microsoft.com/office/powerpoint/2010/main" val="516218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947320"/>
            <a:ext cx="8042276" cy="5462213"/>
          </a:xfrm>
        </p:spPr>
        <p:txBody>
          <a:bodyPr>
            <a:normAutofit/>
          </a:bodyPr>
          <a:lstStyle/>
          <a:p>
            <a:r>
              <a:rPr lang="fr-FR" dirty="0"/>
              <a:t>Les </a:t>
            </a:r>
            <a:r>
              <a:rPr lang="fr-FR" dirty="0" smtClean="0"/>
              <a:t>œstrogènes, </a:t>
            </a:r>
            <a:r>
              <a:rPr lang="fr-FR" dirty="0"/>
              <a:t>à </a:t>
            </a:r>
            <a:r>
              <a:rPr lang="fr-FR" dirty="0" smtClean="0"/>
              <a:t>très </a:t>
            </a:r>
            <a:r>
              <a:rPr lang="fr-FR" dirty="0"/>
              <a:t>forte concentration: stimulent la </a:t>
            </a:r>
            <a:r>
              <a:rPr lang="fr-FR" dirty="0" smtClean="0"/>
              <a:t>sécrétion </a:t>
            </a:r>
            <a:r>
              <a:rPr lang="fr-FR" dirty="0"/>
              <a:t>de LH (et de FSH) </a:t>
            </a:r>
            <a:r>
              <a:rPr lang="fr-FR" dirty="0" smtClean="0"/>
              <a:t>par           l’ antéhypophyse </a:t>
            </a:r>
            <a:r>
              <a:rPr lang="fr-FR" dirty="0"/>
              <a:t>en </a:t>
            </a:r>
            <a:r>
              <a:rPr lang="fr-FR" dirty="0" smtClean="0"/>
              <a:t>réponse </a:t>
            </a:r>
            <a:r>
              <a:rPr lang="fr-FR" dirty="0"/>
              <a:t>à la GnRH, stimulent les neurones hypothalamiques qui </a:t>
            </a:r>
            <a:r>
              <a:rPr lang="fr-FR" dirty="0" smtClean="0"/>
              <a:t>secrètent </a:t>
            </a:r>
            <a:r>
              <a:rPr lang="fr-FR" dirty="0"/>
              <a:t>GnRH. stimulation par </a:t>
            </a:r>
            <a:r>
              <a:rPr lang="fr-FR" dirty="0" smtClean="0"/>
              <a:t>rétrocontrôle </a:t>
            </a:r>
            <a:r>
              <a:rPr lang="fr-FR" dirty="0"/>
              <a:t>positif du pic de LH, </a:t>
            </a:r>
            <a:r>
              <a:rPr lang="fr-FR" dirty="0" smtClean="0"/>
              <a:t> </a:t>
            </a:r>
            <a:r>
              <a:rPr lang="fr-FR" dirty="0"/>
              <a:t>ovulation. </a:t>
            </a:r>
          </a:p>
          <a:p>
            <a:r>
              <a:rPr lang="fr-FR" dirty="0" smtClean="0"/>
              <a:t>De </a:t>
            </a:r>
            <a:r>
              <a:rPr lang="fr-FR" dirty="0"/>
              <a:t>fortes concentrations de </a:t>
            </a:r>
            <a:r>
              <a:rPr lang="fr-FR" dirty="0" smtClean="0"/>
              <a:t>progestérone </a:t>
            </a:r>
            <a:r>
              <a:rPr lang="fr-FR" dirty="0"/>
              <a:t>en </a:t>
            </a:r>
            <a:r>
              <a:rPr lang="fr-FR" dirty="0" smtClean="0"/>
              <a:t>présence d’ œstrogènes </a:t>
            </a:r>
            <a:r>
              <a:rPr lang="fr-FR" dirty="0"/>
              <a:t>inhibent les neurones hypothalamiques </a:t>
            </a:r>
            <a:r>
              <a:rPr lang="fr-FR" dirty="0" smtClean="0"/>
              <a:t>sécréteurs </a:t>
            </a:r>
            <a:r>
              <a:rPr lang="fr-FR" dirty="0"/>
              <a:t>de GnRH inhibition par </a:t>
            </a:r>
            <a:r>
              <a:rPr lang="fr-FR" dirty="0" smtClean="0"/>
              <a:t>rétrocontrôle négatif </a:t>
            </a:r>
            <a:r>
              <a:rPr lang="fr-FR" dirty="0"/>
              <a:t>de la </a:t>
            </a:r>
            <a:r>
              <a:rPr lang="fr-FR" dirty="0" smtClean="0"/>
              <a:t>sécrétion </a:t>
            </a:r>
            <a:r>
              <a:rPr lang="fr-FR" dirty="0"/>
              <a:t>de FSH et LH </a:t>
            </a:r>
            <a:r>
              <a:rPr lang="fr-FR" dirty="0" smtClean="0"/>
              <a:t>prévention </a:t>
            </a:r>
            <a:r>
              <a:rPr lang="fr-FR" dirty="0"/>
              <a:t>des pics de LH au cours de la phase </a:t>
            </a:r>
            <a:r>
              <a:rPr lang="fr-FR" dirty="0" smtClean="0"/>
              <a:t>lutéale </a:t>
            </a:r>
            <a:r>
              <a:rPr lang="fr-FR" dirty="0"/>
              <a:t>et de la grossesse. </a:t>
            </a:r>
          </a:p>
          <a:p>
            <a:endParaRPr lang="fr-FR" dirty="0"/>
          </a:p>
          <a:p>
            <a:endParaRPr lang="fr-FR" dirty="0"/>
          </a:p>
        </p:txBody>
      </p:sp>
    </p:spTree>
    <p:extLst>
      <p:ext uri="{BB962C8B-B14F-4D97-AF65-F5344CB8AC3E}">
        <p14:creationId xmlns:p14="http://schemas.microsoft.com/office/powerpoint/2010/main" val="1501714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utérin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L’ endomètre </a:t>
            </a:r>
            <a:r>
              <a:rPr lang="fr-FR" dirty="0"/>
              <a:t>est un tissu hétérogène, associant un </a:t>
            </a:r>
            <a:r>
              <a:rPr lang="fr-FR" dirty="0" smtClean="0"/>
              <a:t>épithélium </a:t>
            </a:r>
            <a:r>
              <a:rPr lang="fr-FR" dirty="0"/>
              <a:t>glandulaire et un contingent stromal, à renouvellement </a:t>
            </a:r>
            <a:r>
              <a:rPr lang="fr-FR" dirty="0" smtClean="0"/>
              <a:t>cyclique</a:t>
            </a:r>
            <a:r>
              <a:rPr lang="fr-FR" dirty="0"/>
              <a:t>, alternant </a:t>
            </a:r>
            <a:r>
              <a:rPr lang="fr-FR" dirty="0" smtClean="0"/>
              <a:t>prolifération, différenciation </a:t>
            </a:r>
            <a:r>
              <a:rPr lang="fr-FR" dirty="0"/>
              <a:t>et </a:t>
            </a:r>
            <a:r>
              <a:rPr lang="fr-FR" dirty="0" smtClean="0"/>
              <a:t>desquamation. </a:t>
            </a:r>
          </a:p>
          <a:p>
            <a:r>
              <a:rPr lang="fr-FR" dirty="0"/>
              <a:t>S’y associent des cellules issues du </a:t>
            </a:r>
            <a:r>
              <a:rPr lang="fr-FR" dirty="0" smtClean="0"/>
              <a:t>système </a:t>
            </a:r>
            <a:r>
              <a:rPr lang="fr-FR" dirty="0"/>
              <a:t>immunitaire comme les </a:t>
            </a:r>
            <a:r>
              <a:rPr lang="fr-FR" dirty="0" smtClean="0"/>
              <a:t>polynucléaires, </a:t>
            </a:r>
            <a:r>
              <a:rPr lang="fr-FR" dirty="0"/>
              <a:t>les macrophages et les cellules </a:t>
            </a:r>
            <a:r>
              <a:rPr lang="fr-FR" i="1" dirty="0" smtClean="0"/>
              <a:t>Natural </a:t>
            </a:r>
            <a:r>
              <a:rPr lang="fr-FR" i="1" dirty="0"/>
              <a:t>killer </a:t>
            </a:r>
            <a:r>
              <a:rPr lang="fr-FR" dirty="0"/>
              <a:t>(NK) </a:t>
            </a:r>
            <a:endParaRPr lang="fr-FR" dirty="0"/>
          </a:p>
          <a:p>
            <a:endParaRPr lang="fr-FR" dirty="0"/>
          </a:p>
          <a:p>
            <a:endParaRPr lang="fr-FR" dirty="0"/>
          </a:p>
        </p:txBody>
      </p:sp>
    </p:spTree>
    <p:extLst>
      <p:ext uri="{BB962C8B-B14F-4D97-AF65-F5344CB8AC3E}">
        <p14:creationId xmlns:p14="http://schemas.microsoft.com/office/powerpoint/2010/main" val="4275872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444" r="-1428" b="4586"/>
          <a:stretch/>
        </p:blipFill>
        <p:spPr>
          <a:xfrm>
            <a:off x="161261" y="203631"/>
            <a:ext cx="8788721" cy="6426546"/>
          </a:xfrm>
        </p:spPr>
      </p:pic>
    </p:spTree>
    <p:extLst>
      <p:ext uri="{BB962C8B-B14F-4D97-AF65-F5344CB8AC3E}">
        <p14:creationId xmlns:p14="http://schemas.microsoft.com/office/powerpoint/2010/main" val="3652704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Durant le cycle menstruel, trois parties peuvent </a:t>
            </a:r>
            <a:r>
              <a:rPr lang="fr-FR" sz="2800" dirty="0" smtClean="0"/>
              <a:t>être distinguées </a:t>
            </a:r>
            <a:endParaRPr lang="fr-FR" sz="2800" dirty="0"/>
          </a:p>
        </p:txBody>
      </p:sp>
      <p:sp>
        <p:nvSpPr>
          <p:cNvPr id="3" name="Espace réservé du contenu 2"/>
          <p:cNvSpPr>
            <a:spLocks noGrp="1"/>
          </p:cNvSpPr>
          <p:nvPr>
            <p:ph idx="1"/>
          </p:nvPr>
        </p:nvSpPr>
        <p:spPr>
          <a:xfrm>
            <a:off x="382994" y="1600200"/>
            <a:ext cx="8486357" cy="5010891"/>
          </a:xfrm>
        </p:spPr>
        <p:txBody>
          <a:bodyPr>
            <a:normAutofit lnSpcReduction="10000"/>
          </a:bodyPr>
          <a:lstStyle/>
          <a:p>
            <a:r>
              <a:rPr lang="fr-FR" dirty="0" smtClean="0"/>
              <a:t> </a:t>
            </a:r>
            <a:r>
              <a:rPr lang="fr-FR" dirty="0"/>
              <a:t>la phase folliculaire (ou </a:t>
            </a:r>
            <a:r>
              <a:rPr lang="fr-FR" dirty="0" smtClean="0"/>
              <a:t>proliférative) </a:t>
            </a:r>
            <a:r>
              <a:rPr lang="fr-FR" dirty="0"/>
              <a:t>est </a:t>
            </a:r>
            <a:r>
              <a:rPr lang="fr-FR" dirty="0" smtClean="0"/>
              <a:t>caractérisée </a:t>
            </a:r>
            <a:r>
              <a:rPr lang="fr-FR" dirty="0"/>
              <a:t>par l’augmentation du nombre des glandes et de </a:t>
            </a:r>
            <a:r>
              <a:rPr lang="fr-FR" dirty="0" smtClean="0"/>
              <a:t>        l’ épaisseur </a:t>
            </a:r>
            <a:r>
              <a:rPr lang="fr-FR" dirty="0"/>
              <a:t>du stroma sous l’effet des </a:t>
            </a:r>
            <a:r>
              <a:rPr lang="fr-FR" dirty="0" smtClean="0"/>
              <a:t>estrogènes </a:t>
            </a:r>
            <a:r>
              <a:rPr lang="fr-FR" dirty="0"/>
              <a:t>; </a:t>
            </a:r>
            <a:endParaRPr lang="fr-FR" dirty="0"/>
          </a:p>
          <a:p>
            <a:r>
              <a:rPr lang="fr-FR" dirty="0" smtClean="0"/>
              <a:t> </a:t>
            </a:r>
            <a:r>
              <a:rPr lang="fr-FR" dirty="0"/>
              <a:t>la phase </a:t>
            </a:r>
            <a:r>
              <a:rPr lang="fr-FR" dirty="0" smtClean="0"/>
              <a:t>lutéale </a:t>
            </a:r>
            <a:r>
              <a:rPr lang="fr-FR" dirty="0"/>
              <a:t>(ou </a:t>
            </a:r>
            <a:r>
              <a:rPr lang="fr-FR" dirty="0" smtClean="0"/>
              <a:t>sécrétoire)</a:t>
            </a:r>
            <a:r>
              <a:rPr lang="fr-FR" dirty="0"/>
              <a:t>, sous la </a:t>
            </a:r>
            <a:r>
              <a:rPr lang="fr-FR" dirty="0" smtClean="0"/>
              <a:t>dépendance </a:t>
            </a:r>
            <a:r>
              <a:rPr lang="fr-FR" dirty="0"/>
              <a:t>de la </a:t>
            </a:r>
            <a:r>
              <a:rPr lang="fr-FR" dirty="0" smtClean="0"/>
              <a:t>progestérone, entraine </a:t>
            </a:r>
            <a:r>
              <a:rPr lang="fr-FR" dirty="0"/>
              <a:t>l’apparition de granules dans les cellules </a:t>
            </a:r>
            <a:r>
              <a:rPr lang="fr-FR" dirty="0" smtClean="0"/>
              <a:t>épithéliales, </a:t>
            </a:r>
            <a:r>
              <a:rPr lang="fr-FR" dirty="0"/>
              <a:t>une </a:t>
            </a:r>
            <a:r>
              <a:rPr lang="fr-FR" dirty="0" smtClean="0"/>
              <a:t>sécrétion </a:t>
            </a:r>
            <a:r>
              <a:rPr lang="fr-FR" dirty="0"/>
              <a:t>de </a:t>
            </a:r>
            <a:r>
              <a:rPr lang="fr-FR" dirty="0" smtClean="0"/>
              <a:t>glycogène </a:t>
            </a:r>
            <a:r>
              <a:rPr lang="fr-FR" dirty="0"/>
              <a:t>dans les </a:t>
            </a:r>
            <a:r>
              <a:rPr lang="fr-FR" dirty="0" smtClean="0"/>
              <a:t>lumières </a:t>
            </a:r>
            <a:r>
              <a:rPr lang="fr-FR" dirty="0"/>
              <a:t>glandulaires et une modification des fibres </a:t>
            </a:r>
            <a:r>
              <a:rPr lang="fr-FR" dirty="0" smtClean="0"/>
              <a:t>conjonctives </a:t>
            </a:r>
            <a:r>
              <a:rPr lang="fr-FR" dirty="0"/>
              <a:t>avec apparition d’un fluide interstitiel dans le stroma ; </a:t>
            </a:r>
            <a:endParaRPr lang="fr-FR" dirty="0"/>
          </a:p>
          <a:p>
            <a:r>
              <a:rPr lang="fr-FR" dirty="0" smtClean="0"/>
              <a:t>la troisième </a:t>
            </a:r>
            <a:r>
              <a:rPr lang="fr-FR" dirty="0"/>
              <a:t>partie, en l’absence de grossesse, est l’involution de l</a:t>
            </a:r>
            <a:r>
              <a:rPr lang="fr-FR" dirty="0" smtClean="0"/>
              <a:t>’ endomètre </a:t>
            </a:r>
            <a:r>
              <a:rPr lang="fr-FR" dirty="0"/>
              <a:t>secondaire à l</a:t>
            </a:r>
            <a:r>
              <a:rPr lang="fr-FR" dirty="0" smtClean="0"/>
              <a:t>’ arrêt </a:t>
            </a:r>
            <a:r>
              <a:rPr lang="fr-FR" dirty="0"/>
              <a:t>de </a:t>
            </a:r>
            <a:r>
              <a:rPr lang="fr-FR" dirty="0" smtClean="0"/>
              <a:t>sécrétion </a:t>
            </a:r>
            <a:r>
              <a:rPr lang="fr-FR" dirty="0"/>
              <a:t>du corps jaune, avec apparition des </a:t>
            </a:r>
            <a:r>
              <a:rPr lang="fr-FR" dirty="0" smtClean="0"/>
              <a:t>règles.</a:t>
            </a:r>
            <a:r>
              <a:rPr lang="fr-FR" dirty="0"/>
              <a:t/>
            </a:r>
            <a:br>
              <a:rPr lang="fr-FR" dirty="0"/>
            </a:br>
            <a:endParaRPr lang="fr-FR" dirty="0"/>
          </a:p>
          <a:p>
            <a:endParaRPr lang="fr-FR" dirty="0"/>
          </a:p>
        </p:txBody>
      </p:sp>
    </p:spTree>
    <p:extLst>
      <p:ext uri="{BB962C8B-B14F-4D97-AF65-F5344CB8AC3E}">
        <p14:creationId xmlns:p14="http://schemas.microsoft.com/office/powerpoint/2010/main" val="239235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Action sur les organes cibles</a:t>
            </a:r>
            <a:endParaRPr lang="fr-FR" sz="4000" dirty="0"/>
          </a:p>
        </p:txBody>
      </p:sp>
      <p:sp>
        <p:nvSpPr>
          <p:cNvPr id="3" name="Espace réservé du contenu 2"/>
          <p:cNvSpPr>
            <a:spLocks noGrp="1"/>
          </p:cNvSpPr>
          <p:nvPr>
            <p:ph idx="1"/>
          </p:nvPr>
        </p:nvSpPr>
        <p:spPr/>
        <p:txBody>
          <a:bodyPr/>
          <a:lstStyle/>
          <a:p>
            <a:r>
              <a:rPr lang="fr-FR" dirty="0"/>
              <a:t>L</a:t>
            </a:r>
            <a:r>
              <a:rPr lang="fr-FR" dirty="0" smtClean="0"/>
              <a:t>’ endomètre </a:t>
            </a:r>
            <a:r>
              <a:rPr lang="fr-FR" dirty="0"/>
              <a:t>subit au cours du cycle menstruel des modifications structurales et biochimiques qui permettront à l’embryon de s’y implanter. </a:t>
            </a:r>
            <a:endParaRPr lang="fr-FR" dirty="0" smtClean="0"/>
          </a:p>
          <a:p>
            <a:r>
              <a:rPr lang="fr-FR" dirty="0" smtClean="0"/>
              <a:t>D’abord </a:t>
            </a:r>
            <a:r>
              <a:rPr lang="fr-FR" dirty="0"/>
              <a:t>sous l’influence des </a:t>
            </a:r>
            <a:r>
              <a:rPr lang="fr-FR" dirty="0" smtClean="0"/>
              <a:t>estrogènes,                   l’endomètre </a:t>
            </a:r>
            <a:r>
              <a:rPr lang="fr-FR" dirty="0"/>
              <a:t>s</a:t>
            </a:r>
            <a:r>
              <a:rPr lang="fr-FR" dirty="0" smtClean="0"/>
              <a:t>’ épaissit </a:t>
            </a:r>
            <a:r>
              <a:rPr lang="fr-FR" dirty="0"/>
              <a:t>avant de se </a:t>
            </a:r>
            <a:r>
              <a:rPr lang="fr-FR" dirty="0" smtClean="0"/>
              <a:t>decidualiser </a:t>
            </a:r>
            <a:r>
              <a:rPr lang="fr-FR" dirty="0"/>
              <a:t>avec la </a:t>
            </a:r>
            <a:r>
              <a:rPr lang="fr-FR" dirty="0" smtClean="0"/>
              <a:t>progestérone (fenêtre </a:t>
            </a:r>
            <a:r>
              <a:rPr lang="fr-FR" dirty="0"/>
              <a:t>d’implantation)</a:t>
            </a:r>
            <a:r>
              <a:rPr lang="fr-FR" dirty="0" smtClean="0"/>
              <a:t>.</a:t>
            </a:r>
          </a:p>
          <a:p>
            <a:r>
              <a:rPr lang="fr-FR" dirty="0" smtClean="0"/>
              <a:t> </a:t>
            </a:r>
            <a:r>
              <a:rPr lang="fr-FR" dirty="0"/>
              <a:t>De nombreux facteurs de croissance participent à cette maturation, </a:t>
            </a:r>
            <a:r>
              <a:rPr lang="fr-FR" dirty="0" smtClean="0"/>
              <a:t>également </a:t>
            </a:r>
            <a:r>
              <a:rPr lang="fr-FR" dirty="0"/>
              <a:t>sous la </a:t>
            </a:r>
            <a:r>
              <a:rPr lang="fr-FR" dirty="0" smtClean="0"/>
              <a:t>dépendance </a:t>
            </a:r>
            <a:r>
              <a:rPr lang="fr-FR" dirty="0"/>
              <a:t>de la vascularisation </a:t>
            </a:r>
            <a:r>
              <a:rPr lang="fr-FR" dirty="0" smtClean="0"/>
              <a:t>utérine. </a:t>
            </a:r>
            <a:endParaRPr lang="fr-FR" dirty="0"/>
          </a:p>
          <a:p>
            <a:endParaRPr lang="fr-FR" dirty="0"/>
          </a:p>
        </p:txBody>
      </p:sp>
    </p:spTree>
    <p:extLst>
      <p:ext uri="{BB962C8B-B14F-4D97-AF65-F5344CB8AC3E}">
        <p14:creationId xmlns:p14="http://schemas.microsoft.com/office/powerpoint/2010/main" val="426055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u="sng" dirty="0" smtClean="0"/>
              <a:t>Durée du cycle menstruel</a:t>
            </a:r>
            <a:endParaRPr lang="fr-FR" sz="4000" u="sng" dirty="0"/>
          </a:p>
        </p:txBody>
      </p:sp>
      <p:sp>
        <p:nvSpPr>
          <p:cNvPr id="3" name="Espace réservé du contenu 2"/>
          <p:cNvSpPr>
            <a:spLocks noGrp="1"/>
          </p:cNvSpPr>
          <p:nvPr>
            <p:ph idx="1"/>
          </p:nvPr>
        </p:nvSpPr>
        <p:spPr>
          <a:xfrm>
            <a:off x="549274" y="1600201"/>
            <a:ext cx="8437731" cy="4343400"/>
          </a:xfrm>
        </p:spPr>
        <p:txBody>
          <a:bodyPr/>
          <a:lstStyle/>
          <a:p>
            <a:endParaRPr lang="fr-FR" dirty="0" smtClean="0"/>
          </a:p>
          <a:p>
            <a:r>
              <a:rPr lang="fr-FR" dirty="0" smtClean="0"/>
              <a:t>Chez la femme, durant les 18 mois qui suivent la puberté, les cycles sont anovulatoires, puis dans les 5 à 7 années suivantes, les cycles se raccourcissent progressivement pour passer de 33 à 30 jours;</a:t>
            </a:r>
          </a:p>
          <a:p>
            <a:pPr marL="0" indent="0">
              <a:buNone/>
            </a:pPr>
            <a:endParaRPr lang="fr-FR" dirty="0" smtClean="0"/>
          </a:p>
          <a:p>
            <a:r>
              <a:rPr lang="fr-FR" dirty="0" smtClean="0"/>
              <a:t>Entre 20 et 40 ans, la durée moyenne du cycle est entre 25 à 30jours.</a:t>
            </a:r>
          </a:p>
        </p:txBody>
      </p:sp>
    </p:spTree>
    <p:extLst>
      <p:ext uri="{BB962C8B-B14F-4D97-AF65-F5344CB8AC3E}">
        <p14:creationId xmlns:p14="http://schemas.microsoft.com/office/powerpoint/2010/main" val="3377054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524050"/>
            <a:ext cx="8042276" cy="5986263"/>
          </a:xfrm>
        </p:spPr>
        <p:txBody>
          <a:bodyPr/>
          <a:lstStyle/>
          <a:p>
            <a:r>
              <a:rPr lang="fr-FR" dirty="0" smtClean="0"/>
              <a:t>L’ endomètre est l’ organe cible qui va subir le maximum de modification sous l’ action des stéroïdes ovariens. </a:t>
            </a:r>
          </a:p>
          <a:p>
            <a:r>
              <a:rPr lang="fr-FR" dirty="0" smtClean="0"/>
              <a:t>Pendant la phase préovulatoire; les règles ont entrainé l’ élimination de la couche superficielle de l’ endomètre. L’ épithélium de surface se régénère très rapidement</a:t>
            </a:r>
          </a:p>
          <a:p>
            <a:r>
              <a:rPr lang="fr-FR" dirty="0" smtClean="0"/>
              <a:t>Pendant la phase post ovulatoire: l’ endomètre va prendre un aspect sécrétoire avec sécrétion du mucus du glycogène à l’ extérieur des glandes utérines.</a:t>
            </a:r>
            <a:endParaRPr lang="fr-FR" dirty="0"/>
          </a:p>
        </p:txBody>
      </p:sp>
    </p:spTree>
    <p:extLst>
      <p:ext uri="{BB962C8B-B14F-4D97-AF65-F5344CB8AC3E}">
        <p14:creationId xmlns:p14="http://schemas.microsoft.com/office/powerpoint/2010/main" val="2053960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6.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656" r="-830"/>
          <a:stretch/>
        </p:blipFill>
        <p:spPr>
          <a:xfrm>
            <a:off x="428426" y="319292"/>
            <a:ext cx="8530064" cy="5928996"/>
          </a:xfrm>
        </p:spPr>
      </p:pic>
    </p:spTree>
    <p:extLst>
      <p:ext uri="{BB962C8B-B14F-4D97-AF65-F5344CB8AC3E}">
        <p14:creationId xmlns:p14="http://schemas.microsoft.com/office/powerpoint/2010/main" val="1651714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18" r="-1121"/>
          <a:stretch/>
        </p:blipFill>
        <p:spPr>
          <a:xfrm>
            <a:off x="382994" y="725608"/>
            <a:ext cx="8183993" cy="5217993"/>
          </a:xfrm>
        </p:spPr>
      </p:pic>
    </p:spTree>
    <p:extLst>
      <p:ext uri="{BB962C8B-B14F-4D97-AF65-F5344CB8AC3E}">
        <p14:creationId xmlns:p14="http://schemas.microsoft.com/office/powerpoint/2010/main" val="1064288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myomètre </a:t>
            </a:r>
            <a:endParaRPr lang="fr-FR" dirty="0"/>
          </a:p>
        </p:txBody>
      </p:sp>
      <p:sp>
        <p:nvSpPr>
          <p:cNvPr id="3" name="Espace réservé du contenu 2"/>
          <p:cNvSpPr>
            <a:spLocks noGrp="1"/>
          </p:cNvSpPr>
          <p:nvPr>
            <p:ph idx="1"/>
          </p:nvPr>
        </p:nvSpPr>
        <p:spPr>
          <a:xfrm>
            <a:off x="221734" y="1600201"/>
            <a:ext cx="8369817" cy="4930268"/>
          </a:xfrm>
        </p:spPr>
        <p:txBody>
          <a:bodyPr>
            <a:normAutofit/>
          </a:bodyPr>
          <a:lstStyle/>
          <a:p>
            <a:r>
              <a:rPr lang="fr-FR" dirty="0"/>
              <a:t>Il augmente d</a:t>
            </a:r>
            <a:r>
              <a:rPr lang="fr-FR" dirty="0" smtClean="0"/>
              <a:t>’ épaisseur </a:t>
            </a:r>
            <a:r>
              <a:rPr lang="fr-FR" dirty="0"/>
              <a:t>en phase folliculaire sous l’effet </a:t>
            </a:r>
            <a:r>
              <a:rPr lang="fr-FR" dirty="0" smtClean="0"/>
              <a:t>mitogène </a:t>
            </a:r>
            <a:r>
              <a:rPr lang="fr-FR" dirty="0"/>
              <a:t>des </a:t>
            </a:r>
            <a:r>
              <a:rPr lang="fr-FR" dirty="0" smtClean="0"/>
              <a:t>estrogènes. </a:t>
            </a:r>
          </a:p>
          <a:p>
            <a:r>
              <a:rPr lang="fr-FR" dirty="0"/>
              <a:t>Durant cette phase, </a:t>
            </a:r>
            <a:r>
              <a:rPr lang="fr-FR" dirty="0" smtClean="0"/>
              <a:t>l’ intensité </a:t>
            </a:r>
            <a:r>
              <a:rPr lang="fr-FR" dirty="0"/>
              <a:t>des contractions est faible, mais leur </a:t>
            </a:r>
            <a:r>
              <a:rPr lang="fr-FR" dirty="0" smtClean="0"/>
              <a:t>fréquence </a:t>
            </a:r>
            <a:r>
              <a:rPr lang="fr-FR" dirty="0"/>
              <a:t>augmente ainsi que le tonus de base. </a:t>
            </a:r>
            <a:endParaRPr lang="fr-FR" dirty="0"/>
          </a:p>
          <a:p>
            <a:r>
              <a:rPr lang="fr-FR" dirty="0"/>
              <a:t>Pendant la phase </a:t>
            </a:r>
            <a:r>
              <a:rPr lang="fr-FR" dirty="0" smtClean="0"/>
              <a:t>lutéale, l’ intensité </a:t>
            </a:r>
            <a:r>
              <a:rPr lang="fr-FR" dirty="0"/>
              <a:t>et la </a:t>
            </a:r>
            <a:r>
              <a:rPr lang="fr-FR" dirty="0" smtClean="0"/>
              <a:t>durée </a:t>
            </a:r>
            <a:r>
              <a:rPr lang="fr-FR" dirty="0"/>
              <a:t>des contractions augmentent, alors que leur </a:t>
            </a:r>
            <a:r>
              <a:rPr lang="fr-FR" dirty="0" smtClean="0"/>
              <a:t>fréquence </a:t>
            </a:r>
            <a:r>
              <a:rPr lang="fr-FR" dirty="0"/>
              <a:t>diminue. Le tonus de base est faible en </a:t>
            </a:r>
            <a:r>
              <a:rPr lang="fr-FR" dirty="0" smtClean="0"/>
              <a:t>deuxième </a:t>
            </a:r>
            <a:r>
              <a:rPr lang="fr-FR" dirty="0"/>
              <a:t>partie du cycle, avant de s</a:t>
            </a:r>
            <a:r>
              <a:rPr lang="fr-FR" dirty="0" smtClean="0"/>
              <a:t>’ élever </a:t>
            </a:r>
            <a:r>
              <a:rPr lang="fr-FR" dirty="0"/>
              <a:t>au cours de la menstruation, tout comme </a:t>
            </a:r>
            <a:r>
              <a:rPr lang="fr-FR" dirty="0" smtClean="0"/>
              <a:t>l’ intensité, </a:t>
            </a:r>
            <a:r>
              <a:rPr lang="fr-FR" dirty="0"/>
              <a:t>la </a:t>
            </a:r>
            <a:r>
              <a:rPr lang="fr-FR" dirty="0" smtClean="0"/>
              <a:t>fréquence </a:t>
            </a:r>
            <a:r>
              <a:rPr lang="fr-FR" dirty="0"/>
              <a:t>et la </a:t>
            </a:r>
            <a:r>
              <a:rPr lang="fr-FR" dirty="0" smtClean="0"/>
              <a:t>durée </a:t>
            </a:r>
            <a:r>
              <a:rPr lang="fr-FR" dirty="0"/>
              <a:t>des contractions. </a:t>
            </a:r>
            <a:endParaRPr lang="fr-FR" dirty="0"/>
          </a:p>
          <a:p>
            <a:endParaRPr lang="fr-FR" dirty="0"/>
          </a:p>
          <a:p>
            <a:endParaRPr lang="fr-FR" dirty="0"/>
          </a:p>
        </p:txBody>
      </p:sp>
    </p:spTree>
    <p:extLst>
      <p:ext uri="{BB962C8B-B14F-4D97-AF65-F5344CB8AC3E}">
        <p14:creationId xmlns:p14="http://schemas.microsoft.com/office/powerpoint/2010/main" val="3507013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 </a:t>
            </a:r>
            <a:endParaRPr lang="fr-FR" dirty="0"/>
          </a:p>
        </p:txBody>
      </p:sp>
      <p:sp>
        <p:nvSpPr>
          <p:cNvPr id="3" name="Espace réservé du contenu 2"/>
          <p:cNvSpPr>
            <a:spLocks noGrp="1"/>
          </p:cNvSpPr>
          <p:nvPr>
            <p:ph idx="1"/>
          </p:nvPr>
        </p:nvSpPr>
        <p:spPr/>
        <p:txBody>
          <a:bodyPr/>
          <a:lstStyle/>
          <a:p>
            <a:r>
              <a:rPr lang="fr-FR" dirty="0" smtClean="0"/>
              <a:t>La glaire cervicale est le produit de sécrétion de ses glandes sous l’ effet des œstrogènes et la progestérone.</a:t>
            </a:r>
          </a:p>
          <a:p>
            <a:r>
              <a:rPr lang="fr-FR" dirty="0" smtClean="0"/>
              <a:t>Cette glaire va augmenter progressivement au début du cycle menstruel sous l’ action des œstrogènes</a:t>
            </a:r>
          </a:p>
          <a:p>
            <a:r>
              <a:rPr lang="fr-FR" dirty="0" smtClean="0"/>
              <a:t>Sous l’ action de la progestérone; son abondance et sa filance diminue.</a:t>
            </a:r>
            <a:endParaRPr lang="fr-FR" dirty="0"/>
          </a:p>
        </p:txBody>
      </p:sp>
    </p:spTree>
    <p:extLst>
      <p:ext uri="{BB962C8B-B14F-4D97-AF65-F5344CB8AC3E}">
        <p14:creationId xmlns:p14="http://schemas.microsoft.com/office/powerpoint/2010/main" val="3144557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Vagin </a:t>
            </a:r>
            <a:endParaRPr lang="fr-FR" dirty="0"/>
          </a:p>
        </p:txBody>
      </p:sp>
      <p:sp>
        <p:nvSpPr>
          <p:cNvPr id="3" name="Espace réservé du contenu 2"/>
          <p:cNvSpPr>
            <a:spLocks noGrp="1"/>
          </p:cNvSpPr>
          <p:nvPr>
            <p:ph idx="1"/>
          </p:nvPr>
        </p:nvSpPr>
        <p:spPr/>
        <p:txBody>
          <a:bodyPr/>
          <a:lstStyle/>
          <a:p>
            <a:r>
              <a:rPr lang="fr-FR" dirty="0" smtClean="0"/>
              <a:t>Les modifications touchent surtout le 1/3 sup du vagin.</a:t>
            </a:r>
          </a:p>
          <a:p>
            <a:r>
              <a:rPr lang="fr-FR" dirty="0" smtClean="0"/>
              <a:t>Phase folliculaire: prolifération de l’ épithélium vaginal.</a:t>
            </a:r>
          </a:p>
          <a:p>
            <a:r>
              <a:rPr lang="fr-FR" dirty="0" smtClean="0"/>
              <a:t>Phase lutéale: desquamation des couches superficielles de l’ épithélium vaginal.</a:t>
            </a:r>
            <a:endParaRPr lang="fr-FR" dirty="0"/>
          </a:p>
        </p:txBody>
      </p:sp>
    </p:spTree>
    <p:extLst>
      <p:ext uri="{BB962C8B-B14F-4D97-AF65-F5344CB8AC3E}">
        <p14:creationId xmlns:p14="http://schemas.microsoft.com/office/powerpoint/2010/main" val="4184069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Trompe</a:t>
            </a:r>
            <a:r>
              <a:rPr lang="fr-FR" dirty="0" smtClean="0"/>
              <a:t> </a:t>
            </a:r>
            <a:endParaRPr lang="fr-FR" dirty="0"/>
          </a:p>
        </p:txBody>
      </p:sp>
      <p:sp>
        <p:nvSpPr>
          <p:cNvPr id="3" name="Espace réservé du contenu 2"/>
          <p:cNvSpPr>
            <a:spLocks noGrp="1"/>
          </p:cNvSpPr>
          <p:nvPr>
            <p:ph idx="1"/>
          </p:nvPr>
        </p:nvSpPr>
        <p:spPr/>
        <p:txBody>
          <a:bodyPr/>
          <a:lstStyle/>
          <a:p>
            <a:r>
              <a:rPr lang="fr-FR" dirty="0"/>
              <a:t>En phase folliculaire, la hauteur de l</a:t>
            </a:r>
            <a:r>
              <a:rPr lang="fr-FR" dirty="0" smtClean="0"/>
              <a:t>’ épithélium </a:t>
            </a:r>
            <a:r>
              <a:rPr lang="fr-FR" dirty="0"/>
              <a:t>tubaire et la </a:t>
            </a:r>
            <a:r>
              <a:rPr lang="fr-FR" dirty="0" smtClean="0"/>
              <a:t>sécrétion </a:t>
            </a:r>
            <a:r>
              <a:rPr lang="fr-FR" dirty="0"/>
              <a:t>de celui-ci sont maximales, pour diminuer </a:t>
            </a:r>
            <a:r>
              <a:rPr lang="fr-FR" dirty="0" smtClean="0"/>
              <a:t>après </a:t>
            </a:r>
            <a:r>
              <a:rPr lang="fr-FR" dirty="0"/>
              <a:t>l’ovulation. </a:t>
            </a:r>
            <a:endParaRPr lang="fr-FR" dirty="0" smtClean="0"/>
          </a:p>
          <a:p>
            <a:r>
              <a:rPr lang="fr-FR" dirty="0" smtClean="0"/>
              <a:t>De même, l’ activité </a:t>
            </a:r>
            <a:r>
              <a:rPr lang="fr-FR" dirty="0"/>
              <a:t>contractile de la trompe augmente durant la phase folliculaire, puis diminue en phase </a:t>
            </a:r>
            <a:r>
              <a:rPr lang="fr-FR" dirty="0" smtClean="0"/>
              <a:t>lutéale </a:t>
            </a:r>
            <a:r>
              <a:rPr lang="fr-FR" dirty="0"/>
              <a:t>pour </a:t>
            </a:r>
            <a:r>
              <a:rPr lang="fr-FR" dirty="0" smtClean="0"/>
              <a:t>raugmenter </a:t>
            </a:r>
            <a:r>
              <a:rPr lang="fr-FR" dirty="0"/>
              <a:t>au moment des </a:t>
            </a:r>
            <a:r>
              <a:rPr lang="fr-FR" dirty="0" smtClean="0"/>
              <a:t>règles. </a:t>
            </a:r>
            <a:endParaRPr lang="fr-FR" dirty="0"/>
          </a:p>
          <a:p>
            <a:endParaRPr lang="fr-FR" dirty="0"/>
          </a:p>
        </p:txBody>
      </p:sp>
    </p:spTree>
    <p:extLst>
      <p:ext uri="{BB962C8B-B14F-4D97-AF65-F5344CB8AC3E}">
        <p14:creationId xmlns:p14="http://schemas.microsoft.com/office/powerpoint/2010/main" val="980382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Sein </a:t>
            </a:r>
            <a:endParaRPr lang="fr-FR" dirty="0"/>
          </a:p>
        </p:txBody>
      </p:sp>
      <p:sp>
        <p:nvSpPr>
          <p:cNvPr id="3" name="Espace réservé du contenu 2"/>
          <p:cNvSpPr>
            <a:spLocks noGrp="1"/>
          </p:cNvSpPr>
          <p:nvPr>
            <p:ph idx="1"/>
          </p:nvPr>
        </p:nvSpPr>
        <p:spPr>
          <a:xfrm>
            <a:off x="0" y="1600200"/>
            <a:ext cx="8970141" cy="5257799"/>
          </a:xfrm>
        </p:spPr>
        <p:txBody>
          <a:bodyPr>
            <a:normAutofit/>
          </a:bodyPr>
          <a:lstStyle/>
          <a:p>
            <a:r>
              <a:rPr lang="fr-FR" dirty="0"/>
              <a:t>Au cours de la phase folliculaire, la structure des glandes est tubulaire, les cellules </a:t>
            </a:r>
            <a:r>
              <a:rPr lang="fr-FR" dirty="0" smtClean="0"/>
              <a:t>épithéliales </a:t>
            </a:r>
            <a:r>
              <a:rPr lang="fr-FR" dirty="0"/>
              <a:t>sont petites avec un </a:t>
            </a:r>
            <a:r>
              <a:rPr lang="fr-FR" dirty="0" smtClean="0"/>
              <a:t>cytoplasme éosinophile </a:t>
            </a:r>
            <a:r>
              <a:rPr lang="fr-FR" dirty="0"/>
              <a:t>et la </a:t>
            </a:r>
            <a:r>
              <a:rPr lang="fr-FR" dirty="0" smtClean="0"/>
              <a:t>lumière </a:t>
            </a:r>
            <a:r>
              <a:rPr lang="fr-FR" dirty="0"/>
              <a:t>des tubes peu visible</a:t>
            </a:r>
            <a:r>
              <a:rPr lang="fr-FR" dirty="0" smtClean="0"/>
              <a:t>.</a:t>
            </a:r>
          </a:p>
          <a:p>
            <a:r>
              <a:rPr lang="fr-FR" dirty="0" smtClean="0"/>
              <a:t> </a:t>
            </a:r>
            <a:r>
              <a:rPr lang="fr-FR" dirty="0"/>
              <a:t>Durant la phase </a:t>
            </a:r>
            <a:r>
              <a:rPr lang="fr-FR" dirty="0" smtClean="0"/>
              <a:t>lutéale, </a:t>
            </a:r>
            <a:r>
              <a:rPr lang="fr-FR" dirty="0"/>
              <a:t>les cellules </a:t>
            </a:r>
            <a:r>
              <a:rPr lang="fr-FR" dirty="0" smtClean="0"/>
              <a:t>épithéliales </a:t>
            </a:r>
            <a:r>
              <a:rPr lang="fr-FR" dirty="0"/>
              <a:t>deviennent cubiques et leur noyau augmente de taille. Les </a:t>
            </a:r>
            <a:r>
              <a:rPr lang="fr-FR" dirty="0" smtClean="0"/>
              <a:t>lumières </a:t>
            </a:r>
            <a:r>
              <a:rPr lang="fr-FR" dirty="0"/>
              <a:t>tubulaires sont plus visibles, le sein devient </a:t>
            </a:r>
            <a:r>
              <a:rPr lang="fr-FR" dirty="0" smtClean="0"/>
              <a:t>sécrétoire (ébauche </a:t>
            </a:r>
            <a:r>
              <a:rPr lang="fr-FR" dirty="0"/>
              <a:t>de la </a:t>
            </a:r>
            <a:r>
              <a:rPr lang="fr-FR" dirty="0" smtClean="0"/>
              <a:t>différenciation </a:t>
            </a:r>
            <a:r>
              <a:rPr lang="fr-FR" dirty="0"/>
              <a:t>gravidique). </a:t>
            </a:r>
            <a:endParaRPr lang="fr-FR" dirty="0" smtClean="0"/>
          </a:p>
          <a:p>
            <a:r>
              <a:rPr lang="fr-FR" dirty="0" smtClean="0"/>
              <a:t>Le </a:t>
            </a:r>
            <a:r>
              <a:rPr lang="fr-FR" dirty="0"/>
              <a:t>stroma devient </a:t>
            </a:r>
            <a:r>
              <a:rPr lang="fr-FR" dirty="0" smtClean="0"/>
              <a:t>également </a:t>
            </a:r>
            <a:r>
              <a:rPr lang="fr-FR" dirty="0"/>
              <a:t>plus </a:t>
            </a:r>
            <a:r>
              <a:rPr lang="fr-FR" dirty="0" smtClean="0"/>
              <a:t>vascularisé </a:t>
            </a:r>
            <a:r>
              <a:rPr lang="fr-FR" dirty="0"/>
              <a:t>et </a:t>
            </a:r>
            <a:r>
              <a:rPr lang="fr-FR" dirty="0" smtClean="0"/>
              <a:t>œdémateux.. </a:t>
            </a:r>
            <a:endParaRPr lang="fr-FR" dirty="0"/>
          </a:p>
          <a:p>
            <a:endParaRPr lang="fr-FR" dirty="0"/>
          </a:p>
        </p:txBody>
      </p:sp>
    </p:spTree>
    <p:extLst>
      <p:ext uri="{BB962C8B-B14F-4D97-AF65-F5344CB8AC3E}">
        <p14:creationId xmlns:p14="http://schemas.microsoft.com/office/powerpoint/2010/main" val="1535778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a:t>
            </a:r>
            <a:r>
              <a:rPr lang="fr-FR" dirty="0" smtClean="0"/>
              <a:t>’ œstradiol </a:t>
            </a:r>
            <a:r>
              <a:rPr lang="fr-FR" dirty="0"/>
              <a:t>stimule la croissance cellulaire, les branchements tubulaires et le tissu conjonctif </a:t>
            </a:r>
            <a:r>
              <a:rPr lang="fr-FR" dirty="0" smtClean="0"/>
              <a:t>périgalactophorique</a:t>
            </a:r>
            <a:r>
              <a:rPr lang="fr-FR" dirty="0"/>
              <a:t>, alors que la </a:t>
            </a:r>
            <a:r>
              <a:rPr lang="fr-FR" dirty="0" smtClean="0"/>
              <a:t>progestérone </a:t>
            </a:r>
            <a:r>
              <a:rPr lang="fr-FR" dirty="0"/>
              <a:t>(agissant en synergie avec l</a:t>
            </a:r>
            <a:r>
              <a:rPr lang="fr-FR" dirty="0" smtClean="0"/>
              <a:t>’ œstradiol </a:t>
            </a:r>
            <a:r>
              <a:rPr lang="fr-FR" dirty="0"/>
              <a:t>mais ayant des effets antagonistes sur les </a:t>
            </a:r>
            <a:r>
              <a:rPr lang="fr-FR" dirty="0" smtClean="0"/>
              <a:t>galactophores</a:t>
            </a:r>
            <a:r>
              <a:rPr lang="fr-FR" dirty="0"/>
              <a:t>) a un effet de stimulation de la </a:t>
            </a:r>
            <a:r>
              <a:rPr lang="fr-FR" dirty="0" smtClean="0"/>
              <a:t>différentiation sécrétoire </a:t>
            </a:r>
            <a:r>
              <a:rPr lang="fr-FR" dirty="0"/>
              <a:t>sur les acini. </a:t>
            </a:r>
            <a:endParaRPr lang="fr-FR" dirty="0" smtClean="0"/>
          </a:p>
          <a:p>
            <a:r>
              <a:rPr lang="fr-FR" dirty="0" smtClean="0"/>
              <a:t>La </a:t>
            </a:r>
            <a:r>
              <a:rPr lang="fr-FR" dirty="0"/>
              <a:t>prolactine participe </a:t>
            </a:r>
            <a:r>
              <a:rPr lang="fr-FR" dirty="0" smtClean="0"/>
              <a:t>également </a:t>
            </a:r>
            <a:r>
              <a:rPr lang="fr-FR" dirty="0"/>
              <a:t>à cette </a:t>
            </a:r>
            <a:r>
              <a:rPr lang="fr-FR" dirty="0" smtClean="0"/>
              <a:t>régulation</a:t>
            </a:r>
            <a:endParaRPr lang="fr-FR" dirty="0"/>
          </a:p>
        </p:txBody>
      </p:sp>
    </p:spTree>
    <p:extLst>
      <p:ext uri="{BB962C8B-B14F-4D97-AF65-F5344CB8AC3E}">
        <p14:creationId xmlns:p14="http://schemas.microsoft.com/office/powerpoint/2010/main" val="3189464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143308"/>
            <a:ext cx="8042276" cy="1336956"/>
          </a:xfrm>
        </p:spPr>
        <p:txBody>
          <a:bodyPr/>
          <a:lstStyle/>
          <a:p>
            <a:r>
              <a:rPr lang="fr-FR" u="sng" dirty="0" smtClean="0"/>
              <a:t>Exploration du cycle menstruel</a:t>
            </a:r>
            <a:endParaRPr lang="fr-FR" u="sng" dirty="0"/>
          </a:p>
        </p:txBody>
      </p:sp>
    </p:spTree>
    <p:extLst>
      <p:ext uri="{BB962C8B-B14F-4D97-AF65-F5344CB8AC3E}">
        <p14:creationId xmlns:p14="http://schemas.microsoft.com/office/powerpoint/2010/main" val="11555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3680" y="846536"/>
            <a:ext cx="8042276" cy="4343400"/>
          </a:xfrm>
        </p:spPr>
        <p:txBody>
          <a:bodyPr>
            <a:normAutofit/>
          </a:bodyPr>
          <a:lstStyle/>
          <a:p>
            <a:endParaRPr lang="fr-FR" dirty="0" smtClean="0"/>
          </a:p>
          <a:p>
            <a:r>
              <a:rPr lang="fr-FR" dirty="0"/>
              <a:t>La période préménopausique est caractérisée d’abord par un raccourcissement des cycles (25 ou moins) puis un allongement (44jours) avant de redevenir anovulatoires    </a:t>
            </a:r>
          </a:p>
          <a:p>
            <a:endParaRPr lang="fr-FR" dirty="0"/>
          </a:p>
          <a:p>
            <a:r>
              <a:rPr lang="fr-FR" dirty="0" smtClean="0"/>
              <a:t>La durée de référence du cycle menstruel est de 28jours plus ou moins 4 jours.</a:t>
            </a:r>
            <a:endParaRPr lang="fr-FR" dirty="0"/>
          </a:p>
        </p:txBody>
      </p:sp>
    </p:spTree>
    <p:extLst>
      <p:ext uri="{BB962C8B-B14F-4D97-AF65-F5344CB8AC3E}">
        <p14:creationId xmlns:p14="http://schemas.microsoft.com/office/powerpoint/2010/main" val="1806436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 </a:t>
            </a:r>
            <a:endParaRPr lang="fr-FR" dirty="0"/>
          </a:p>
        </p:txBody>
      </p:sp>
      <p:sp>
        <p:nvSpPr>
          <p:cNvPr id="3" name="Espace réservé du contenu 2"/>
          <p:cNvSpPr>
            <a:spLocks noGrp="1"/>
          </p:cNvSpPr>
          <p:nvPr>
            <p:ph idx="1"/>
          </p:nvPr>
        </p:nvSpPr>
        <p:spPr/>
        <p:txBody>
          <a:bodyPr/>
          <a:lstStyle/>
          <a:p>
            <a:r>
              <a:rPr lang="fr-FR" dirty="0" smtClean="0"/>
              <a:t>-Régularité </a:t>
            </a:r>
            <a:r>
              <a:rPr lang="fr-FR" dirty="0"/>
              <a:t>du cycle</a:t>
            </a:r>
            <a:br>
              <a:rPr lang="fr-FR" dirty="0"/>
            </a:br>
            <a:r>
              <a:rPr lang="fr-FR" dirty="0"/>
              <a:t>-Examen clinique:</a:t>
            </a:r>
            <a:br>
              <a:rPr lang="fr-FR" dirty="0"/>
            </a:br>
            <a:r>
              <a:rPr lang="fr-FR" dirty="0"/>
              <a:t>1- </a:t>
            </a:r>
            <a:r>
              <a:rPr lang="fr-FR" u="sng" dirty="0"/>
              <a:t>Phase folliculaire:</a:t>
            </a:r>
            <a:r>
              <a:rPr lang="fr-FR" dirty="0"/>
              <a:t/>
            </a:r>
            <a:br>
              <a:rPr lang="fr-FR" dirty="0"/>
            </a:br>
            <a:r>
              <a:rPr lang="fr-FR" dirty="0"/>
              <a:t>Signes </a:t>
            </a:r>
            <a:r>
              <a:rPr lang="fr-FR" dirty="0" smtClean="0"/>
              <a:t>d’ imprégnation ostrogénique </a:t>
            </a:r>
            <a:r>
              <a:rPr lang="fr-FR" dirty="0"/>
              <a:t>: tension mammaire, glaire cervicale abondante, translucide, filante </a:t>
            </a:r>
          </a:p>
          <a:p>
            <a:pPr marL="0" indent="0">
              <a:buNone/>
            </a:pPr>
            <a:r>
              <a:rPr lang="fr-FR" dirty="0" smtClean="0"/>
              <a:t>    2</a:t>
            </a:r>
            <a:r>
              <a:rPr lang="fr-FR" u="sng" dirty="0"/>
              <a:t>-Ovulation</a:t>
            </a:r>
            <a:r>
              <a:rPr lang="fr-FR" dirty="0"/>
              <a:t>: Tension pelvienne, parfois spooting</a:t>
            </a:r>
            <a:br>
              <a:rPr lang="fr-FR" dirty="0"/>
            </a:br>
            <a:endParaRPr lang="fr-FR" dirty="0" smtClean="0"/>
          </a:p>
          <a:p>
            <a:pPr marL="0" indent="0">
              <a:buNone/>
            </a:pPr>
            <a:r>
              <a:rPr lang="fr-FR" dirty="0" smtClean="0"/>
              <a:t>    </a:t>
            </a:r>
            <a:r>
              <a:rPr lang="fr-FR" dirty="0" smtClean="0"/>
              <a:t>3</a:t>
            </a:r>
            <a:r>
              <a:rPr lang="fr-FR" dirty="0"/>
              <a:t>-</a:t>
            </a:r>
            <a:r>
              <a:rPr lang="fr-FR" u="sng" dirty="0"/>
              <a:t>Phase </a:t>
            </a:r>
            <a:r>
              <a:rPr lang="fr-FR" u="sng" dirty="0" smtClean="0"/>
              <a:t>lutéale</a:t>
            </a:r>
            <a:r>
              <a:rPr lang="fr-FR" dirty="0" smtClean="0"/>
              <a:t>: Elévation </a:t>
            </a:r>
            <a:r>
              <a:rPr lang="fr-FR" dirty="0"/>
              <a:t>thermique sous l'effet de la </a:t>
            </a:r>
            <a:r>
              <a:rPr lang="fr-FR" dirty="0" smtClean="0"/>
              <a:t>progestérone. </a:t>
            </a:r>
            <a:endParaRPr lang="fr-FR" dirty="0"/>
          </a:p>
          <a:p>
            <a:endParaRPr lang="fr-FR" dirty="0"/>
          </a:p>
        </p:txBody>
      </p:sp>
    </p:spTree>
    <p:extLst>
      <p:ext uri="{BB962C8B-B14F-4D97-AF65-F5344CB8AC3E}">
        <p14:creationId xmlns:p14="http://schemas.microsoft.com/office/powerpoint/2010/main" val="2244592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Dosages statiques </a:t>
            </a:r>
            <a:endParaRPr lang="fr-FR" dirty="0"/>
          </a:p>
        </p:txBody>
      </p:sp>
      <p:sp>
        <p:nvSpPr>
          <p:cNvPr id="3" name="Espace réservé du contenu 2"/>
          <p:cNvSpPr>
            <a:spLocks noGrp="1"/>
          </p:cNvSpPr>
          <p:nvPr>
            <p:ph idx="1"/>
          </p:nvPr>
        </p:nvSpPr>
        <p:spPr>
          <a:xfrm>
            <a:off x="0" y="1600201"/>
            <a:ext cx="8990297" cy="4889956"/>
          </a:xfrm>
        </p:spPr>
        <p:txBody>
          <a:bodyPr>
            <a:normAutofit fontScale="70000" lnSpcReduction="20000"/>
          </a:bodyPr>
          <a:lstStyle/>
          <a:p>
            <a:r>
              <a:rPr lang="fr-FR" sz="3200" dirty="0"/>
              <a:t>1-</a:t>
            </a:r>
            <a:r>
              <a:rPr lang="fr-FR" sz="3200" u="sng" dirty="0"/>
              <a:t>Activité Ovarienne:</a:t>
            </a:r>
            <a:r>
              <a:rPr lang="fr-FR" sz="3200" dirty="0"/>
              <a:t/>
            </a:r>
            <a:br>
              <a:rPr lang="fr-FR" sz="3200" dirty="0"/>
            </a:br>
            <a:endParaRPr lang="fr-FR" sz="3200" dirty="0" smtClean="0"/>
          </a:p>
          <a:p>
            <a:pPr marL="0" indent="0">
              <a:buNone/>
            </a:pPr>
            <a:r>
              <a:rPr lang="fr-FR" sz="3200" dirty="0" smtClean="0"/>
              <a:t>--Œstradiol </a:t>
            </a:r>
            <a:r>
              <a:rPr lang="fr-FR" sz="3200" dirty="0"/>
              <a:t>17 B </a:t>
            </a:r>
            <a:r>
              <a:rPr lang="fr-FR" sz="3200" dirty="0" smtClean="0"/>
              <a:t>: début </a:t>
            </a:r>
            <a:r>
              <a:rPr lang="fr-FR" sz="3200" dirty="0"/>
              <a:t>du cycle (J2-3</a:t>
            </a:r>
            <a:r>
              <a:rPr lang="fr-FR" sz="3200" dirty="0" smtClean="0"/>
              <a:t>)</a:t>
            </a:r>
            <a:endParaRPr lang="fr-FR" sz="3200" dirty="0" smtClean="0"/>
          </a:p>
          <a:p>
            <a:pPr marL="0" indent="0">
              <a:buNone/>
            </a:pPr>
            <a:r>
              <a:rPr lang="fr-FR" sz="3200" dirty="0"/>
              <a:t/>
            </a:r>
            <a:br>
              <a:rPr lang="fr-FR" sz="3200" dirty="0"/>
            </a:br>
            <a:r>
              <a:rPr lang="fr-FR" sz="3200" dirty="0" smtClean="0"/>
              <a:t>--Progestérone: </a:t>
            </a:r>
            <a:r>
              <a:rPr lang="fr-FR" sz="3200" dirty="0"/>
              <a:t>J(19-21</a:t>
            </a:r>
            <a:r>
              <a:rPr lang="fr-FR" sz="3200" dirty="0" smtClean="0"/>
              <a:t>)</a:t>
            </a:r>
          </a:p>
          <a:p>
            <a:pPr marL="0" indent="0">
              <a:buNone/>
            </a:pPr>
            <a:r>
              <a:rPr lang="fr-FR" sz="3200" dirty="0"/>
              <a:t/>
            </a:r>
            <a:br>
              <a:rPr lang="fr-FR" sz="3200" dirty="0"/>
            </a:br>
            <a:r>
              <a:rPr lang="fr-FR" sz="3200" dirty="0" smtClean="0"/>
              <a:t>--Testostérone, Delta4 androstènedione</a:t>
            </a:r>
            <a:r>
              <a:rPr lang="fr-FR" sz="3200" dirty="0"/>
              <a:t>: 50% origine </a:t>
            </a:r>
            <a:r>
              <a:rPr lang="fr-FR" sz="3200" dirty="0" smtClean="0"/>
              <a:t>ovarienne</a:t>
            </a:r>
          </a:p>
          <a:p>
            <a:pPr marL="0" indent="0">
              <a:buNone/>
            </a:pPr>
            <a:r>
              <a:rPr lang="fr-FR" sz="3200" dirty="0" smtClean="0"/>
              <a:t>-- Inhibine </a:t>
            </a:r>
            <a:r>
              <a:rPr lang="fr-FR" sz="3200" dirty="0"/>
              <a:t>B: estime la </a:t>
            </a:r>
            <a:r>
              <a:rPr lang="fr-FR" sz="3200" dirty="0" smtClean="0"/>
              <a:t>réserve </a:t>
            </a:r>
            <a:r>
              <a:rPr lang="fr-FR" sz="3200" dirty="0" smtClean="0"/>
              <a:t>ovarienne »45pg/l »</a:t>
            </a:r>
          </a:p>
          <a:p>
            <a:pPr marL="0" indent="0">
              <a:buNone/>
            </a:pPr>
            <a:r>
              <a:rPr lang="fr-FR" sz="3200" dirty="0" smtClean="0"/>
              <a:t>Hormone antimüllérienne: marqueur de la quantité des follicules antraux</a:t>
            </a:r>
            <a:r>
              <a:rPr lang="fr-FR" sz="3200" dirty="0"/>
              <a:t/>
            </a:r>
            <a:br>
              <a:rPr lang="fr-FR" sz="3200" dirty="0"/>
            </a:br>
            <a:endParaRPr lang="fr-FR" sz="3200" dirty="0" smtClean="0"/>
          </a:p>
          <a:p>
            <a:pPr marL="0" indent="0">
              <a:buNone/>
            </a:pPr>
            <a:endParaRPr lang="fr-FR" sz="3200" dirty="0"/>
          </a:p>
          <a:p>
            <a:endParaRPr lang="fr-FR" dirty="0"/>
          </a:p>
        </p:txBody>
      </p:sp>
    </p:spTree>
    <p:extLst>
      <p:ext uri="{BB962C8B-B14F-4D97-AF65-F5344CB8AC3E}">
        <p14:creationId xmlns:p14="http://schemas.microsoft.com/office/powerpoint/2010/main" val="957189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Activité Gonadotrophique</a:t>
            </a:r>
            <a:endParaRPr lang="fr-FR" sz="4400" dirty="0"/>
          </a:p>
        </p:txBody>
      </p:sp>
      <p:sp>
        <p:nvSpPr>
          <p:cNvPr id="3" name="Espace réservé du contenu 2"/>
          <p:cNvSpPr>
            <a:spLocks noGrp="1"/>
          </p:cNvSpPr>
          <p:nvPr>
            <p:ph idx="1"/>
          </p:nvPr>
        </p:nvSpPr>
        <p:spPr>
          <a:xfrm>
            <a:off x="549275" y="1600201"/>
            <a:ext cx="8420866" cy="4343400"/>
          </a:xfrm>
        </p:spPr>
        <p:txBody>
          <a:bodyPr>
            <a:normAutofit/>
          </a:bodyPr>
          <a:lstStyle/>
          <a:p>
            <a:r>
              <a:rPr lang="fr-FR" dirty="0"/>
              <a:t>FSH et la LH: au </a:t>
            </a:r>
            <a:r>
              <a:rPr lang="fr-FR" dirty="0" smtClean="0"/>
              <a:t>début </a:t>
            </a:r>
            <a:r>
              <a:rPr lang="fr-FR" dirty="0"/>
              <a:t>du cycle J 2-</a:t>
            </a:r>
            <a:r>
              <a:rPr lang="fr-FR" dirty="0" smtClean="0"/>
              <a:t>3; </a:t>
            </a:r>
            <a:r>
              <a:rPr lang="fr-FR" dirty="0"/>
              <a:t/>
            </a:r>
            <a:br>
              <a:rPr lang="fr-FR" dirty="0"/>
            </a:br>
            <a:r>
              <a:rPr lang="fr-FR" dirty="0"/>
              <a:t>Un taux constamment </a:t>
            </a:r>
            <a:r>
              <a:rPr lang="fr-FR" dirty="0" smtClean="0"/>
              <a:t>élevé </a:t>
            </a:r>
            <a:r>
              <a:rPr lang="fr-FR" dirty="0"/>
              <a:t>de FSH </a:t>
            </a:r>
            <a:r>
              <a:rPr lang="fr-FR" dirty="0" smtClean="0"/>
              <a:t>(supérieur </a:t>
            </a:r>
            <a:r>
              <a:rPr lang="fr-FR" dirty="0"/>
              <a:t>à 12 UI/l, </a:t>
            </a:r>
            <a:r>
              <a:rPr lang="fr-FR" dirty="0" smtClean="0"/>
              <a:t>   a </a:t>
            </a:r>
            <a:r>
              <a:rPr lang="fr-FR" dirty="0"/>
              <a:t>fortiori 15 UI/l) doit faire renoncer à une prise en charge en </a:t>
            </a:r>
            <a:r>
              <a:rPr lang="fr-FR" dirty="0" smtClean="0"/>
              <a:t>AMP. ( insuffisance ovarienne).</a:t>
            </a:r>
            <a:endParaRPr lang="fr-FR" dirty="0"/>
          </a:p>
          <a:p>
            <a:r>
              <a:rPr lang="fr-FR" dirty="0" smtClean="0"/>
              <a:t> </a:t>
            </a:r>
            <a:r>
              <a:rPr lang="fr-FR" dirty="0" smtClean="0"/>
              <a:t>Dosage </a:t>
            </a:r>
            <a:r>
              <a:rPr lang="fr-FR" dirty="0"/>
              <a:t>de la Prolactine </a:t>
            </a:r>
          </a:p>
          <a:p>
            <a:r>
              <a:rPr lang="fr-FR" dirty="0" smtClean="0"/>
              <a:t>Autres </a:t>
            </a:r>
            <a:r>
              <a:rPr lang="fr-FR" dirty="0"/>
              <a:t>:</a:t>
            </a:r>
            <a:br>
              <a:rPr lang="fr-FR" dirty="0"/>
            </a:br>
            <a:r>
              <a:rPr lang="fr-FR" dirty="0"/>
              <a:t>-Courbe de la </a:t>
            </a:r>
            <a:r>
              <a:rPr lang="fr-FR" dirty="0" smtClean="0"/>
              <a:t>température</a:t>
            </a:r>
            <a:r>
              <a:rPr lang="fr-FR" dirty="0"/>
              <a:t/>
            </a:r>
            <a:br>
              <a:rPr lang="fr-FR" dirty="0"/>
            </a:br>
            <a:r>
              <a:rPr lang="fr-FR" dirty="0"/>
              <a:t>Test à la </a:t>
            </a:r>
            <a:r>
              <a:rPr lang="fr-FR" dirty="0" smtClean="0"/>
              <a:t>progestérone (évaluer </a:t>
            </a:r>
            <a:r>
              <a:rPr lang="fr-FR" dirty="0"/>
              <a:t>l'existence d'une </a:t>
            </a:r>
            <a:r>
              <a:rPr lang="fr-FR" dirty="0" smtClean="0"/>
              <a:t>sécrétion ostrogénique) </a:t>
            </a:r>
            <a:endParaRPr lang="fr-FR" dirty="0"/>
          </a:p>
          <a:p>
            <a:endParaRPr lang="fr-FR" dirty="0"/>
          </a:p>
        </p:txBody>
      </p:sp>
    </p:spTree>
    <p:extLst>
      <p:ext uri="{BB962C8B-B14F-4D97-AF65-F5344CB8AC3E}">
        <p14:creationId xmlns:p14="http://schemas.microsoft.com/office/powerpoint/2010/main" val="1490407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107576"/>
            <a:ext cx="8042276" cy="960680"/>
          </a:xfrm>
        </p:spPr>
        <p:txBody>
          <a:bodyPr/>
          <a:lstStyle/>
          <a:p>
            <a:r>
              <a:rPr lang="fr-FR" sz="4000" dirty="0" smtClean="0"/>
              <a:t>Dosage dynamique </a:t>
            </a:r>
            <a:endParaRPr lang="fr-FR" sz="4000" dirty="0"/>
          </a:p>
        </p:txBody>
      </p:sp>
      <p:sp>
        <p:nvSpPr>
          <p:cNvPr id="3" name="Espace réservé du contenu 2"/>
          <p:cNvSpPr>
            <a:spLocks noGrp="1"/>
          </p:cNvSpPr>
          <p:nvPr>
            <p:ph idx="1"/>
          </p:nvPr>
        </p:nvSpPr>
        <p:spPr>
          <a:xfrm>
            <a:off x="282207" y="1330281"/>
            <a:ext cx="8309344" cy="5341278"/>
          </a:xfrm>
        </p:spPr>
        <p:txBody>
          <a:bodyPr>
            <a:normAutofit lnSpcReduction="10000"/>
          </a:bodyPr>
          <a:lstStyle/>
          <a:p>
            <a:pPr marL="0" indent="0">
              <a:buNone/>
            </a:pPr>
            <a:r>
              <a:rPr lang="fr-FR" dirty="0" smtClean="0"/>
              <a:t>3 tests dynamiques ont été proposés pour évaluer la réponse ovarienne à la stimulation.</a:t>
            </a:r>
          </a:p>
          <a:p>
            <a:r>
              <a:rPr lang="fr-FR" u="sng" dirty="0" smtClean="0"/>
              <a:t>test au citrate de clomifène (anti œstrogène)</a:t>
            </a:r>
            <a:r>
              <a:rPr lang="fr-FR" dirty="0" smtClean="0"/>
              <a:t>: </a:t>
            </a:r>
            <a:r>
              <a:rPr lang="fr-FR" dirty="0"/>
              <a:t>Le principe de ce test est basé sur l’effet </a:t>
            </a:r>
            <a:r>
              <a:rPr lang="fr-FR" dirty="0" smtClean="0"/>
              <a:t>antiœstrogène </a:t>
            </a:r>
            <a:r>
              <a:rPr lang="fr-FR" dirty="0"/>
              <a:t>du citrate de </a:t>
            </a:r>
            <a:r>
              <a:rPr lang="fr-FR" dirty="0" smtClean="0"/>
              <a:t>clomifène </a:t>
            </a:r>
            <a:r>
              <a:rPr lang="fr-FR" dirty="0"/>
              <a:t>sur l’hypophyse, qui </a:t>
            </a:r>
            <a:r>
              <a:rPr lang="fr-FR" dirty="0" smtClean="0"/>
              <a:t>entraîne </a:t>
            </a:r>
            <a:r>
              <a:rPr lang="fr-FR" dirty="0"/>
              <a:t>une augmentation temporaire de la </a:t>
            </a:r>
            <a:r>
              <a:rPr lang="fr-FR" dirty="0" smtClean="0"/>
              <a:t>sécrétion </a:t>
            </a:r>
            <a:r>
              <a:rPr lang="fr-FR" dirty="0"/>
              <a:t>de FSH et une </a:t>
            </a:r>
            <a:r>
              <a:rPr lang="fr-FR" dirty="0" smtClean="0"/>
              <a:t>croissance </a:t>
            </a:r>
            <a:r>
              <a:rPr lang="fr-FR" dirty="0"/>
              <a:t>folliculaire avec </a:t>
            </a:r>
            <a:r>
              <a:rPr lang="fr-FR" dirty="0" smtClean="0"/>
              <a:t>production              </a:t>
            </a:r>
            <a:r>
              <a:rPr lang="fr-FR" dirty="0"/>
              <a:t>d</a:t>
            </a:r>
            <a:r>
              <a:rPr lang="fr-FR" dirty="0" smtClean="0"/>
              <a:t>’ estrogènes </a:t>
            </a:r>
            <a:r>
              <a:rPr lang="fr-FR" dirty="0"/>
              <a:t>et diminution secondaire de la FSH. </a:t>
            </a:r>
            <a:endParaRPr lang="fr-FR" dirty="0"/>
          </a:p>
          <a:p>
            <a:r>
              <a:rPr lang="fr-FR" dirty="0"/>
              <a:t>Le test consiste à administrer 100 mg de citrate de </a:t>
            </a:r>
            <a:r>
              <a:rPr lang="fr-FR" dirty="0" smtClean="0"/>
              <a:t>clomifène </a:t>
            </a:r>
            <a:r>
              <a:rPr lang="fr-FR" dirty="0"/>
              <a:t>entre j5 et j9 du cycle avec un dosage de la FSH à j3 et un nouveau dosage à </a:t>
            </a:r>
            <a:r>
              <a:rPr lang="fr-FR" dirty="0" smtClean="0"/>
              <a:t>j10. </a:t>
            </a:r>
            <a:endParaRPr lang="fr-FR" dirty="0"/>
          </a:p>
          <a:p>
            <a:r>
              <a:rPr lang="fr-FR" dirty="0" smtClean="0"/>
              <a:t> mauvaise réponse si E2, et inhibine  faibles et FSH reste élevée </a:t>
            </a:r>
          </a:p>
          <a:p>
            <a:endParaRPr lang="fr-FR" dirty="0"/>
          </a:p>
        </p:txBody>
      </p:sp>
    </p:spTree>
    <p:extLst>
      <p:ext uri="{BB962C8B-B14F-4D97-AF65-F5344CB8AC3E}">
        <p14:creationId xmlns:p14="http://schemas.microsoft.com/office/powerpoint/2010/main" val="2567039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1419" y="665140"/>
            <a:ext cx="8768564" cy="6046731"/>
          </a:xfrm>
        </p:spPr>
        <p:txBody>
          <a:bodyPr>
            <a:normAutofit/>
          </a:bodyPr>
          <a:lstStyle/>
          <a:p>
            <a:r>
              <a:rPr lang="fr-FR" sz="2800" b="1" u="sng" dirty="0"/>
              <a:t>Test </a:t>
            </a:r>
            <a:r>
              <a:rPr lang="fr-FR" sz="2800" b="1" u="sng" dirty="0" smtClean="0"/>
              <a:t>aux agonistes de la  </a:t>
            </a:r>
            <a:r>
              <a:rPr lang="fr-FR" sz="2800" b="1" u="sng" dirty="0"/>
              <a:t>GnRH  </a:t>
            </a:r>
            <a:r>
              <a:rPr lang="fr-FR" sz="2800" b="1" u="sng" dirty="0" smtClean="0"/>
              <a:t>sur LH et FSH </a:t>
            </a:r>
            <a:r>
              <a:rPr lang="fr-FR" sz="2800" dirty="0" smtClean="0"/>
              <a:t>: </a:t>
            </a:r>
          </a:p>
          <a:p>
            <a:pPr marL="0" indent="0">
              <a:buNone/>
            </a:pPr>
            <a:r>
              <a:rPr lang="fr-FR" sz="2800" dirty="0" smtClean="0"/>
              <a:t>conduisant </a:t>
            </a:r>
            <a:r>
              <a:rPr lang="fr-FR" sz="2800" dirty="0"/>
              <a:t>à une augmentation des taux d</a:t>
            </a:r>
            <a:r>
              <a:rPr lang="fr-FR" sz="2800" dirty="0" smtClean="0"/>
              <a:t>’ œstradiol </a:t>
            </a:r>
            <a:r>
              <a:rPr lang="fr-FR" sz="2800" dirty="0"/>
              <a:t>et d’inhibine B dans les 24 heures suivant le </a:t>
            </a:r>
            <a:r>
              <a:rPr lang="fr-FR" sz="2800" dirty="0" smtClean="0"/>
              <a:t>début </a:t>
            </a:r>
            <a:r>
              <a:rPr lang="fr-FR" sz="2800" dirty="0"/>
              <a:t>de l’injection de l’agoniste</a:t>
            </a:r>
            <a:r>
              <a:rPr lang="fr-FR" sz="2800" dirty="0" smtClean="0"/>
              <a:t>.</a:t>
            </a:r>
          </a:p>
          <a:p>
            <a:r>
              <a:rPr lang="fr-FR" sz="2800" dirty="0" smtClean="0"/>
              <a:t> </a:t>
            </a:r>
            <a:r>
              <a:rPr lang="fr-FR" sz="2800" dirty="0"/>
              <a:t>L’estradiolémie est </a:t>
            </a:r>
            <a:r>
              <a:rPr lang="fr-FR" sz="2800" dirty="0" smtClean="0"/>
              <a:t>dosée </a:t>
            </a:r>
            <a:r>
              <a:rPr lang="fr-FR" sz="2800" dirty="0"/>
              <a:t>à j2, j3 et j4, et l’agoniste </a:t>
            </a:r>
            <a:r>
              <a:rPr lang="fr-FR" sz="2800" dirty="0" smtClean="0"/>
              <a:t>(acétate </a:t>
            </a:r>
            <a:r>
              <a:rPr lang="fr-FR" sz="2800" dirty="0"/>
              <a:t>de leuprolide 1 mg par voie </a:t>
            </a:r>
            <a:r>
              <a:rPr lang="fr-FR" sz="2800" dirty="0" smtClean="0"/>
              <a:t>sous-cutanée) </a:t>
            </a:r>
            <a:r>
              <a:rPr lang="fr-FR" sz="2800" dirty="0"/>
              <a:t>est administré à j2 et j3. Il y a insuffisance ovarienne si la </a:t>
            </a:r>
            <a:r>
              <a:rPr lang="fr-FR" sz="2800" dirty="0" smtClean="0"/>
              <a:t>différence </a:t>
            </a:r>
            <a:r>
              <a:rPr lang="fr-FR" sz="2800" dirty="0"/>
              <a:t>des taux d’estradiolémie entre j4 et j2 est </a:t>
            </a:r>
            <a:r>
              <a:rPr lang="fr-FR" sz="2800" dirty="0" smtClean="0"/>
              <a:t>inferieure </a:t>
            </a:r>
            <a:r>
              <a:rPr lang="fr-FR" sz="2800" dirty="0"/>
              <a:t>à 50 % du taux d</a:t>
            </a:r>
            <a:r>
              <a:rPr lang="fr-FR" sz="2800" dirty="0" smtClean="0"/>
              <a:t>’ œstradiol </a:t>
            </a:r>
            <a:r>
              <a:rPr lang="fr-FR" sz="2800" dirty="0"/>
              <a:t>à j2. </a:t>
            </a:r>
            <a:endParaRPr lang="fr-FR" sz="2800" dirty="0"/>
          </a:p>
          <a:p>
            <a:endParaRPr lang="fr-FR" sz="2800" dirty="0"/>
          </a:p>
          <a:p>
            <a:endParaRPr lang="fr-FR" dirty="0"/>
          </a:p>
        </p:txBody>
      </p:sp>
    </p:spTree>
    <p:extLst>
      <p:ext uri="{BB962C8B-B14F-4D97-AF65-F5344CB8AC3E}">
        <p14:creationId xmlns:p14="http://schemas.microsoft.com/office/powerpoint/2010/main" val="1017782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680" y="1007788"/>
            <a:ext cx="8566988" cy="5300967"/>
          </a:xfrm>
        </p:spPr>
        <p:txBody>
          <a:bodyPr>
            <a:normAutofit/>
          </a:bodyPr>
          <a:lstStyle/>
          <a:p>
            <a:r>
              <a:rPr lang="fr-FR" sz="2800" b="1" u="sng" dirty="0" smtClean="0"/>
              <a:t>Test à la FSH</a:t>
            </a:r>
          </a:p>
          <a:p>
            <a:pPr marL="0" indent="0">
              <a:buNone/>
            </a:pPr>
            <a:r>
              <a:rPr lang="fr-FR" dirty="0" smtClean="0"/>
              <a:t>Son </a:t>
            </a:r>
            <a:r>
              <a:rPr lang="fr-FR" dirty="0"/>
              <a:t>principe repose sur l’effet stimulant d’une dose unique de 300 UI de FSH sur le taux d</a:t>
            </a:r>
            <a:r>
              <a:rPr lang="fr-FR" dirty="0" smtClean="0"/>
              <a:t>’ œstradiol </a:t>
            </a:r>
            <a:r>
              <a:rPr lang="fr-FR" dirty="0"/>
              <a:t>et d’inhibine B. </a:t>
            </a:r>
            <a:endParaRPr lang="fr-FR" dirty="0" smtClean="0"/>
          </a:p>
          <a:p>
            <a:pPr marL="0" indent="0">
              <a:buNone/>
            </a:pPr>
            <a:r>
              <a:rPr lang="fr-FR" dirty="0" smtClean="0"/>
              <a:t>L’ œstradiol </a:t>
            </a:r>
            <a:r>
              <a:rPr lang="fr-FR" dirty="0"/>
              <a:t>est dosé à j3 et j4 et la FSH </a:t>
            </a:r>
            <a:r>
              <a:rPr lang="fr-FR" dirty="0" smtClean="0"/>
              <a:t>administrée </a:t>
            </a:r>
            <a:r>
              <a:rPr lang="fr-FR" dirty="0"/>
              <a:t>à j3. </a:t>
            </a:r>
            <a:r>
              <a:rPr lang="fr-FR" dirty="0" smtClean="0">
                <a:sym typeface="Wingdings"/>
              </a:rPr>
              <a:t></a:t>
            </a:r>
            <a:r>
              <a:rPr lang="fr-FR" dirty="0" smtClean="0"/>
              <a:t>100 </a:t>
            </a:r>
            <a:r>
              <a:rPr lang="fr-FR" dirty="0"/>
              <a:t>% de mauvaises </a:t>
            </a:r>
            <a:r>
              <a:rPr lang="fr-FR" dirty="0" smtClean="0"/>
              <a:t>répondeuses </a:t>
            </a:r>
            <a:r>
              <a:rPr lang="fr-FR" dirty="0"/>
              <a:t>lorsque la FSH de base est </a:t>
            </a:r>
            <a:r>
              <a:rPr lang="fr-FR" dirty="0" smtClean="0"/>
              <a:t>supérieure </a:t>
            </a:r>
            <a:r>
              <a:rPr lang="fr-FR" dirty="0"/>
              <a:t>à 10 UI/l et la variation d’estradiolémie au test </a:t>
            </a:r>
            <a:r>
              <a:rPr lang="fr-FR" dirty="0" smtClean="0"/>
              <a:t>est inferieur </a:t>
            </a:r>
            <a:r>
              <a:rPr lang="fr-FR" dirty="0"/>
              <a:t>à 30 pg/ml entre j4 et j3, et des taux inverses pour les normorépondeuses (avec 100 % </a:t>
            </a:r>
            <a:r>
              <a:rPr lang="fr-FR" dirty="0" smtClean="0"/>
              <a:t>également </a:t>
            </a:r>
            <a:r>
              <a:rPr lang="fr-FR" dirty="0"/>
              <a:t>de </a:t>
            </a:r>
            <a:r>
              <a:rPr lang="fr-FR" dirty="0" smtClean="0"/>
              <a:t>résultats </a:t>
            </a:r>
            <a:r>
              <a:rPr lang="fr-FR" dirty="0"/>
              <a:t>concordants). </a:t>
            </a:r>
            <a:endParaRPr lang="fr-FR" dirty="0"/>
          </a:p>
          <a:p>
            <a:endParaRPr lang="fr-FR" dirty="0"/>
          </a:p>
        </p:txBody>
      </p:sp>
    </p:spTree>
    <p:extLst>
      <p:ext uri="{BB962C8B-B14F-4D97-AF65-F5344CB8AC3E}">
        <p14:creationId xmlns:p14="http://schemas.microsoft.com/office/powerpoint/2010/main" val="1071461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smtClean="0"/>
              <a:t> Echographie </a:t>
            </a:r>
            <a:r>
              <a:rPr lang="fr-FR" sz="2800" dirty="0"/>
              <a:t>ovarienne : </a:t>
            </a:r>
            <a:r>
              <a:rPr lang="fr-FR" sz="2800" dirty="0" smtClean="0"/>
              <a:t>compte</a:t>
            </a:r>
            <a:br>
              <a:rPr lang="fr-FR" sz="2800" dirty="0" smtClean="0"/>
            </a:br>
            <a:r>
              <a:rPr lang="fr-FR" sz="2800" dirty="0" smtClean="0"/>
              <a:t>des </a:t>
            </a:r>
            <a:r>
              <a:rPr lang="fr-FR" sz="2800" dirty="0"/>
              <a:t>follicules antraux et volume ovarien </a:t>
            </a:r>
            <a:endParaRPr lang="fr-FR" sz="2800" dirty="0"/>
          </a:p>
        </p:txBody>
      </p:sp>
      <p:sp>
        <p:nvSpPr>
          <p:cNvPr id="3" name="Espace réservé du contenu 2"/>
          <p:cNvSpPr>
            <a:spLocks noGrp="1"/>
          </p:cNvSpPr>
          <p:nvPr>
            <p:ph idx="1"/>
          </p:nvPr>
        </p:nvSpPr>
        <p:spPr/>
        <p:txBody>
          <a:bodyPr/>
          <a:lstStyle/>
          <a:p>
            <a:r>
              <a:rPr lang="fr-FR" dirty="0"/>
              <a:t>Le compte des follicules antraux (CFA) est </a:t>
            </a:r>
            <a:r>
              <a:rPr lang="fr-FR" dirty="0" smtClean="0"/>
              <a:t>considéré </a:t>
            </a:r>
            <a:r>
              <a:rPr lang="fr-FR" dirty="0"/>
              <a:t>comme un bon marqueur de la </a:t>
            </a:r>
            <a:r>
              <a:rPr lang="fr-FR" dirty="0" smtClean="0"/>
              <a:t>réserve ovarienne, </a:t>
            </a:r>
            <a:r>
              <a:rPr lang="fr-FR" dirty="0"/>
              <a:t>et le meilleur pour </a:t>
            </a:r>
            <a:r>
              <a:rPr lang="fr-FR" dirty="0" smtClean="0"/>
              <a:t>prédire </a:t>
            </a:r>
            <a:r>
              <a:rPr lang="fr-FR" dirty="0"/>
              <a:t>une mauvaise </a:t>
            </a:r>
            <a:r>
              <a:rPr lang="fr-FR" dirty="0" smtClean="0"/>
              <a:t>réponse </a:t>
            </a:r>
            <a:r>
              <a:rPr lang="fr-FR" dirty="0"/>
              <a:t>à la </a:t>
            </a:r>
            <a:r>
              <a:rPr lang="fr-FR" dirty="0" smtClean="0"/>
              <a:t>stimulation.</a:t>
            </a:r>
            <a:endParaRPr lang="fr-FR" dirty="0"/>
          </a:p>
          <a:p>
            <a:endParaRPr lang="fr-FR" dirty="0"/>
          </a:p>
        </p:txBody>
      </p:sp>
      <p:pic>
        <p:nvPicPr>
          <p:cNvPr id="4" name="Image 3" descr="Sans tit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713" y="3345856"/>
            <a:ext cx="5623976" cy="3512144"/>
          </a:xfrm>
          <a:prstGeom prst="rect">
            <a:avLst/>
          </a:prstGeom>
        </p:spPr>
      </p:pic>
    </p:spTree>
    <p:extLst>
      <p:ext uri="{BB962C8B-B14F-4D97-AF65-F5344CB8AC3E}">
        <p14:creationId xmlns:p14="http://schemas.microsoft.com/office/powerpoint/2010/main" val="242059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u="sng" dirty="0" smtClean="0"/>
              <a:t>Exploration de l’ endomètre </a:t>
            </a:r>
            <a:endParaRPr lang="fr-FR" sz="4000" u="sng" dirty="0"/>
          </a:p>
        </p:txBody>
      </p:sp>
      <p:sp>
        <p:nvSpPr>
          <p:cNvPr id="3" name="Espace réservé du contenu 2"/>
          <p:cNvSpPr>
            <a:spLocks noGrp="1"/>
          </p:cNvSpPr>
          <p:nvPr>
            <p:ph idx="1"/>
          </p:nvPr>
        </p:nvSpPr>
        <p:spPr>
          <a:xfrm>
            <a:off x="141104" y="1600201"/>
            <a:ext cx="8748406" cy="4889956"/>
          </a:xfrm>
        </p:spPr>
        <p:txBody>
          <a:bodyPr>
            <a:normAutofit fontScale="92500"/>
          </a:bodyPr>
          <a:lstStyle/>
          <a:p>
            <a:r>
              <a:rPr lang="fr-FR" dirty="0" smtClean="0"/>
              <a:t>Echographie </a:t>
            </a:r>
            <a:r>
              <a:rPr lang="fr-FR" dirty="0"/>
              <a:t>pelvienne : </a:t>
            </a:r>
            <a:r>
              <a:rPr lang="fr-FR" dirty="0" smtClean="0"/>
              <a:t>épaisseur </a:t>
            </a:r>
            <a:r>
              <a:rPr lang="fr-FR" dirty="0"/>
              <a:t>et aspect </a:t>
            </a:r>
            <a:r>
              <a:rPr lang="fr-FR" dirty="0" smtClean="0"/>
              <a:t>de l’ endomètre </a:t>
            </a:r>
            <a:r>
              <a:rPr lang="fr-FR" dirty="0"/>
              <a:t>en </a:t>
            </a:r>
            <a:r>
              <a:rPr lang="fr-FR" dirty="0" smtClean="0"/>
              <a:t>période </a:t>
            </a:r>
            <a:r>
              <a:rPr lang="fr-FR" dirty="0"/>
              <a:t>périovulatoire </a:t>
            </a:r>
            <a:endParaRPr lang="fr-FR" dirty="0"/>
          </a:p>
          <a:p>
            <a:pPr marL="0" indent="0">
              <a:buNone/>
            </a:pPr>
            <a:r>
              <a:rPr lang="fr-FR" dirty="0"/>
              <a:t>Une </a:t>
            </a:r>
            <a:r>
              <a:rPr lang="fr-FR" dirty="0" smtClean="0"/>
              <a:t>épaisseur </a:t>
            </a:r>
            <a:r>
              <a:rPr lang="fr-FR" dirty="0"/>
              <a:t>de 8 à 12 mm entre les deux feuillets externes de l</a:t>
            </a:r>
            <a:r>
              <a:rPr lang="fr-FR" dirty="0" smtClean="0"/>
              <a:t>’ endomètre </a:t>
            </a:r>
            <a:r>
              <a:rPr lang="fr-FR" dirty="0"/>
              <a:t>en </a:t>
            </a:r>
            <a:r>
              <a:rPr lang="fr-FR" dirty="0" smtClean="0"/>
              <a:t>période préovulatoire </a:t>
            </a:r>
            <a:r>
              <a:rPr lang="fr-FR" dirty="0"/>
              <a:t>est requise. </a:t>
            </a:r>
            <a:endParaRPr lang="fr-FR" dirty="0" smtClean="0"/>
          </a:p>
          <a:p>
            <a:pPr marL="0" indent="0">
              <a:buNone/>
            </a:pPr>
            <a:r>
              <a:rPr lang="fr-FR" dirty="0" smtClean="0"/>
              <a:t>En </a:t>
            </a:r>
            <a:r>
              <a:rPr lang="fr-FR" dirty="0"/>
              <a:t>dessous de 8 mm, on observe un taux de grossesse significativement abaissé </a:t>
            </a:r>
            <a:endParaRPr lang="fr-FR" dirty="0" smtClean="0"/>
          </a:p>
          <a:p>
            <a:pPr marL="0" indent="0">
              <a:buNone/>
            </a:pPr>
            <a:r>
              <a:rPr lang="fr-FR" dirty="0" smtClean="0"/>
              <a:t>Au-delà </a:t>
            </a:r>
            <a:r>
              <a:rPr lang="fr-FR" dirty="0"/>
              <a:t>de 12 mm, il s’agit le plus souvent d’une hypertrophie </a:t>
            </a:r>
            <a:r>
              <a:rPr lang="fr-FR" dirty="0" smtClean="0"/>
              <a:t>endométriales </a:t>
            </a:r>
            <a:r>
              <a:rPr lang="fr-FR" dirty="0"/>
              <a:t>en rapport soit avec une pathologie </a:t>
            </a:r>
            <a:r>
              <a:rPr lang="fr-FR" dirty="0" smtClean="0"/>
              <a:t>intra cavitaire </a:t>
            </a:r>
            <a:r>
              <a:rPr lang="fr-FR" dirty="0"/>
              <a:t>(polype, myome), soit avec une hyperestrogénie responsable par </a:t>
            </a:r>
            <a:r>
              <a:rPr lang="fr-FR" dirty="0" smtClean="0"/>
              <a:t> </a:t>
            </a:r>
            <a:r>
              <a:rPr lang="fr-FR" dirty="0"/>
              <a:t>d’une diminution de la </a:t>
            </a:r>
            <a:r>
              <a:rPr lang="fr-FR" dirty="0" smtClean="0"/>
              <a:t>qualité </a:t>
            </a:r>
            <a:r>
              <a:rPr lang="fr-FR" dirty="0"/>
              <a:t>ovocytaire et embryonnaire, et d’une augmentation des contractions </a:t>
            </a:r>
            <a:r>
              <a:rPr lang="fr-FR" dirty="0" smtClean="0"/>
              <a:t>utérines, </a:t>
            </a:r>
            <a:r>
              <a:rPr lang="fr-FR" dirty="0"/>
              <a:t>à l’origine </a:t>
            </a:r>
            <a:r>
              <a:rPr lang="fr-FR" dirty="0" smtClean="0"/>
              <a:t>         d’ échecs </a:t>
            </a:r>
            <a:r>
              <a:rPr lang="fr-FR" dirty="0"/>
              <a:t>d’implantation. </a:t>
            </a:r>
            <a:endParaRPr lang="fr-FR" dirty="0"/>
          </a:p>
          <a:p>
            <a:pPr marL="0" indent="0">
              <a:buNone/>
            </a:pPr>
            <a:endParaRPr lang="fr-FR" dirty="0"/>
          </a:p>
          <a:p>
            <a:endParaRPr lang="fr-FR" dirty="0"/>
          </a:p>
        </p:txBody>
      </p:sp>
    </p:spTree>
    <p:extLst>
      <p:ext uri="{BB962C8B-B14F-4D97-AF65-F5344CB8AC3E}">
        <p14:creationId xmlns:p14="http://schemas.microsoft.com/office/powerpoint/2010/main" val="1067448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2522" y="1169035"/>
            <a:ext cx="8821477" cy="4774566"/>
          </a:xfrm>
        </p:spPr>
        <p:txBody>
          <a:bodyPr/>
          <a:lstStyle/>
          <a:p>
            <a:r>
              <a:rPr lang="fr-FR" dirty="0" smtClean="0"/>
              <a:t>Idéalement, </a:t>
            </a:r>
            <a:r>
              <a:rPr lang="fr-FR" dirty="0"/>
              <a:t>en </a:t>
            </a:r>
            <a:r>
              <a:rPr lang="fr-FR" dirty="0" smtClean="0"/>
              <a:t>période préovulatoire, </a:t>
            </a:r>
            <a:r>
              <a:rPr lang="fr-FR" dirty="0"/>
              <a:t>l’aspect doit </a:t>
            </a:r>
            <a:r>
              <a:rPr lang="fr-FR" dirty="0" smtClean="0"/>
              <a:t>être </a:t>
            </a:r>
            <a:r>
              <a:rPr lang="fr-FR" dirty="0"/>
              <a:t>celui d’un </a:t>
            </a:r>
            <a:r>
              <a:rPr lang="fr-FR" dirty="0" smtClean="0"/>
              <a:t>endomètre </a:t>
            </a:r>
            <a:r>
              <a:rPr lang="fr-FR" dirty="0"/>
              <a:t>en triple ligne (grain de </a:t>
            </a:r>
            <a:r>
              <a:rPr lang="fr-FR" dirty="0" smtClean="0"/>
              <a:t>café)</a:t>
            </a:r>
            <a:r>
              <a:rPr lang="fr-FR" dirty="0"/>
              <a:t>, correspondant à l</a:t>
            </a:r>
            <a:r>
              <a:rPr lang="fr-FR" dirty="0" smtClean="0"/>
              <a:t>’ œdème </a:t>
            </a:r>
            <a:r>
              <a:rPr lang="fr-FR" dirty="0"/>
              <a:t>stromal </a:t>
            </a:r>
            <a:r>
              <a:rPr lang="fr-FR" dirty="0" smtClean="0"/>
              <a:t>secondaire </a:t>
            </a:r>
            <a:r>
              <a:rPr lang="fr-FR" dirty="0"/>
              <a:t>à </a:t>
            </a:r>
            <a:r>
              <a:rPr lang="fr-FR" dirty="0" smtClean="0"/>
              <a:t>             l’ imprégnation œstrogénique. </a:t>
            </a:r>
            <a:endParaRPr lang="fr-FR" dirty="0"/>
          </a:p>
          <a:p>
            <a:endParaRPr lang="fr-FR" dirty="0"/>
          </a:p>
        </p:txBody>
      </p:sp>
      <p:pic>
        <p:nvPicPr>
          <p:cNvPr id="4" name="Image 3" descr="Sans tit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033" y="2942742"/>
            <a:ext cx="5976160" cy="3915258"/>
          </a:xfrm>
          <a:prstGeom prst="rect">
            <a:avLst/>
          </a:prstGeom>
        </p:spPr>
      </p:pic>
    </p:spTree>
    <p:extLst>
      <p:ext uri="{BB962C8B-B14F-4D97-AF65-F5344CB8AC3E}">
        <p14:creationId xmlns:p14="http://schemas.microsoft.com/office/powerpoint/2010/main" val="3100275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t>Après </a:t>
            </a:r>
            <a:r>
              <a:rPr lang="fr-FR" dirty="0"/>
              <a:t>l’ovulation, avec la </a:t>
            </a:r>
            <a:r>
              <a:rPr lang="fr-FR" dirty="0" smtClean="0"/>
              <a:t>sécrétion lutéale </a:t>
            </a:r>
            <a:r>
              <a:rPr lang="fr-FR" dirty="0"/>
              <a:t>de </a:t>
            </a:r>
            <a:r>
              <a:rPr lang="fr-FR" dirty="0" smtClean="0"/>
              <a:t>progestérone, </a:t>
            </a:r>
            <a:r>
              <a:rPr lang="fr-FR" dirty="0"/>
              <a:t>l</a:t>
            </a:r>
            <a:r>
              <a:rPr lang="fr-FR" dirty="0" smtClean="0"/>
              <a:t>’ endomètre </a:t>
            </a:r>
            <a:r>
              <a:rPr lang="fr-FR" dirty="0"/>
              <a:t>va se modifier en devenant hyperéchogène de </a:t>
            </a:r>
            <a:r>
              <a:rPr lang="fr-FR" dirty="0" smtClean="0"/>
              <a:t>façon centripète </a:t>
            </a:r>
            <a:r>
              <a:rPr lang="fr-FR" dirty="0"/>
              <a:t>vers la </a:t>
            </a:r>
            <a:r>
              <a:rPr lang="fr-FR" dirty="0" smtClean="0"/>
              <a:t>cavité  utérine.</a:t>
            </a:r>
          </a:p>
          <a:p>
            <a:r>
              <a:rPr lang="fr-FR" b="1" u="sng" dirty="0" smtClean="0"/>
              <a:t>Etude doppler de la vascularisation utérine </a:t>
            </a:r>
            <a:endParaRPr lang="fr-FR" b="1" u="sng" dirty="0"/>
          </a:p>
          <a:p>
            <a:pPr marL="0" indent="0">
              <a:buNone/>
            </a:pPr>
            <a:r>
              <a:rPr lang="fr-FR" dirty="0"/>
              <a:t>Cartographie vasculaire de l</a:t>
            </a:r>
            <a:r>
              <a:rPr lang="fr-FR" dirty="0" smtClean="0"/>
              <a:t>’ endomètre </a:t>
            </a:r>
            <a:r>
              <a:rPr lang="fr-FR" dirty="0"/>
              <a:t>en </a:t>
            </a:r>
            <a:r>
              <a:rPr lang="fr-FR" dirty="0" smtClean="0"/>
              <a:t>période périovulatoire; </a:t>
            </a:r>
            <a:r>
              <a:rPr lang="fr-FR" dirty="0"/>
              <a:t>Il est souhaitable d’observer une riche vascularisation sous- </a:t>
            </a:r>
            <a:r>
              <a:rPr lang="fr-FR" dirty="0" smtClean="0"/>
              <a:t>endométriales </a:t>
            </a:r>
            <a:r>
              <a:rPr lang="fr-FR" dirty="0"/>
              <a:t>en </a:t>
            </a:r>
            <a:r>
              <a:rPr lang="fr-FR" dirty="0" smtClean="0"/>
              <a:t>période </a:t>
            </a:r>
            <a:r>
              <a:rPr lang="fr-FR" dirty="0"/>
              <a:t>périovulatoire. </a:t>
            </a:r>
            <a:endParaRPr lang="fr-FR" dirty="0"/>
          </a:p>
          <a:p>
            <a:pPr marL="0" indent="0">
              <a:buNone/>
            </a:pPr>
            <a:r>
              <a:rPr lang="fr-FR" dirty="0" smtClean="0"/>
              <a:t> </a:t>
            </a:r>
            <a:endParaRPr lang="fr-FR" dirty="0"/>
          </a:p>
          <a:p>
            <a:endParaRPr lang="fr-FR" dirty="0"/>
          </a:p>
        </p:txBody>
      </p:sp>
    </p:spTree>
    <p:extLst>
      <p:ext uri="{BB962C8B-B14F-4D97-AF65-F5344CB8AC3E}">
        <p14:creationId xmlns:p14="http://schemas.microsoft.com/office/powerpoint/2010/main" val="379155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menstruel </a:t>
            </a:r>
            <a:endParaRPr lang="fr-FR" dirty="0"/>
          </a:p>
        </p:txBody>
      </p:sp>
      <p:sp>
        <p:nvSpPr>
          <p:cNvPr id="3" name="Espace réservé du contenu 2"/>
          <p:cNvSpPr>
            <a:spLocks noGrp="1"/>
          </p:cNvSpPr>
          <p:nvPr>
            <p:ph idx="1"/>
          </p:nvPr>
        </p:nvSpPr>
        <p:spPr>
          <a:xfrm>
            <a:off x="265145" y="1600201"/>
            <a:ext cx="8763726" cy="4343400"/>
          </a:xfrm>
        </p:spPr>
        <p:txBody>
          <a:bodyPr>
            <a:normAutofit/>
          </a:bodyPr>
          <a:lstStyle/>
          <a:p>
            <a:r>
              <a:rPr lang="fr-FR" dirty="0" smtClean="0"/>
              <a:t>Le cycle menstruel débute au 1</a:t>
            </a:r>
            <a:r>
              <a:rPr lang="fr-FR" baseline="30000" dirty="0" smtClean="0"/>
              <a:t>er</a:t>
            </a:r>
            <a:r>
              <a:rPr lang="fr-FR" dirty="0" smtClean="0"/>
              <a:t> jour des règles et dure en moyenne 28 jours (entre 25 et 32jours)</a:t>
            </a:r>
          </a:p>
          <a:p>
            <a:r>
              <a:rPr lang="fr-FR" dirty="0" smtClean="0"/>
              <a:t>Il se divise en 2 phases de durée égale, c.à.d.  en moyenne  14 jours:</a:t>
            </a:r>
          </a:p>
          <a:p>
            <a:r>
              <a:rPr lang="fr-FR" dirty="0" smtClean="0"/>
              <a:t>Une phase folliculaire, du 1</a:t>
            </a:r>
            <a:r>
              <a:rPr lang="fr-FR" baseline="30000" dirty="0" smtClean="0"/>
              <a:t>er</a:t>
            </a:r>
            <a:r>
              <a:rPr lang="fr-FR" dirty="0" smtClean="0"/>
              <a:t> jour des règles jusqu’au pic ovulatoire de LH, correspondant à la croissance terminale du follicule préovulatoire; l’ovulation détermine les phases folliculaires(14 à 17 jours) et lutéale(13 à 14 jour). </a:t>
            </a:r>
          </a:p>
        </p:txBody>
      </p:sp>
    </p:spTree>
    <p:extLst>
      <p:ext uri="{BB962C8B-B14F-4D97-AF65-F5344CB8AC3E}">
        <p14:creationId xmlns:p14="http://schemas.microsoft.com/office/powerpoint/2010/main" val="545675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1128723"/>
            <a:ext cx="8042276" cy="4814878"/>
          </a:xfrm>
        </p:spPr>
        <p:txBody>
          <a:bodyPr/>
          <a:lstStyle/>
          <a:p>
            <a:r>
              <a:rPr lang="fr-FR" b="1" u="sng" dirty="0"/>
              <a:t>Apport de la biopsie d</a:t>
            </a:r>
            <a:r>
              <a:rPr lang="fr-FR" b="1" u="sng" dirty="0" smtClean="0"/>
              <a:t>’ endomètre </a:t>
            </a:r>
            <a:endParaRPr lang="fr-FR" u="sng" dirty="0"/>
          </a:p>
          <a:p>
            <a:r>
              <a:rPr lang="fr-FR" dirty="0"/>
              <a:t>La biopsie d</a:t>
            </a:r>
            <a:r>
              <a:rPr lang="fr-FR" dirty="0" smtClean="0"/>
              <a:t>’ endomètre </a:t>
            </a:r>
            <a:r>
              <a:rPr lang="fr-FR" dirty="0"/>
              <a:t>garde une place dans la recherche de certaines circonstances pouvant </a:t>
            </a:r>
            <a:r>
              <a:rPr lang="fr-FR" dirty="0" smtClean="0"/>
              <a:t>altérer </a:t>
            </a:r>
            <a:r>
              <a:rPr lang="fr-FR" dirty="0"/>
              <a:t>l’implantation </a:t>
            </a:r>
            <a:r>
              <a:rPr lang="fr-FR" dirty="0" smtClean="0"/>
              <a:t>embryonnaire; </a:t>
            </a:r>
            <a:r>
              <a:rPr lang="fr-FR" dirty="0"/>
              <a:t>les phases </a:t>
            </a:r>
            <a:r>
              <a:rPr lang="fr-FR" dirty="0" smtClean="0"/>
              <a:t>lutéales dysharmonieuses, </a:t>
            </a:r>
            <a:r>
              <a:rPr lang="fr-FR" dirty="0"/>
              <a:t>les </a:t>
            </a:r>
            <a:r>
              <a:rPr lang="fr-FR" dirty="0" smtClean="0"/>
              <a:t>endomètre </a:t>
            </a:r>
            <a:r>
              <a:rPr lang="fr-FR" dirty="0"/>
              <a:t>en cas de bloc enzymatique </a:t>
            </a:r>
            <a:r>
              <a:rPr lang="fr-FR" dirty="0" smtClean="0"/>
              <a:t>surrénalien </a:t>
            </a:r>
            <a:r>
              <a:rPr lang="fr-FR" dirty="0"/>
              <a:t>en 21 hydroxylase</a:t>
            </a:r>
            <a:r>
              <a:rPr lang="fr-FR" dirty="0" smtClean="0"/>
              <a:t>,    </a:t>
            </a:r>
            <a:r>
              <a:rPr lang="fr-FR" dirty="0"/>
              <a:t>l</a:t>
            </a:r>
            <a:r>
              <a:rPr lang="fr-FR" dirty="0" smtClean="0"/>
              <a:t>’ étude </a:t>
            </a:r>
            <a:r>
              <a:rPr lang="fr-FR" dirty="0"/>
              <a:t>de l’expression des </a:t>
            </a:r>
            <a:r>
              <a:rPr lang="fr-FR" dirty="0" smtClean="0"/>
              <a:t>intégrines </a:t>
            </a:r>
            <a:r>
              <a:rPr lang="fr-FR" dirty="0"/>
              <a:t>en </a:t>
            </a:r>
            <a:r>
              <a:rPr lang="fr-FR" dirty="0" smtClean="0"/>
              <a:t>période </a:t>
            </a:r>
            <a:r>
              <a:rPr lang="fr-FR" dirty="0"/>
              <a:t>périovulatoire et l’analyse des </a:t>
            </a:r>
            <a:r>
              <a:rPr lang="fr-FR" dirty="0" smtClean="0"/>
              <a:t>récepteurs </a:t>
            </a:r>
            <a:r>
              <a:rPr lang="fr-FR" dirty="0"/>
              <a:t>hormonaux endométriaux. </a:t>
            </a:r>
            <a:endParaRPr lang="fr-FR" dirty="0"/>
          </a:p>
          <a:p>
            <a:endParaRPr lang="fr-FR" dirty="0"/>
          </a:p>
        </p:txBody>
      </p:sp>
    </p:spTree>
    <p:extLst>
      <p:ext uri="{BB962C8B-B14F-4D97-AF65-F5344CB8AC3E}">
        <p14:creationId xmlns:p14="http://schemas.microsoft.com/office/powerpoint/2010/main" val="3584334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u="sng" dirty="0" smtClean="0"/>
              <a:t>Anomalie du cycle menstruel</a:t>
            </a:r>
            <a:endParaRPr lang="fr-FR" sz="4000" u="sng" dirty="0"/>
          </a:p>
        </p:txBody>
      </p:sp>
      <p:sp>
        <p:nvSpPr>
          <p:cNvPr id="3" name="Espace réservé du contenu 2"/>
          <p:cNvSpPr>
            <a:spLocks noGrp="1"/>
          </p:cNvSpPr>
          <p:nvPr>
            <p:ph idx="1"/>
          </p:nvPr>
        </p:nvSpPr>
        <p:spPr/>
        <p:txBody>
          <a:bodyPr/>
          <a:lstStyle/>
          <a:p>
            <a:r>
              <a:rPr lang="fr-FR" b="1" u="sng" dirty="0" smtClean="0"/>
              <a:t>Hyperménorrhée</a:t>
            </a:r>
            <a:r>
              <a:rPr lang="fr-FR" dirty="0" smtClean="0"/>
              <a:t> : menstruation très abondante</a:t>
            </a:r>
          </a:p>
          <a:p>
            <a:r>
              <a:rPr lang="fr-FR" b="1" u="sng" dirty="0" smtClean="0"/>
              <a:t>Métrorragie</a:t>
            </a:r>
            <a:r>
              <a:rPr lang="fr-FR" dirty="0" smtClean="0"/>
              <a:t>: tout saignement d’ origine utérine survenant en dehors des menstruations </a:t>
            </a:r>
          </a:p>
          <a:p>
            <a:r>
              <a:rPr lang="fr-FR" b="1" u="sng" dirty="0" smtClean="0"/>
              <a:t>Méno-métrorragie</a:t>
            </a:r>
            <a:r>
              <a:rPr lang="fr-FR" dirty="0" smtClean="0"/>
              <a:t>: hémorragie survenant pendant et en dehors des menstruations.  </a:t>
            </a:r>
            <a:endParaRPr lang="fr-FR" dirty="0"/>
          </a:p>
        </p:txBody>
      </p:sp>
    </p:spTree>
    <p:extLst>
      <p:ext uri="{BB962C8B-B14F-4D97-AF65-F5344CB8AC3E}">
        <p14:creationId xmlns:p14="http://schemas.microsoft.com/office/powerpoint/2010/main" val="2144189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u="sng" dirty="0" smtClean="0"/>
              <a:t>Oligoménorrhée</a:t>
            </a:r>
            <a:r>
              <a:rPr lang="fr-FR" dirty="0" smtClean="0"/>
              <a:t>: règles dont le flux est faible </a:t>
            </a:r>
          </a:p>
          <a:p>
            <a:r>
              <a:rPr lang="fr-FR" b="1" u="sng" dirty="0" smtClean="0"/>
              <a:t>Spanioménorrhée</a:t>
            </a:r>
            <a:r>
              <a:rPr lang="fr-FR" dirty="0" smtClean="0"/>
              <a:t>: allongement de la durée du cycle menstruel jusqu’à 2 à 3 mois, traduisant une anomalie de la fonction endocrine de l’ ovaire</a:t>
            </a:r>
          </a:p>
          <a:p>
            <a:r>
              <a:rPr lang="fr-FR" b="1" u="sng" dirty="0" smtClean="0"/>
              <a:t>Oligo-spanioménorhée</a:t>
            </a:r>
            <a:r>
              <a:rPr lang="fr-FR" dirty="0" smtClean="0"/>
              <a:t>: règles peu abondantes et très espacées de 2 à 3 mois </a:t>
            </a:r>
            <a:endParaRPr lang="fr-FR" dirty="0"/>
          </a:p>
        </p:txBody>
      </p:sp>
    </p:spTree>
    <p:extLst>
      <p:ext uri="{BB962C8B-B14F-4D97-AF65-F5344CB8AC3E}">
        <p14:creationId xmlns:p14="http://schemas.microsoft.com/office/powerpoint/2010/main" val="1648191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u="sng" dirty="0" smtClean="0"/>
              <a:t>Aménorrhée primaire</a:t>
            </a:r>
            <a:r>
              <a:rPr lang="fr-FR" dirty="0" smtClean="0"/>
              <a:t>: absence d’ apparition des règles après l’ âge de 18 ans.</a:t>
            </a:r>
          </a:p>
          <a:p>
            <a:r>
              <a:rPr lang="fr-FR" b="1" u="sng" dirty="0" smtClean="0"/>
              <a:t>Aménorrhée secondaire</a:t>
            </a:r>
            <a:r>
              <a:rPr lang="fr-FR" dirty="0" smtClean="0"/>
              <a:t>: absence des règles depuis plus de 3 mois alors qu’elle était bien réglée </a:t>
            </a:r>
            <a:endParaRPr lang="fr-FR" dirty="0"/>
          </a:p>
        </p:txBody>
      </p:sp>
    </p:spTree>
    <p:extLst>
      <p:ext uri="{BB962C8B-B14F-4D97-AF65-F5344CB8AC3E}">
        <p14:creationId xmlns:p14="http://schemas.microsoft.com/office/powerpoint/2010/main" val="39949392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u="sng" dirty="0" smtClean="0"/>
              <a:t>Les pubertés précoces et tardives</a:t>
            </a:r>
            <a:r>
              <a:rPr lang="fr-FR" dirty="0" smtClean="0"/>
              <a:t>; avant 9 ans et après 17 ans( tumeurs secrétante, malnutrition, anorexie mentale)  </a:t>
            </a:r>
          </a:p>
          <a:p>
            <a:r>
              <a:rPr lang="fr-FR" b="1" u="sng" dirty="0" smtClean="0"/>
              <a:t>Les hémorragies de la période post- pubertaire </a:t>
            </a:r>
            <a:r>
              <a:rPr lang="fr-FR" dirty="0" smtClean="0"/>
              <a:t>; se sont le plus souvent des hémorragies fonctionnelles en relation avec un dysfonctionnement hormonal de l’ axe H.H.O</a:t>
            </a:r>
            <a:endParaRPr lang="fr-FR" dirty="0"/>
          </a:p>
        </p:txBody>
      </p:sp>
    </p:spTree>
    <p:extLst>
      <p:ext uri="{BB962C8B-B14F-4D97-AF65-F5344CB8AC3E}">
        <p14:creationId xmlns:p14="http://schemas.microsoft.com/office/powerpoint/2010/main" val="3963987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u="sng" dirty="0" smtClean="0"/>
              <a:t>Les cycles irréguliers</a:t>
            </a:r>
            <a:r>
              <a:rPr lang="fr-FR" dirty="0" smtClean="0"/>
              <a:t>;</a:t>
            </a:r>
          </a:p>
          <a:p>
            <a:r>
              <a:rPr lang="fr-FR" dirty="0" smtClean="0"/>
              <a:t> rechercher une insuffisance hormonale lors d’ une dystrophie ovarienne, d’une insuffisance lutéale. </a:t>
            </a:r>
          </a:p>
          <a:p>
            <a:r>
              <a:rPr lang="fr-FR" dirty="0" smtClean="0"/>
              <a:t>En cas de contraception par implant progestatif </a:t>
            </a:r>
            <a:endParaRPr lang="fr-FR" dirty="0"/>
          </a:p>
        </p:txBody>
      </p:sp>
    </p:spTree>
    <p:extLst>
      <p:ext uri="{BB962C8B-B14F-4D97-AF65-F5344CB8AC3E}">
        <p14:creationId xmlns:p14="http://schemas.microsoft.com/office/powerpoint/2010/main" val="3455518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u="sng" dirty="0" smtClean="0"/>
              <a:t>La periménopause:</a:t>
            </a:r>
          </a:p>
          <a:p>
            <a:r>
              <a:rPr lang="fr-FR" dirty="0" smtClean="0"/>
              <a:t>Les années qui précédent la ménopause sont marquées par des cycles longs associés à une augmentation du flux menstruel des hyperménorrhées , voir des ménorragies</a:t>
            </a:r>
          </a:p>
          <a:p>
            <a:r>
              <a:rPr lang="fr-FR" dirty="0" smtClean="0"/>
              <a:t>Ces troubles sont en relation avec une insuffisance lutéale qui précède l’ arrêt du fonctionnement endocrine de l’ ovaire. </a:t>
            </a:r>
            <a:endParaRPr lang="fr-FR" dirty="0"/>
          </a:p>
        </p:txBody>
      </p:sp>
    </p:spTree>
    <p:extLst>
      <p:ext uri="{BB962C8B-B14F-4D97-AF65-F5344CB8AC3E}">
        <p14:creationId xmlns:p14="http://schemas.microsoft.com/office/powerpoint/2010/main" val="34405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837405"/>
            <a:ext cx="8042276" cy="5106196"/>
          </a:xfrm>
        </p:spPr>
        <p:txBody>
          <a:bodyPr>
            <a:normAutofit fontScale="85000" lnSpcReduction="20000"/>
          </a:bodyPr>
          <a:lstStyle/>
          <a:p>
            <a:endParaRPr lang="fr-FR" dirty="0" smtClean="0"/>
          </a:p>
          <a:p>
            <a:r>
              <a:rPr lang="fr-FR" sz="2900" dirty="0"/>
              <a:t>Une phase lutéale, du pic de LH au jour précédant les prochaines règles, correspondant à l’apparition du corps jaune, issu de la lutéinisation du follicule ovulatoire après la libération de l’ovocyte. </a:t>
            </a:r>
          </a:p>
          <a:p>
            <a:r>
              <a:rPr lang="fr-FR" sz="2900" dirty="0"/>
              <a:t>Si </a:t>
            </a:r>
            <a:r>
              <a:rPr lang="fr-FR" sz="2900" dirty="0" smtClean="0"/>
              <a:t>l’ovocyte </a:t>
            </a:r>
            <a:r>
              <a:rPr lang="fr-FR" sz="2900" dirty="0"/>
              <a:t>n’est pas fécondé par un </a:t>
            </a:r>
            <a:r>
              <a:rPr lang="fr-FR" sz="2900" dirty="0" smtClean="0"/>
              <a:t>spermatozoïde </a:t>
            </a:r>
            <a:r>
              <a:rPr lang="fr-FR" sz="2900" dirty="0"/>
              <a:t>le corps jaune </a:t>
            </a:r>
            <a:r>
              <a:rPr lang="fr-FR" sz="2900" dirty="0" smtClean="0"/>
              <a:t>régresse </a:t>
            </a:r>
            <a:r>
              <a:rPr lang="fr-FR" sz="2900" dirty="0"/>
              <a:t>en 9 à 11 </a:t>
            </a:r>
            <a:r>
              <a:rPr lang="fr-FR" sz="2900" dirty="0" smtClean="0"/>
              <a:t>jour.</a:t>
            </a:r>
            <a:endParaRPr lang="fr-FR" sz="2900" dirty="0"/>
          </a:p>
          <a:p>
            <a:endParaRPr lang="fr-FR" sz="2900" dirty="0" smtClean="0"/>
          </a:p>
          <a:p>
            <a:r>
              <a:rPr lang="fr-FR" sz="2900" dirty="0" smtClean="0"/>
              <a:t>Le déclin des taux d’E et de la progestérone entraine la desquamation de l’ endomètre et la menstruation. </a:t>
            </a:r>
            <a:endParaRPr lang="fr-FR" sz="2900" dirty="0"/>
          </a:p>
        </p:txBody>
      </p:sp>
    </p:spTree>
    <p:extLst>
      <p:ext uri="{BB962C8B-B14F-4D97-AF65-F5344CB8AC3E}">
        <p14:creationId xmlns:p14="http://schemas.microsoft.com/office/powerpoint/2010/main" val="214987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972894"/>
            <a:ext cx="8042276" cy="729829"/>
          </a:xfrm>
        </p:spPr>
        <p:txBody>
          <a:bodyPr/>
          <a:lstStyle/>
          <a:p>
            <a:r>
              <a:rPr lang="fr-FR" sz="2800" u="sng" dirty="0" smtClean="0"/>
              <a:t>Taux hormonaux au cours du cycle</a:t>
            </a:r>
            <a:endParaRPr lang="fr-FR" sz="2800" u="sng" dirty="0"/>
          </a:p>
        </p:txBody>
      </p:sp>
      <p:sp>
        <p:nvSpPr>
          <p:cNvPr id="3" name="Espace réservé du contenu 2"/>
          <p:cNvSpPr>
            <a:spLocks noGrp="1"/>
          </p:cNvSpPr>
          <p:nvPr>
            <p:ph idx="1"/>
          </p:nvPr>
        </p:nvSpPr>
        <p:spPr>
          <a:xfrm>
            <a:off x="549275" y="2631080"/>
            <a:ext cx="8042276" cy="4841017"/>
          </a:xfrm>
        </p:spPr>
        <p:txBody>
          <a:bodyPr/>
          <a:lstStyle/>
          <a:p>
            <a:r>
              <a:rPr lang="fr-FR" dirty="0"/>
              <a:t>Au cours du cycle, ovaires et axe </a:t>
            </a:r>
            <a:r>
              <a:rPr lang="fr-FR" dirty="0" smtClean="0"/>
              <a:t>hypothalamo-hypophysaire </a:t>
            </a:r>
            <a:r>
              <a:rPr lang="fr-FR" dirty="0"/>
              <a:t>se </a:t>
            </a:r>
            <a:r>
              <a:rPr lang="fr-FR" dirty="0" smtClean="0"/>
              <a:t>contrôlent </a:t>
            </a:r>
            <a:r>
              <a:rPr lang="fr-FR" dirty="0"/>
              <a:t>mutuellement via leurs hormones et les effets feedback de celles-</a:t>
            </a:r>
            <a:r>
              <a:rPr lang="fr-FR" dirty="0" smtClean="0"/>
              <a:t>ci. </a:t>
            </a:r>
            <a:endParaRPr lang="fr-FR" dirty="0"/>
          </a:p>
          <a:p>
            <a:endParaRPr lang="fr-FR" dirty="0"/>
          </a:p>
        </p:txBody>
      </p:sp>
    </p:spTree>
    <p:extLst>
      <p:ext uri="{BB962C8B-B14F-4D97-AF65-F5344CB8AC3E}">
        <p14:creationId xmlns:p14="http://schemas.microsoft.com/office/powerpoint/2010/main" val="3981012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6333</TotalTime>
  <Words>4031</Words>
  <Application>Microsoft Macintosh PowerPoint</Application>
  <PresentationFormat>Présentation à l'écran (4:3)</PresentationFormat>
  <Paragraphs>236</Paragraphs>
  <Slides>76</Slides>
  <Notes>2</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Brise</vt:lpstr>
      <vt:lpstr>                cycle menstruel   Fécondation  Nidation</vt:lpstr>
      <vt:lpstr>Cycle menstruel </vt:lpstr>
      <vt:lpstr>Objectifs du cours </vt:lpstr>
      <vt:lpstr>Introduction </vt:lpstr>
      <vt:lpstr>Durée du cycle menstruel</vt:lpstr>
      <vt:lpstr>Présentation PowerPoint</vt:lpstr>
      <vt:lpstr>Cycle menstruel </vt:lpstr>
      <vt:lpstr>Présentation PowerPoint</vt:lpstr>
      <vt:lpstr>Taux hormonaux au cours du cycle</vt:lpstr>
      <vt:lpstr>Présentation PowerPoint</vt:lpstr>
      <vt:lpstr>Présentation PowerPoint</vt:lpstr>
      <vt:lpstr>Présentation PowerPoint</vt:lpstr>
      <vt:lpstr>Secrétions des stéroïdes ovariens</vt:lpstr>
      <vt:lpstr>Présentation PowerPoint</vt:lpstr>
      <vt:lpstr>Présentation PowerPoint</vt:lpstr>
      <vt:lpstr>Présentation PowerPoint</vt:lpstr>
      <vt:lpstr>Cycle ovarien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 total</vt:lpstr>
      <vt:lpstr>Ovulation </vt:lpstr>
      <vt:lpstr>Présentation PowerPoint</vt:lpstr>
      <vt:lpstr>Présentation PowerPoint</vt:lpstr>
      <vt:lpstr>Corps jaune. Lutéinisation </vt:lpstr>
      <vt:lpstr>Présentation PowerPoint</vt:lpstr>
      <vt:lpstr>La lutéolyse </vt:lpstr>
      <vt:lpstr>Présentation PowerPoint</vt:lpstr>
      <vt:lpstr>Régulation du cycle ovarien </vt:lpstr>
      <vt:lpstr>Sécrétion de la GNRH</vt:lpstr>
      <vt:lpstr>La phase folliculaire</vt:lpstr>
      <vt:lpstr>Présentation PowerPoint</vt:lpstr>
      <vt:lpstr>Effet du pic de LH sur l’ ovaire </vt:lpstr>
      <vt:lpstr>La phase lutéale</vt:lpstr>
      <vt:lpstr>Présentation PowerPoint</vt:lpstr>
      <vt:lpstr>Le rétrocontrôle des hormones sexuelles.</vt:lpstr>
      <vt:lpstr>Présentation PowerPoint</vt:lpstr>
      <vt:lpstr>Cycle utérin </vt:lpstr>
      <vt:lpstr>Présentation PowerPoint</vt:lpstr>
      <vt:lpstr>Durant le cycle menstruel, trois parties peuvent être distinguées </vt:lpstr>
      <vt:lpstr>Action sur les organes cibles</vt:lpstr>
      <vt:lpstr>Présentation PowerPoint</vt:lpstr>
      <vt:lpstr>Présentation PowerPoint</vt:lpstr>
      <vt:lpstr>Présentation PowerPoint</vt:lpstr>
      <vt:lpstr>Le myomètre </vt:lpstr>
      <vt:lpstr>Col </vt:lpstr>
      <vt:lpstr>Vagin </vt:lpstr>
      <vt:lpstr>Trompe </vt:lpstr>
      <vt:lpstr>Sein </vt:lpstr>
      <vt:lpstr>Présentation PowerPoint</vt:lpstr>
      <vt:lpstr>Exploration du cycle menstruel</vt:lpstr>
      <vt:lpstr>Clinique </vt:lpstr>
      <vt:lpstr>Dosages statiques </vt:lpstr>
      <vt:lpstr>Activité Gonadotrophique</vt:lpstr>
      <vt:lpstr>Dosage dynamique </vt:lpstr>
      <vt:lpstr>Présentation PowerPoint</vt:lpstr>
      <vt:lpstr>Présentation PowerPoint</vt:lpstr>
      <vt:lpstr>         Echographie ovarienne : compte des follicules antraux et volume ovarien </vt:lpstr>
      <vt:lpstr>Exploration de l’ endomètre </vt:lpstr>
      <vt:lpstr>Présentation PowerPoint</vt:lpstr>
      <vt:lpstr>Présentation PowerPoint</vt:lpstr>
      <vt:lpstr>Présentation PowerPoint</vt:lpstr>
      <vt:lpstr>Anomalie du cycle menstruel</vt:lpstr>
      <vt:lpstr>Présentation PowerPoint</vt:lpstr>
      <vt:lpstr>Présentation PowerPoint</vt:lpstr>
      <vt:lpstr>Présentation PowerPoint</vt:lpstr>
      <vt:lpstr>Présentation PowerPoint</vt:lpstr>
      <vt:lpstr>Présentation PowerPoint</vt:lpstr>
    </vt:vector>
  </TitlesOfParts>
  <Company>DERDOUR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AMEL DER</dc:creator>
  <cp:lastModifiedBy>AMEL DER</cp:lastModifiedBy>
  <cp:revision>57</cp:revision>
  <dcterms:created xsi:type="dcterms:W3CDTF">2021-01-31T23:13:30Z</dcterms:created>
  <dcterms:modified xsi:type="dcterms:W3CDTF">2021-02-07T22:23:49Z</dcterms:modified>
</cp:coreProperties>
</file>