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3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u="sng" dirty="0" smtClean="0"/>
              <a:t>Fécondation </a:t>
            </a:r>
            <a:endParaRPr lang="fr-FR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b="1" dirty="0" smtClean="0"/>
              <a:t>Dr. Derdour.N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3310" y="382960"/>
            <a:ext cx="8402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u="sng" dirty="0" smtClean="0"/>
              <a:t>Faculté de Médecine d’ Oran </a:t>
            </a:r>
            <a:endParaRPr lang="fr-FR" sz="4400" u="sng" dirty="0"/>
          </a:p>
        </p:txBody>
      </p:sp>
    </p:spTree>
    <p:extLst>
      <p:ext uri="{BB962C8B-B14F-4D97-AF65-F5344CB8AC3E}">
        <p14:creationId xmlns:p14="http://schemas.microsoft.com/office/powerpoint/2010/main" val="387313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6" r="2011" b="195"/>
          <a:stretch/>
        </p:blipFill>
        <p:spPr>
          <a:xfrm>
            <a:off x="685800" y="558800"/>
            <a:ext cx="8013699" cy="5064659"/>
          </a:xfrm>
        </p:spPr>
      </p:pic>
    </p:spTree>
    <p:extLst>
      <p:ext uri="{BB962C8B-B14F-4D97-AF65-F5344CB8AC3E}">
        <p14:creationId xmlns:p14="http://schemas.microsoft.com/office/powerpoint/2010/main" val="232297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900" y="850900"/>
            <a:ext cx="8280400" cy="5753100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>
                <a:effectLst/>
              </a:rPr>
              <a:t>3) </a:t>
            </a:r>
            <a:r>
              <a:rPr lang="fr-FR" sz="2800" dirty="0" smtClean="0">
                <a:effectLst/>
              </a:rPr>
              <a:t>Phénomène </a:t>
            </a:r>
            <a:r>
              <a:rPr lang="fr-FR" sz="2800" dirty="0">
                <a:effectLst/>
              </a:rPr>
              <a:t>de </a:t>
            </a:r>
            <a:r>
              <a:rPr lang="fr-FR" sz="2800" dirty="0" smtClean="0">
                <a:effectLst/>
              </a:rPr>
              <a:t>capacitation: </a:t>
            </a:r>
            <a:endParaRPr lang="fr-FR" sz="2800" dirty="0"/>
          </a:p>
          <a:p>
            <a:pPr marL="0" indent="0">
              <a:buNone/>
            </a:pPr>
            <a:r>
              <a:rPr lang="fr-FR" dirty="0">
                <a:effectLst/>
              </a:rPr>
              <a:t>La </a:t>
            </a:r>
            <a:r>
              <a:rPr lang="fr-FR" dirty="0" smtClean="0">
                <a:effectLst/>
              </a:rPr>
              <a:t>traversée </a:t>
            </a:r>
            <a:r>
              <a:rPr lang="fr-FR" dirty="0">
                <a:effectLst/>
              </a:rPr>
              <a:t>des voies </a:t>
            </a:r>
            <a:r>
              <a:rPr lang="fr-FR" dirty="0" smtClean="0">
                <a:effectLst/>
              </a:rPr>
              <a:t>génitales féminines </a:t>
            </a:r>
            <a:r>
              <a:rPr lang="fr-FR" dirty="0">
                <a:effectLst/>
              </a:rPr>
              <a:t>permet aux </a:t>
            </a:r>
            <a:r>
              <a:rPr lang="fr-FR" dirty="0" smtClean="0">
                <a:effectLst/>
              </a:rPr>
              <a:t>spermatozoïdes </a:t>
            </a:r>
            <a:r>
              <a:rPr lang="fr-FR" dirty="0">
                <a:effectLst/>
              </a:rPr>
              <a:t>de retrouver leur pouvoir </a:t>
            </a:r>
            <a:r>
              <a:rPr lang="fr-FR" dirty="0" smtClean="0">
                <a:effectLst/>
              </a:rPr>
              <a:t>fécondant, grâce </a:t>
            </a:r>
            <a:r>
              <a:rPr lang="fr-FR" dirty="0">
                <a:effectLst/>
              </a:rPr>
              <a:t>à deux facteurs : </a:t>
            </a:r>
            <a:endParaRPr lang="fr-FR" dirty="0"/>
          </a:p>
          <a:p>
            <a:pPr marL="0" indent="0">
              <a:buNone/>
            </a:pPr>
            <a:r>
              <a:rPr lang="fr-FR" dirty="0">
                <a:effectLst/>
              </a:rPr>
              <a:t>  </a:t>
            </a:r>
            <a:r>
              <a:rPr lang="fr-FR" dirty="0" smtClean="0">
                <a:effectLst/>
              </a:rPr>
              <a:t>  la </a:t>
            </a:r>
            <a:r>
              <a:rPr lang="fr-FR" dirty="0">
                <a:effectLst/>
              </a:rPr>
              <a:t>glaire cervicale : ne laisse </a:t>
            </a:r>
            <a:r>
              <a:rPr lang="fr-FR" dirty="0" smtClean="0">
                <a:effectLst/>
              </a:rPr>
              <a:t>pénétrer </a:t>
            </a:r>
            <a:r>
              <a:rPr lang="fr-FR" dirty="0">
                <a:effectLst/>
              </a:rPr>
              <a:t>que les </a:t>
            </a:r>
            <a:r>
              <a:rPr lang="fr-FR" dirty="0" smtClean="0">
                <a:effectLst/>
              </a:rPr>
              <a:t>spermatozoïdes, éliminant </a:t>
            </a:r>
            <a:r>
              <a:rPr lang="fr-FR" dirty="0">
                <a:effectLst/>
              </a:rPr>
              <a:t>ainsi le liquide </a:t>
            </a:r>
            <a:r>
              <a:rPr lang="fr-FR" dirty="0" smtClean="0">
                <a:effectLst/>
              </a:rPr>
              <a:t>séminal; </a:t>
            </a:r>
            <a:endParaRPr lang="fr-FR" dirty="0">
              <a:effectLst/>
            </a:endParaRPr>
          </a:p>
          <a:p>
            <a:pPr>
              <a:buFont typeface="Arial"/>
              <a:buChar char="•"/>
            </a:pPr>
            <a:r>
              <a:rPr lang="fr-FR" dirty="0">
                <a:effectLst/>
              </a:rPr>
              <a:t>les enzymes </a:t>
            </a:r>
            <a:r>
              <a:rPr lang="fr-FR" dirty="0" smtClean="0">
                <a:effectLst/>
              </a:rPr>
              <a:t>protéolytiques </a:t>
            </a:r>
            <a:r>
              <a:rPr lang="fr-FR" dirty="0">
                <a:effectLst/>
              </a:rPr>
              <a:t>et lipolytiques des </a:t>
            </a:r>
            <a:r>
              <a:rPr lang="fr-FR" dirty="0" smtClean="0">
                <a:effectLst/>
              </a:rPr>
              <a:t>secrétions </a:t>
            </a:r>
            <a:r>
              <a:rPr lang="fr-FR" dirty="0">
                <a:effectLst/>
              </a:rPr>
              <a:t>tubo-utérines.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835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652" y="627196"/>
            <a:ext cx="8152388" cy="5691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u="sng" dirty="0" smtClean="0">
                <a:effectLst/>
              </a:rPr>
              <a:t>La </a:t>
            </a:r>
            <a:r>
              <a:rPr lang="fr-FR" sz="3200" u="sng" dirty="0">
                <a:effectLst/>
              </a:rPr>
              <a:t>capacitation induit : </a:t>
            </a:r>
          </a:p>
          <a:p>
            <a:r>
              <a:rPr lang="fr-FR" dirty="0" smtClean="0">
                <a:effectLst/>
              </a:rPr>
              <a:t>des </a:t>
            </a:r>
            <a:r>
              <a:rPr lang="fr-FR" dirty="0">
                <a:effectLst/>
              </a:rPr>
              <a:t>modifications des constituants </a:t>
            </a:r>
            <a:r>
              <a:rPr lang="fr-FR" dirty="0" smtClean="0">
                <a:effectLst/>
              </a:rPr>
              <a:t>lipoprotéiques </a:t>
            </a:r>
            <a:r>
              <a:rPr lang="fr-FR" dirty="0">
                <a:effectLst/>
              </a:rPr>
              <a:t>de la membrane plasmique du </a:t>
            </a:r>
            <a:r>
              <a:rPr lang="fr-FR" dirty="0" smtClean="0">
                <a:effectLst/>
              </a:rPr>
              <a:t>spermatozoïde; </a:t>
            </a:r>
            <a:endParaRPr lang="fr-FR" dirty="0">
              <a:effectLst/>
            </a:endParaRPr>
          </a:p>
          <a:p>
            <a:r>
              <a:rPr lang="fr-FR" dirty="0" smtClean="0">
                <a:effectLst/>
              </a:rPr>
              <a:t>la </a:t>
            </a:r>
            <a:r>
              <a:rPr lang="fr-FR" dirty="0">
                <a:effectLst/>
              </a:rPr>
              <a:t>formation, au niveau de cette membrane, de </a:t>
            </a:r>
            <a:r>
              <a:rPr lang="fr-FR" dirty="0" smtClean="0">
                <a:effectLst/>
              </a:rPr>
              <a:t>régions </a:t>
            </a:r>
            <a:r>
              <a:rPr lang="fr-FR" dirty="0">
                <a:effectLst/>
              </a:rPr>
              <a:t>instables </a:t>
            </a:r>
            <a:r>
              <a:rPr lang="fr-FR" dirty="0" smtClean="0">
                <a:effectLst/>
              </a:rPr>
              <a:t>dépourvues </a:t>
            </a:r>
            <a:r>
              <a:rPr lang="fr-FR" dirty="0">
                <a:effectLst/>
              </a:rPr>
              <a:t>de </a:t>
            </a:r>
            <a:r>
              <a:rPr lang="fr-FR" dirty="0" smtClean="0">
                <a:effectLst/>
              </a:rPr>
              <a:t>protéines </a:t>
            </a:r>
            <a:r>
              <a:rPr lang="fr-FR" dirty="0">
                <a:effectLst/>
              </a:rPr>
              <a:t>: lieu de la future </a:t>
            </a:r>
            <a:r>
              <a:rPr lang="fr-FR" dirty="0" smtClean="0">
                <a:effectLst/>
              </a:rPr>
              <a:t>réaction </a:t>
            </a:r>
            <a:r>
              <a:rPr lang="fr-FR" dirty="0">
                <a:effectLst/>
              </a:rPr>
              <a:t>acrosomique; </a:t>
            </a:r>
            <a:endParaRPr lang="fr-FR" dirty="0" smtClean="0">
              <a:effectLst/>
            </a:endParaRPr>
          </a:p>
          <a:p>
            <a:r>
              <a:rPr lang="fr-FR" dirty="0">
                <a:effectLst/>
              </a:rPr>
              <a:t> l'augmentation de la perméabilité membranaire au Ca++ d'où une hyper activation des spermatozoïdes se manifestant par l'augmentation de l'amplitude des battements flagellaires. </a:t>
            </a:r>
          </a:p>
          <a:p>
            <a:endParaRPr lang="fr-FR" dirty="0"/>
          </a:p>
          <a:p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486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En </a:t>
            </a:r>
            <a:r>
              <a:rPr lang="fr-FR" dirty="0" smtClean="0">
                <a:effectLst/>
              </a:rPr>
              <a:t>résumé, </a:t>
            </a:r>
            <a:r>
              <a:rPr lang="fr-FR" dirty="0">
                <a:effectLst/>
              </a:rPr>
              <a:t>si tout se passe bien, 30 à 50 minutes </a:t>
            </a:r>
            <a:r>
              <a:rPr lang="fr-FR" dirty="0" smtClean="0">
                <a:effectLst/>
              </a:rPr>
              <a:t>après l’ éjaculation, </a:t>
            </a:r>
            <a:r>
              <a:rPr lang="fr-FR" dirty="0">
                <a:effectLst/>
              </a:rPr>
              <a:t>quelques centaines de </a:t>
            </a:r>
            <a:r>
              <a:rPr lang="fr-FR" dirty="0" smtClean="0">
                <a:effectLst/>
              </a:rPr>
              <a:t>spermatozoïdes </a:t>
            </a:r>
            <a:r>
              <a:rPr lang="fr-FR" dirty="0">
                <a:effectLst/>
              </a:rPr>
              <a:t>seulement atteignent l'ampoule tubaire et ont une chance de rencontrer l'ovocyte II, si </a:t>
            </a:r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les conditions énumérées ci-dessous sont </a:t>
            </a:r>
            <a:r>
              <a:rPr lang="fr-FR" dirty="0" smtClean="0">
                <a:effectLst/>
              </a:rPr>
              <a:t>réunies.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10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" r="198"/>
          <a:stretch/>
        </p:blipFill>
        <p:spPr>
          <a:xfrm>
            <a:off x="167439" y="116876"/>
            <a:ext cx="8815865" cy="5774338"/>
          </a:xfrm>
        </p:spPr>
      </p:pic>
    </p:spTree>
    <p:extLst>
      <p:ext uri="{BB962C8B-B14F-4D97-AF65-F5344CB8AC3E}">
        <p14:creationId xmlns:p14="http://schemas.microsoft.com/office/powerpoint/2010/main" val="230828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u="sng" dirty="0" smtClean="0"/>
              <a:t>Conditions de la fécondation </a:t>
            </a:r>
            <a:endParaRPr lang="fr-FR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674" y="1600200"/>
            <a:ext cx="8188325" cy="4291013"/>
          </a:xfrm>
        </p:spPr>
        <p:txBody>
          <a:bodyPr>
            <a:normAutofit lnSpcReduction="10000"/>
          </a:bodyPr>
          <a:lstStyle/>
          <a:p>
            <a:r>
              <a:rPr lang="fr-FR" dirty="0">
                <a:effectLst/>
              </a:rPr>
              <a:t>Ejaculation de bonne </a:t>
            </a:r>
            <a:r>
              <a:rPr lang="fr-FR" dirty="0" smtClean="0">
                <a:effectLst/>
              </a:rPr>
              <a:t>qualité; </a:t>
            </a:r>
            <a:endParaRPr lang="fr-FR" dirty="0">
              <a:effectLst/>
            </a:endParaRPr>
          </a:p>
          <a:p>
            <a:r>
              <a:rPr lang="fr-FR" dirty="0">
                <a:effectLst/>
              </a:rPr>
              <a:t> Glaire cervicale : bonne </a:t>
            </a:r>
            <a:r>
              <a:rPr lang="fr-FR" dirty="0" smtClean="0">
                <a:effectLst/>
              </a:rPr>
              <a:t>viscosité </a:t>
            </a:r>
            <a:r>
              <a:rPr lang="fr-FR" dirty="0">
                <a:effectLst/>
              </a:rPr>
              <a:t>+ pH alcalin; </a:t>
            </a:r>
          </a:p>
          <a:p>
            <a:r>
              <a:rPr lang="fr-FR" dirty="0">
                <a:effectLst/>
              </a:rPr>
              <a:t> </a:t>
            </a:r>
            <a:r>
              <a:rPr lang="fr-FR" dirty="0" smtClean="0">
                <a:effectLst/>
              </a:rPr>
              <a:t>Spermatozoïdes présents </a:t>
            </a:r>
            <a:r>
              <a:rPr lang="fr-FR" dirty="0">
                <a:effectLst/>
              </a:rPr>
              <a:t>dans les voies </a:t>
            </a:r>
            <a:r>
              <a:rPr lang="fr-FR" dirty="0" smtClean="0">
                <a:effectLst/>
              </a:rPr>
              <a:t>génitales féminines </a:t>
            </a:r>
            <a:r>
              <a:rPr lang="fr-FR" dirty="0">
                <a:effectLst/>
              </a:rPr>
              <a:t>depuis moins de 3 ou 4 </a:t>
            </a:r>
            <a:r>
              <a:rPr lang="fr-FR" dirty="0" smtClean="0">
                <a:effectLst/>
              </a:rPr>
              <a:t>jours </a:t>
            </a:r>
            <a:r>
              <a:rPr lang="fr-FR" dirty="0">
                <a:effectLst/>
              </a:rPr>
              <a:t>au moment de l'ovulation (</a:t>
            </a:r>
            <a:r>
              <a:rPr lang="fr-FR" dirty="0" err="1">
                <a:effectLst/>
              </a:rPr>
              <a:t>durée</a:t>
            </a:r>
            <a:r>
              <a:rPr lang="fr-FR" dirty="0">
                <a:effectLst/>
              </a:rPr>
              <a:t> moyenne de survie des </a:t>
            </a:r>
            <a:r>
              <a:rPr lang="fr-FR" dirty="0" smtClean="0">
                <a:effectLst/>
              </a:rPr>
              <a:t>spermatozoïdes)</a:t>
            </a:r>
            <a:r>
              <a:rPr lang="fr-FR" dirty="0">
                <a:effectLst/>
              </a:rPr>
              <a:t>; </a:t>
            </a:r>
          </a:p>
          <a:p>
            <a:r>
              <a:rPr lang="fr-FR" dirty="0">
                <a:effectLst/>
              </a:rPr>
              <a:t> </a:t>
            </a:r>
            <a:r>
              <a:rPr lang="fr-FR" dirty="0" smtClean="0">
                <a:effectLst/>
              </a:rPr>
              <a:t>Réalité </a:t>
            </a:r>
            <a:r>
              <a:rPr lang="fr-FR" dirty="0">
                <a:effectLst/>
              </a:rPr>
              <a:t>de l'ovulation (car </a:t>
            </a:r>
            <a:r>
              <a:rPr lang="fr-FR" dirty="0" smtClean="0">
                <a:effectLst/>
              </a:rPr>
              <a:t>possibilité </a:t>
            </a:r>
            <a:r>
              <a:rPr lang="fr-FR" dirty="0">
                <a:effectLst/>
              </a:rPr>
              <a:t>de cycles anovulatoires) et </a:t>
            </a:r>
            <a:r>
              <a:rPr lang="fr-FR" dirty="0" smtClean="0">
                <a:effectLst/>
              </a:rPr>
              <a:t>perméabilité </a:t>
            </a:r>
            <a:r>
              <a:rPr lang="fr-FR" dirty="0">
                <a:effectLst/>
              </a:rPr>
              <a:t>des </a:t>
            </a:r>
            <a:r>
              <a:rPr lang="fr-FR" dirty="0" smtClean="0">
                <a:effectLst/>
              </a:rPr>
              <a:t>trompes</a:t>
            </a:r>
            <a:r>
              <a:rPr lang="fr-FR" dirty="0">
                <a:effectLst/>
              </a:rPr>
              <a:t>; </a:t>
            </a:r>
          </a:p>
          <a:p>
            <a:r>
              <a:rPr lang="fr-FR" dirty="0" smtClean="0">
                <a:effectLst/>
              </a:rPr>
              <a:t>Absence </a:t>
            </a:r>
            <a:r>
              <a:rPr lang="fr-FR" dirty="0">
                <a:effectLst/>
              </a:rPr>
              <a:t>d'infection des voies </a:t>
            </a:r>
            <a:r>
              <a:rPr lang="fr-FR" dirty="0" smtClean="0">
                <a:effectLst/>
              </a:rPr>
              <a:t>génitales féminines.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977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u="sng" dirty="0" smtClean="0"/>
              <a:t>spermogramme</a:t>
            </a:r>
            <a:endParaRPr lang="fr-FR" sz="4000" u="sng" dirty="0"/>
          </a:p>
        </p:txBody>
      </p:sp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2" b="-2790"/>
          <a:stretch/>
        </p:blipFill>
        <p:spPr>
          <a:xfrm>
            <a:off x="611429" y="1442552"/>
            <a:ext cx="8058322" cy="4547173"/>
          </a:xfrm>
        </p:spPr>
      </p:pic>
    </p:spTree>
    <p:extLst>
      <p:ext uri="{BB962C8B-B14F-4D97-AF65-F5344CB8AC3E}">
        <p14:creationId xmlns:p14="http://schemas.microsoft.com/office/powerpoint/2010/main" val="160080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2127487"/>
          </a:xfrm>
        </p:spPr>
        <p:txBody>
          <a:bodyPr/>
          <a:lstStyle/>
          <a:p>
            <a:r>
              <a:rPr lang="fr-FR" sz="3200" dirty="0">
                <a:effectLst/>
              </a:rPr>
              <a:t>La </a:t>
            </a:r>
            <a:r>
              <a:rPr lang="fr-FR" sz="3200" dirty="0" smtClean="0">
                <a:effectLst/>
              </a:rPr>
              <a:t>fécondation </a:t>
            </a:r>
            <a:r>
              <a:rPr lang="fr-FR" sz="3200" dirty="0">
                <a:effectLst/>
              </a:rPr>
              <a:t>se </a:t>
            </a:r>
            <a:r>
              <a:rPr lang="fr-FR" sz="3200" dirty="0" smtClean="0">
                <a:effectLst/>
              </a:rPr>
              <a:t>déroule </a:t>
            </a:r>
            <a:r>
              <a:rPr lang="fr-FR" sz="3200" dirty="0">
                <a:effectLst/>
              </a:rPr>
              <a:t>dans les voies </a:t>
            </a:r>
            <a:r>
              <a:rPr lang="fr-FR" sz="3200" dirty="0" smtClean="0">
                <a:effectLst/>
              </a:rPr>
              <a:t>génitales féminines 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6" b="-3296"/>
          <a:stretch>
            <a:fillRect/>
          </a:stretch>
        </p:blipFill>
        <p:spPr>
          <a:xfrm>
            <a:off x="642784" y="1600200"/>
            <a:ext cx="8262132" cy="4938322"/>
          </a:xfrm>
        </p:spPr>
      </p:pic>
    </p:spTree>
    <p:extLst>
      <p:ext uri="{BB962C8B-B14F-4D97-AF65-F5344CB8AC3E}">
        <p14:creationId xmlns:p14="http://schemas.microsoft.com/office/powerpoint/2010/main" val="73711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163"/>
          <a:stretch/>
        </p:blipFill>
        <p:spPr>
          <a:xfrm>
            <a:off x="144202" y="642876"/>
            <a:ext cx="8864659" cy="5041052"/>
          </a:xfrm>
        </p:spPr>
      </p:pic>
    </p:spTree>
    <p:extLst>
      <p:ext uri="{BB962C8B-B14F-4D97-AF65-F5344CB8AC3E}">
        <p14:creationId xmlns:p14="http://schemas.microsoft.com/office/powerpoint/2010/main" val="375806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effectLst/>
              </a:rPr>
              <a:t>   </a:t>
            </a:r>
            <a:br>
              <a:rPr lang="fr-FR" sz="3600" dirty="0" smtClean="0">
                <a:effectLst/>
              </a:rPr>
            </a:br>
            <a:r>
              <a:rPr lang="fr-FR" sz="3600" dirty="0">
                <a:effectLst/>
              </a:rPr>
              <a:t/>
            </a:r>
            <a:br>
              <a:rPr lang="fr-FR" sz="3600" dirty="0">
                <a:effectLst/>
              </a:rPr>
            </a:br>
            <a:r>
              <a:rPr lang="fr-FR" sz="3600" dirty="0" smtClean="0">
                <a:effectLst/>
              </a:rPr>
              <a:t>Phénomènes </a:t>
            </a:r>
            <a:r>
              <a:rPr lang="fr-FR" sz="3600" dirty="0">
                <a:effectLst/>
              </a:rPr>
              <a:t>cytologiques de </a:t>
            </a:r>
            <a:r>
              <a:rPr lang="fr-FR" sz="3600" dirty="0" smtClean="0">
                <a:effectLst/>
              </a:rPr>
              <a:t>la </a:t>
            </a:r>
            <a:r>
              <a:rPr lang="fr-FR" sz="3600" dirty="0" smtClean="0">
                <a:effectLst/>
              </a:rPr>
              <a:t>fécondation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000" dirty="0">
                <a:effectLst/>
              </a:rPr>
              <a:t>A- </a:t>
            </a:r>
            <a:r>
              <a:rPr lang="fr-FR" sz="3000" u="sng" dirty="0">
                <a:effectLst/>
              </a:rPr>
              <a:t>Rencontre des </a:t>
            </a:r>
            <a:r>
              <a:rPr lang="fr-FR" sz="3000" u="sng" dirty="0" smtClean="0">
                <a:effectLst/>
              </a:rPr>
              <a:t>gamètes </a:t>
            </a:r>
            <a:endParaRPr lang="fr-FR" sz="3000" u="sng" dirty="0"/>
          </a:p>
          <a:p>
            <a:r>
              <a:rPr lang="fr-FR" dirty="0">
                <a:effectLst/>
              </a:rPr>
              <a:t>La rencontre a lieu entre : </a:t>
            </a:r>
            <a:endParaRPr lang="fr-FR" dirty="0"/>
          </a:p>
          <a:p>
            <a:pPr marL="0" indent="0">
              <a:buNone/>
            </a:pPr>
            <a:r>
              <a:rPr lang="fr-FR" dirty="0">
                <a:effectLst/>
              </a:rPr>
              <a:t>1) Le </a:t>
            </a:r>
            <a:r>
              <a:rPr lang="fr-FR" dirty="0" smtClean="0">
                <a:effectLst/>
              </a:rPr>
              <a:t>gamète </a:t>
            </a:r>
            <a:r>
              <a:rPr lang="fr-FR" dirty="0">
                <a:effectLst/>
              </a:rPr>
              <a:t>femelle </a:t>
            </a:r>
            <a:endParaRPr lang="fr-FR" dirty="0"/>
          </a:p>
          <a:p>
            <a:pPr marL="0" indent="0">
              <a:buNone/>
            </a:pPr>
            <a:r>
              <a:rPr lang="fr-FR" dirty="0">
                <a:effectLst/>
              </a:rPr>
              <a:t>Entouré de plusieurs </a:t>
            </a:r>
            <a:r>
              <a:rPr lang="fr-FR" dirty="0" smtClean="0">
                <a:effectLst/>
              </a:rPr>
              <a:t>éléments </a:t>
            </a:r>
            <a:r>
              <a:rPr lang="fr-FR" dirty="0">
                <a:effectLst/>
              </a:rPr>
              <a:t>au moment de la ponte ovulaire, il forme l'ensemble suivant : </a:t>
            </a:r>
            <a:endParaRPr lang="fr-FR" dirty="0"/>
          </a:p>
          <a:p>
            <a:pPr marL="0" indent="0">
              <a:buNone/>
            </a:pPr>
            <a:r>
              <a:rPr lang="fr-FR" dirty="0">
                <a:effectLst/>
              </a:rPr>
              <a:t>  le </a:t>
            </a:r>
            <a:r>
              <a:rPr lang="fr-FR" dirty="0" smtClean="0">
                <a:effectLst/>
              </a:rPr>
              <a:t>gamète </a:t>
            </a:r>
            <a:r>
              <a:rPr lang="fr-FR" dirty="0">
                <a:effectLst/>
              </a:rPr>
              <a:t>femelle proprement dit au stade d'ovocyte II : volumineuse cellule (l00 à 150 m) de </a:t>
            </a:r>
            <a:r>
              <a:rPr lang="fr-FR" dirty="0" smtClean="0">
                <a:effectLst/>
              </a:rPr>
              <a:t>diamètre) haploïde </a:t>
            </a:r>
            <a:r>
              <a:rPr lang="fr-FR" dirty="0">
                <a:effectLst/>
              </a:rPr>
              <a:t>avec sa membrane </a:t>
            </a:r>
            <a:r>
              <a:rPr lang="fr-FR" dirty="0" smtClean="0">
                <a:effectLst/>
              </a:rPr>
              <a:t>propre. Il </a:t>
            </a:r>
            <a:r>
              <a:rPr lang="fr-FR" dirty="0">
                <a:effectLst/>
              </a:rPr>
              <a:t>est </a:t>
            </a:r>
            <a:r>
              <a:rPr lang="fr-FR" dirty="0" smtClean="0">
                <a:effectLst/>
              </a:rPr>
              <a:t>bloquée </a:t>
            </a:r>
            <a:r>
              <a:rPr lang="fr-FR" dirty="0">
                <a:effectLst/>
              </a:rPr>
              <a:t>en </a:t>
            </a:r>
            <a:r>
              <a:rPr lang="fr-FR" dirty="0" smtClean="0">
                <a:effectLst/>
              </a:rPr>
              <a:t>métaphase </a:t>
            </a:r>
            <a:r>
              <a:rPr lang="fr-FR" dirty="0">
                <a:effectLst/>
              </a:rPr>
              <a:t>de </a:t>
            </a:r>
            <a:r>
              <a:rPr lang="fr-FR" dirty="0" smtClean="0">
                <a:effectLst/>
              </a:rPr>
              <a:t>la </a:t>
            </a:r>
            <a:r>
              <a:rPr lang="fr-FR" dirty="0" err="1" smtClean="0">
                <a:effectLst/>
              </a:rPr>
              <a:t>deuxième</a:t>
            </a:r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division de </a:t>
            </a:r>
            <a:r>
              <a:rPr lang="fr-FR" dirty="0" smtClean="0">
                <a:effectLst/>
              </a:rPr>
              <a:t>méiose;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353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Définition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680" y="1451216"/>
            <a:ext cx="8801320" cy="5119564"/>
          </a:xfrm>
        </p:spPr>
        <p:txBody>
          <a:bodyPr>
            <a:noAutofit/>
          </a:bodyPr>
          <a:lstStyle/>
          <a:p>
            <a:r>
              <a:rPr lang="fr-FR" sz="2800" dirty="0" smtClean="0"/>
              <a:t>La fécondation est la fusion des gamètes masculin et féminin (spermatozoïde, ovocyte II)</a:t>
            </a:r>
          </a:p>
          <a:p>
            <a:r>
              <a:rPr lang="fr-FR" sz="2800" dirty="0" smtClean="0"/>
              <a:t>Ils fusionnent en une cellule unique nommée zygote de telle sorte que la dotation chromosomique normale de l ‘être humain de 46 chromosomes se retrouve établie.</a:t>
            </a:r>
          </a:p>
          <a:p>
            <a:r>
              <a:rPr lang="fr-FR" sz="2800" dirty="0" smtClean="0"/>
              <a:t>Cette fécondation a lieu dans le 1/3 externe de la trompe utérine(ampoule tubaire)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70117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298" y="595837"/>
            <a:ext cx="8293486" cy="581724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fr-FR" b="1" dirty="0" smtClean="0"/>
              <a:t>le </a:t>
            </a:r>
            <a:r>
              <a:rPr lang="fr-FR" b="1" dirty="0"/>
              <a:t>1er globule polaire : petite cellule </a:t>
            </a:r>
            <a:r>
              <a:rPr lang="fr-FR" b="1" dirty="0" smtClean="0"/>
              <a:t>(également haploïde) </a:t>
            </a:r>
            <a:r>
              <a:rPr lang="fr-FR" b="1" dirty="0"/>
              <a:t>en voie de dégénérescence </a:t>
            </a:r>
            <a:r>
              <a:rPr lang="fr-FR" b="1" dirty="0" smtClean="0"/>
              <a:t>et ayant résulté </a:t>
            </a:r>
            <a:r>
              <a:rPr lang="fr-FR" b="1" dirty="0"/>
              <a:t>de la </a:t>
            </a:r>
            <a:r>
              <a:rPr lang="fr-FR" b="1" dirty="0" smtClean="0"/>
              <a:t>première </a:t>
            </a:r>
            <a:r>
              <a:rPr lang="fr-FR" b="1" dirty="0"/>
              <a:t>division de </a:t>
            </a:r>
            <a:r>
              <a:rPr lang="fr-FR" b="1" dirty="0" smtClean="0"/>
              <a:t>méiose;</a:t>
            </a:r>
            <a:endParaRPr lang="fr-FR" b="1" dirty="0"/>
          </a:p>
          <a:p>
            <a:pPr>
              <a:buFont typeface="Arial"/>
              <a:buChar char="•"/>
            </a:pPr>
            <a:r>
              <a:rPr lang="fr-FR" b="1" dirty="0" smtClean="0"/>
              <a:t>la </a:t>
            </a:r>
            <a:r>
              <a:rPr lang="fr-FR" b="1" dirty="0"/>
              <a:t>zone pellucide : de nature </a:t>
            </a:r>
            <a:r>
              <a:rPr lang="fr-FR" b="1" dirty="0" smtClean="0"/>
              <a:t>glycoprotéique (sécrétion </a:t>
            </a:r>
            <a:r>
              <a:rPr lang="fr-FR" b="1" dirty="0"/>
              <a:t>mixte de l'ovocyte </a:t>
            </a:r>
            <a:r>
              <a:rPr lang="fr-FR" b="1" dirty="0" smtClean="0"/>
              <a:t>lui-même et des </a:t>
            </a:r>
            <a:r>
              <a:rPr lang="fr-FR" b="1" dirty="0"/>
              <a:t>cellules de la corona radiata);</a:t>
            </a:r>
          </a:p>
          <a:p>
            <a:pPr>
              <a:buFont typeface="Arial"/>
              <a:buChar char="•"/>
            </a:pPr>
            <a:r>
              <a:rPr lang="fr-FR" b="1" dirty="0" smtClean="0"/>
              <a:t> </a:t>
            </a:r>
            <a:r>
              <a:rPr lang="fr-FR" b="1" dirty="0"/>
              <a:t>la corona radiata : couche de cellules folliculeuses entourant l'ovocyte II.</a:t>
            </a:r>
          </a:p>
        </p:txBody>
      </p:sp>
    </p:spTree>
    <p:extLst>
      <p:ext uri="{BB962C8B-B14F-4D97-AF65-F5344CB8AC3E}">
        <p14:creationId xmlns:p14="http://schemas.microsoft.com/office/powerpoint/2010/main" val="131081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674" y="1600200"/>
            <a:ext cx="7635687" cy="4291013"/>
          </a:xfrm>
        </p:spPr>
        <p:txBody>
          <a:bodyPr/>
          <a:lstStyle/>
          <a:p>
            <a:pPr marL="0" indent="0">
              <a:buNone/>
            </a:pPr>
            <a:r>
              <a:rPr lang="fr-FR" sz="3600" u="sng" dirty="0" smtClean="0">
                <a:effectLst/>
              </a:rPr>
              <a:t>2) </a:t>
            </a:r>
            <a:r>
              <a:rPr lang="fr-FR" sz="3600" u="sng" dirty="0">
                <a:effectLst/>
              </a:rPr>
              <a:t>Les </a:t>
            </a:r>
            <a:r>
              <a:rPr lang="fr-FR" sz="3600" u="sng" dirty="0" smtClean="0">
                <a:effectLst/>
              </a:rPr>
              <a:t>gamètes mâles </a:t>
            </a:r>
            <a:endParaRPr lang="fr-FR" sz="3600" u="sng" dirty="0">
              <a:effectLst/>
            </a:endParaRPr>
          </a:p>
          <a:p>
            <a:r>
              <a:rPr lang="fr-FR" dirty="0">
                <a:effectLst/>
              </a:rPr>
              <a:t>Il s'agit de plusieurs centaines de </a:t>
            </a:r>
            <a:r>
              <a:rPr lang="fr-FR" dirty="0" smtClean="0">
                <a:effectLst/>
              </a:rPr>
              <a:t>spermatozoïdes </a:t>
            </a:r>
            <a:r>
              <a:rPr lang="fr-FR" dirty="0">
                <a:effectLst/>
              </a:rPr>
              <a:t>qui arrivent au contact de ces enveloppes et vont tenter de </a:t>
            </a:r>
            <a:r>
              <a:rPr lang="fr-FR" dirty="0" smtClean="0">
                <a:effectLst/>
              </a:rPr>
              <a:t>pénétrer </a:t>
            </a:r>
            <a:r>
              <a:rPr lang="fr-FR" dirty="0">
                <a:effectLst/>
              </a:rPr>
              <a:t>jusqu'à l'ovocyte</a:t>
            </a:r>
            <a:r>
              <a:rPr lang="fr-FR" dirty="0" smtClean="0">
                <a:effectLst/>
              </a:rPr>
              <a:t>.</a:t>
            </a:r>
          </a:p>
          <a:p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Ils s'accolent à la corona radiata par leur </a:t>
            </a:r>
            <a:r>
              <a:rPr lang="fr-FR" dirty="0" smtClean="0">
                <a:effectLst/>
              </a:rPr>
              <a:t>pôle </a:t>
            </a:r>
            <a:r>
              <a:rPr lang="fr-FR" dirty="0">
                <a:effectLst/>
              </a:rPr>
              <a:t>acrosomial.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12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effectLst/>
              </a:rPr>
              <a:t/>
            </a:r>
            <a:br>
              <a:rPr lang="fr-FR" sz="3600" dirty="0" smtClean="0">
                <a:effectLst/>
              </a:rPr>
            </a:br>
            <a:r>
              <a:rPr lang="fr-FR" sz="3600" dirty="0" smtClean="0">
                <a:effectLst/>
              </a:rPr>
              <a:t>Dissociation </a:t>
            </a:r>
            <a:r>
              <a:rPr lang="fr-FR" sz="3600" dirty="0">
                <a:effectLst/>
              </a:rPr>
              <a:t>des cellules de la corona radiata 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Les </a:t>
            </a:r>
            <a:r>
              <a:rPr lang="fr-FR" dirty="0" smtClean="0">
                <a:effectLst/>
              </a:rPr>
              <a:t>spermatozoïdes </a:t>
            </a:r>
            <a:r>
              <a:rPr lang="fr-FR" dirty="0">
                <a:effectLst/>
              </a:rPr>
              <a:t>hyperactivés qui entrent en contact avec les cellules folliculeuses de la corona radiata, </a:t>
            </a:r>
            <a:r>
              <a:rPr lang="fr-FR" dirty="0" smtClean="0">
                <a:effectLst/>
              </a:rPr>
              <a:t>pénètrent immédiatement </a:t>
            </a:r>
            <a:r>
              <a:rPr lang="fr-FR" dirty="0">
                <a:effectLst/>
              </a:rPr>
              <a:t>dans le gel d'acide hyaluronique</a:t>
            </a:r>
            <a:r>
              <a:rPr lang="fr-FR" dirty="0" smtClean="0">
                <a:effectLst/>
              </a:rPr>
              <a:t>.</a:t>
            </a:r>
          </a:p>
          <a:p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Il semble que, lors de ce passage, l'acrosome </a:t>
            </a:r>
            <a:r>
              <a:rPr lang="fr-FR" dirty="0" smtClean="0">
                <a:effectLst/>
              </a:rPr>
              <a:t>libère </a:t>
            </a:r>
            <a:r>
              <a:rPr lang="fr-FR" dirty="0">
                <a:effectLst/>
              </a:rPr>
              <a:t>une certaine </a:t>
            </a:r>
            <a:r>
              <a:rPr lang="fr-FR" dirty="0" smtClean="0">
                <a:effectLst/>
              </a:rPr>
              <a:t>quantité </a:t>
            </a:r>
            <a:r>
              <a:rPr lang="fr-FR" dirty="0">
                <a:effectLst/>
              </a:rPr>
              <a:t>de hyaluronidase : enzyme capable de </a:t>
            </a:r>
            <a:r>
              <a:rPr lang="fr-FR" dirty="0" smtClean="0">
                <a:effectLst/>
              </a:rPr>
              <a:t>liquéfier </a:t>
            </a:r>
            <a:r>
              <a:rPr lang="fr-FR" dirty="0">
                <a:effectLst/>
              </a:rPr>
              <a:t>la matrice extracellulaire.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8990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37" y="62720"/>
            <a:ext cx="7583488" cy="1143000"/>
          </a:xfrm>
        </p:spPr>
        <p:txBody>
          <a:bodyPr/>
          <a:lstStyle/>
          <a:p>
            <a:r>
              <a:rPr lang="fr-FR" sz="3600" dirty="0" smtClean="0">
                <a:effectLst/>
              </a:rPr>
              <a:t/>
            </a:r>
            <a:br>
              <a:rPr lang="fr-FR" sz="3600" dirty="0" smtClean="0">
                <a:effectLst/>
              </a:rPr>
            </a:br>
            <a:r>
              <a:rPr lang="fr-FR" sz="3600" dirty="0" smtClean="0">
                <a:effectLst/>
              </a:rPr>
              <a:t>Dissolution </a:t>
            </a:r>
            <a:r>
              <a:rPr lang="fr-FR" sz="3600" dirty="0">
                <a:effectLst/>
              </a:rPr>
              <a:t>de la </a:t>
            </a:r>
            <a:r>
              <a:rPr lang="fr-FR" sz="3600" dirty="0" smtClean="0">
                <a:effectLst/>
              </a:rPr>
              <a:t>zone pellucide</a:t>
            </a:r>
            <a:r>
              <a:rPr lang="fr-FR" sz="4400" dirty="0" smtClean="0">
                <a:effectLst/>
              </a:rPr>
              <a:t> 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>
                <a:effectLst/>
              </a:rPr>
              <a:t>Les </a:t>
            </a:r>
            <a:r>
              <a:rPr lang="fr-FR" dirty="0" smtClean="0">
                <a:effectLst/>
              </a:rPr>
              <a:t>spermatozoïdes, </a:t>
            </a:r>
            <a:r>
              <a:rPr lang="fr-FR" dirty="0">
                <a:effectLst/>
              </a:rPr>
              <a:t>qui entrent en contact avec la zone pellucide, se fixent à sa </a:t>
            </a:r>
            <a:r>
              <a:rPr lang="fr-FR" dirty="0" smtClean="0">
                <a:effectLst/>
              </a:rPr>
              <a:t>surface</a:t>
            </a:r>
            <a:r>
              <a:rPr lang="fr-FR" dirty="0">
                <a:effectLst/>
              </a:rPr>
              <a:t>, par leur </a:t>
            </a:r>
            <a:r>
              <a:rPr lang="fr-FR" dirty="0" smtClean="0">
                <a:effectLst/>
              </a:rPr>
              <a:t>tête </a:t>
            </a:r>
            <a:r>
              <a:rPr lang="fr-FR" dirty="0">
                <a:effectLst/>
              </a:rPr>
              <a:t>et de </a:t>
            </a:r>
            <a:r>
              <a:rPr lang="fr-FR" dirty="0" smtClean="0">
                <a:effectLst/>
              </a:rPr>
              <a:t>manière </a:t>
            </a:r>
            <a:r>
              <a:rPr lang="fr-FR" dirty="0">
                <a:effectLst/>
              </a:rPr>
              <a:t>tangentielle. </a:t>
            </a:r>
            <a:endParaRPr lang="fr-FR" dirty="0" smtClean="0">
              <a:effectLst/>
            </a:endParaRPr>
          </a:p>
          <a:p>
            <a:r>
              <a:rPr lang="fr-FR" dirty="0" smtClean="0">
                <a:effectLst/>
              </a:rPr>
              <a:t>Ce </a:t>
            </a:r>
            <a:r>
              <a:rPr lang="fr-FR" dirty="0">
                <a:effectLst/>
              </a:rPr>
              <a:t>sont les </a:t>
            </a:r>
            <a:r>
              <a:rPr lang="fr-FR" dirty="0" smtClean="0">
                <a:effectLst/>
              </a:rPr>
              <a:t>glycoprotéines </a:t>
            </a:r>
            <a:r>
              <a:rPr lang="fr-FR" dirty="0">
                <a:effectLst/>
              </a:rPr>
              <a:t>de cette zone pellucide qui permettent à la fois la reconnaissance et la liaison des </a:t>
            </a:r>
            <a:r>
              <a:rPr lang="fr-FR" dirty="0" smtClean="0">
                <a:effectLst/>
              </a:rPr>
              <a:t>spermatozoïdes</a:t>
            </a:r>
          </a:p>
          <a:p>
            <a:r>
              <a:rPr lang="fr-FR" dirty="0" smtClean="0">
                <a:effectLst/>
              </a:rPr>
              <a:t>D'autres </a:t>
            </a:r>
            <a:r>
              <a:rPr lang="fr-FR" dirty="0">
                <a:effectLst/>
              </a:rPr>
              <a:t>enzymes </a:t>
            </a:r>
            <a:r>
              <a:rPr lang="fr-FR" dirty="0" smtClean="0">
                <a:effectLst/>
              </a:rPr>
              <a:t>acrosomial, </a:t>
            </a:r>
            <a:r>
              <a:rPr lang="fr-FR" dirty="0">
                <a:effectLst/>
              </a:rPr>
              <a:t>de nature </a:t>
            </a:r>
            <a:r>
              <a:rPr lang="fr-FR" dirty="0" smtClean="0">
                <a:effectLst/>
              </a:rPr>
              <a:t>glycoprotéique </a:t>
            </a:r>
            <a:r>
              <a:rPr lang="fr-FR" dirty="0">
                <a:effectLst/>
              </a:rPr>
              <a:t>(comme </a:t>
            </a:r>
            <a:r>
              <a:rPr lang="fr-FR" dirty="0" smtClean="0">
                <a:effectLst/>
              </a:rPr>
              <a:t>l’ acrosine</a:t>
            </a:r>
            <a:r>
              <a:rPr lang="fr-FR" dirty="0">
                <a:effectLst/>
              </a:rPr>
              <a:t>), vont permettre la solubilisation de la zone pellucide.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884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Réaction </a:t>
            </a:r>
            <a:r>
              <a:rPr lang="fr-FR" dirty="0"/>
              <a:t>acrosomique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effectLst/>
              </a:rPr>
              <a:t>Suite à </a:t>
            </a:r>
            <a:r>
              <a:rPr lang="fr-FR" dirty="0" smtClean="0">
                <a:effectLst/>
              </a:rPr>
              <a:t>l’ adhésion </a:t>
            </a:r>
            <a:r>
              <a:rPr lang="fr-FR" dirty="0">
                <a:effectLst/>
              </a:rPr>
              <a:t>des spermatozoïdes à la zone pellucide, la </a:t>
            </a:r>
            <a:r>
              <a:rPr lang="fr-FR" dirty="0" smtClean="0">
                <a:effectLst/>
              </a:rPr>
              <a:t>réaction </a:t>
            </a:r>
            <a:r>
              <a:rPr lang="fr-FR" dirty="0">
                <a:effectLst/>
              </a:rPr>
              <a:t>acrosomique, c'est à dire l'exocytose des enzymes de l'acrosome, se produit. </a:t>
            </a:r>
            <a:endParaRPr lang="fr-FR" dirty="0" smtClean="0">
              <a:effectLst/>
            </a:endParaRPr>
          </a:p>
          <a:p>
            <a:r>
              <a:rPr lang="fr-FR" dirty="0" smtClean="0">
                <a:effectLst/>
              </a:rPr>
              <a:t>Elle </a:t>
            </a:r>
            <a:r>
              <a:rPr lang="fr-FR" dirty="0">
                <a:effectLst/>
              </a:rPr>
              <a:t>a pour </a:t>
            </a:r>
            <a:r>
              <a:rPr lang="fr-FR" dirty="0" smtClean="0">
                <a:effectLst/>
              </a:rPr>
              <a:t>résultat </a:t>
            </a:r>
            <a:r>
              <a:rPr lang="fr-FR" dirty="0">
                <a:effectLst/>
              </a:rPr>
              <a:t>la formation d'une </a:t>
            </a:r>
            <a:r>
              <a:rPr lang="fr-FR" dirty="0" smtClean="0">
                <a:effectLst/>
              </a:rPr>
              <a:t>cavité </a:t>
            </a:r>
            <a:r>
              <a:rPr lang="fr-FR" dirty="0">
                <a:effectLst/>
              </a:rPr>
              <a:t>dans la zone pellucide où </a:t>
            </a:r>
            <a:r>
              <a:rPr lang="fr-FR" dirty="0" smtClean="0">
                <a:effectLst/>
              </a:rPr>
              <a:t>pénètre </a:t>
            </a:r>
            <a:r>
              <a:rPr lang="fr-FR" dirty="0">
                <a:effectLst/>
              </a:rPr>
              <a:t>la </a:t>
            </a:r>
            <a:r>
              <a:rPr lang="fr-FR" dirty="0" smtClean="0">
                <a:effectLst/>
              </a:rPr>
              <a:t>tête </a:t>
            </a:r>
            <a:r>
              <a:rPr lang="fr-FR" dirty="0">
                <a:effectLst/>
              </a:rPr>
              <a:t>du </a:t>
            </a:r>
            <a:r>
              <a:rPr lang="fr-FR" dirty="0" smtClean="0">
                <a:effectLst/>
              </a:rPr>
              <a:t>spermatozoïde </a:t>
            </a:r>
            <a:r>
              <a:rPr lang="fr-FR" dirty="0">
                <a:effectLst/>
              </a:rPr>
              <a:t>(qui est poussé par les battements flagellaires), suite à la cascade </a:t>
            </a:r>
            <a:r>
              <a:rPr lang="fr-FR" dirty="0" smtClean="0">
                <a:effectLst/>
              </a:rPr>
              <a:t>d’ évènements </a:t>
            </a:r>
            <a:r>
              <a:rPr lang="fr-FR" dirty="0">
                <a:effectLst/>
              </a:rPr>
              <a:t>suivants 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687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3554" y="1600200"/>
            <a:ext cx="8497296" cy="4291013"/>
          </a:xfrm>
        </p:spPr>
        <p:txBody>
          <a:bodyPr/>
          <a:lstStyle/>
          <a:p>
            <a:pPr lvl="1"/>
            <a:r>
              <a:rPr lang="fr-FR" sz="2400" dirty="0" smtClean="0">
                <a:effectLst/>
              </a:rPr>
              <a:t>Afflux </a:t>
            </a:r>
            <a:r>
              <a:rPr lang="fr-FR" sz="2400" dirty="0">
                <a:effectLst/>
              </a:rPr>
              <a:t>brutal de Ca</a:t>
            </a:r>
            <a:r>
              <a:rPr lang="fr-FR" sz="1200" dirty="0">
                <a:effectLst/>
              </a:rPr>
              <a:t>++</a:t>
            </a:r>
            <a:r>
              <a:rPr lang="fr-FR" sz="2400" dirty="0">
                <a:effectLst/>
              </a:rPr>
              <a:t>; </a:t>
            </a:r>
            <a:endParaRPr lang="fr-FR" dirty="0">
              <a:effectLst/>
            </a:endParaRPr>
          </a:p>
          <a:p>
            <a:pPr lvl="1"/>
            <a:r>
              <a:rPr lang="fr-FR" sz="2400" dirty="0" smtClean="0">
                <a:effectLst/>
              </a:rPr>
              <a:t>Activation </a:t>
            </a:r>
            <a:r>
              <a:rPr lang="fr-FR" sz="2400" dirty="0">
                <a:effectLst/>
              </a:rPr>
              <a:t>des enzymes </a:t>
            </a:r>
            <a:r>
              <a:rPr lang="fr-FR" sz="2400" dirty="0" smtClean="0">
                <a:effectLst/>
              </a:rPr>
              <a:t>acrosomiques </a:t>
            </a:r>
            <a:r>
              <a:rPr lang="fr-FR" sz="2400" dirty="0">
                <a:effectLst/>
              </a:rPr>
              <a:t>(proacrosine  acrosine); </a:t>
            </a:r>
            <a:endParaRPr lang="fr-FR" dirty="0">
              <a:effectLst/>
            </a:endParaRPr>
          </a:p>
          <a:p>
            <a:pPr lvl="1"/>
            <a:r>
              <a:rPr lang="fr-FR" sz="2400" dirty="0" smtClean="0">
                <a:effectLst/>
              </a:rPr>
              <a:t>Fusion </a:t>
            </a:r>
            <a:r>
              <a:rPr lang="fr-FR" sz="2400" dirty="0">
                <a:effectLst/>
              </a:rPr>
              <a:t>de la membrane externe de l'acrosome à la membrane plasmique du </a:t>
            </a:r>
            <a:r>
              <a:rPr lang="fr-FR" sz="2400" dirty="0" smtClean="0">
                <a:effectLst/>
              </a:rPr>
              <a:t>spermatozoïde; </a:t>
            </a:r>
            <a:endParaRPr lang="fr-FR" dirty="0">
              <a:effectLst/>
            </a:endParaRPr>
          </a:p>
          <a:p>
            <a:pPr lvl="1"/>
            <a:r>
              <a:rPr lang="fr-FR" sz="2400" dirty="0" smtClean="0">
                <a:effectLst/>
              </a:rPr>
              <a:t>Rupture </a:t>
            </a:r>
            <a:r>
              <a:rPr lang="fr-FR" sz="2400" dirty="0">
                <a:effectLst/>
              </a:rPr>
              <a:t>de ces membranes; </a:t>
            </a:r>
            <a:endParaRPr lang="fr-FR" dirty="0">
              <a:effectLst/>
            </a:endParaRPr>
          </a:p>
          <a:p>
            <a:pPr lvl="1"/>
            <a:r>
              <a:rPr lang="fr-FR" sz="2400" dirty="0" smtClean="0">
                <a:effectLst/>
              </a:rPr>
              <a:t>Libération </a:t>
            </a:r>
            <a:r>
              <a:rPr lang="fr-FR" sz="2400" dirty="0">
                <a:effectLst/>
              </a:rPr>
              <a:t>des enzymes acrosomiques.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439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/>
            </a:r>
            <a:br>
              <a:rPr lang="fr-FR" dirty="0" smtClean="0">
                <a:effectLst/>
              </a:rPr>
            </a:br>
            <a:r>
              <a:rPr lang="fr-FR" sz="4400" u="sng" dirty="0" smtClean="0">
                <a:effectLst/>
              </a:rPr>
              <a:t>Fusion </a:t>
            </a:r>
            <a:r>
              <a:rPr lang="fr-FR" sz="4400" u="sng" dirty="0">
                <a:effectLst/>
              </a:rPr>
              <a:t>des </a:t>
            </a:r>
            <a:r>
              <a:rPr lang="fr-FR" sz="4400" u="sng" dirty="0" smtClean="0">
                <a:effectLst/>
              </a:rPr>
              <a:t>gamètes</a:t>
            </a:r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674" y="1600200"/>
            <a:ext cx="7823819" cy="4291013"/>
          </a:xfrm>
        </p:spPr>
        <p:txBody>
          <a:bodyPr/>
          <a:lstStyle/>
          <a:p>
            <a:r>
              <a:rPr lang="fr-FR" dirty="0">
                <a:effectLst/>
              </a:rPr>
              <a:t>Seul 1 </a:t>
            </a:r>
            <a:r>
              <a:rPr lang="fr-FR" dirty="0" smtClean="0">
                <a:effectLst/>
              </a:rPr>
              <a:t>spermatozoïde </a:t>
            </a:r>
            <a:r>
              <a:rPr lang="fr-FR" dirty="0">
                <a:effectLst/>
              </a:rPr>
              <a:t>va </a:t>
            </a:r>
            <a:r>
              <a:rPr lang="fr-FR" dirty="0" smtClean="0">
                <a:effectLst/>
              </a:rPr>
              <a:t>réussir </a:t>
            </a:r>
            <a:r>
              <a:rPr lang="fr-FR" dirty="0">
                <a:effectLst/>
              </a:rPr>
              <a:t>à </a:t>
            </a:r>
            <a:r>
              <a:rPr lang="fr-FR" dirty="0" smtClean="0">
                <a:effectLst/>
              </a:rPr>
              <a:t>pénétrer </a:t>
            </a:r>
            <a:r>
              <a:rPr lang="fr-FR" dirty="0">
                <a:effectLst/>
              </a:rPr>
              <a:t>dans l'ovocyte (monospermie physiologique)</a:t>
            </a:r>
            <a:r>
              <a:rPr lang="fr-FR" dirty="0" smtClean="0">
                <a:effectLst/>
              </a:rPr>
              <a:t>.</a:t>
            </a:r>
          </a:p>
          <a:p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Les autres perdent contact avec la zone pellucide puis dégénèreront.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860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/>
            </a:r>
            <a:br>
              <a:rPr lang="fr-FR" dirty="0" smtClean="0">
                <a:effectLst/>
              </a:rPr>
            </a:br>
            <a:r>
              <a:rPr lang="fr-FR" sz="4000" u="sng" dirty="0" smtClean="0">
                <a:effectLst/>
              </a:rPr>
              <a:t>Réaction </a:t>
            </a:r>
            <a:r>
              <a:rPr lang="fr-FR" sz="4000" u="sng" dirty="0">
                <a:effectLst/>
              </a:rPr>
              <a:t>corticale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effectLst/>
              </a:rPr>
              <a:t>Elle </a:t>
            </a:r>
            <a:r>
              <a:rPr lang="fr-FR" dirty="0" smtClean="0">
                <a:effectLst/>
              </a:rPr>
              <a:t>désigne </a:t>
            </a:r>
            <a:r>
              <a:rPr lang="fr-FR" dirty="0">
                <a:effectLst/>
              </a:rPr>
              <a:t>l'ouverture des granules corticaux à la surface de l'ovocyte, </a:t>
            </a:r>
            <a:r>
              <a:rPr lang="fr-FR" dirty="0" smtClean="0">
                <a:effectLst/>
              </a:rPr>
              <a:t>libérant </a:t>
            </a:r>
            <a:r>
              <a:rPr lang="fr-FR" dirty="0">
                <a:effectLst/>
              </a:rPr>
              <a:t>sous la zone pellucide un liquide périovulaire riche en enzymes hydrolytiques. Ceci aboutit à : </a:t>
            </a:r>
            <a:endParaRPr lang="fr-FR" dirty="0"/>
          </a:p>
          <a:p>
            <a:pPr marL="0" indent="0">
              <a:buNone/>
            </a:pPr>
            <a:r>
              <a:rPr lang="fr-FR" dirty="0" smtClean="0">
                <a:effectLst/>
              </a:rPr>
              <a:t>           </a:t>
            </a:r>
            <a:r>
              <a:rPr lang="fr-FR" dirty="0">
                <a:effectLst/>
              </a:rPr>
              <a:t> la constitution d'un espace (périvitellin) </a:t>
            </a:r>
            <a:r>
              <a:rPr lang="fr-FR" dirty="0" smtClean="0">
                <a:effectLst/>
              </a:rPr>
              <a:t>séparant </a:t>
            </a:r>
            <a:r>
              <a:rPr lang="fr-FR" dirty="0">
                <a:effectLst/>
              </a:rPr>
              <a:t>l'ovocyte de la zone pellucide; </a:t>
            </a:r>
          </a:p>
          <a:p>
            <a:pPr marL="0" indent="0">
              <a:buNone/>
            </a:pPr>
            <a:r>
              <a:rPr lang="fr-FR" dirty="0" smtClean="0">
                <a:effectLst/>
              </a:rPr>
              <a:t>           </a:t>
            </a:r>
            <a:r>
              <a:rPr lang="fr-FR" dirty="0">
                <a:effectLst/>
              </a:rPr>
              <a:t> des modifications de la composition chimique de la zone pellucide, </a:t>
            </a:r>
            <a:r>
              <a:rPr lang="fr-FR" dirty="0" smtClean="0">
                <a:effectLst/>
              </a:rPr>
              <a:t>entrainant </a:t>
            </a:r>
            <a:r>
              <a:rPr lang="fr-FR" dirty="0">
                <a:effectLst/>
              </a:rPr>
              <a:t>son </a:t>
            </a:r>
            <a:r>
              <a:rPr lang="fr-FR" dirty="0" smtClean="0">
                <a:effectLst/>
              </a:rPr>
              <a:t>imperméabilisation </a:t>
            </a:r>
            <a:r>
              <a:rPr lang="fr-FR" dirty="0">
                <a:effectLst/>
              </a:rPr>
              <a:t>aux autres spermatozoïdes, assurant ainsi la monospermie.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984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effectLst/>
              </a:rPr>
              <a:t/>
            </a:r>
            <a:br>
              <a:rPr lang="fr-FR" sz="4000" dirty="0" smtClean="0">
                <a:effectLst/>
              </a:rPr>
            </a:br>
            <a:r>
              <a:rPr lang="fr-FR" sz="4000" u="sng" dirty="0" smtClean="0">
                <a:effectLst/>
              </a:rPr>
              <a:t>Activation </a:t>
            </a:r>
            <a:r>
              <a:rPr lang="fr-FR" sz="4000" u="sng" dirty="0">
                <a:effectLst/>
              </a:rPr>
              <a:t>cytoplasmique </a:t>
            </a:r>
            <a:r>
              <a:rPr lang="fr-FR" u="sng" dirty="0">
                <a:effectLst/>
              </a:rPr>
              <a:t/>
            </a:r>
            <a:br>
              <a:rPr lang="fr-FR" u="sng" dirty="0">
                <a:effectLst/>
              </a:rPr>
            </a:b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effectLst/>
              </a:rPr>
              <a:t>Le </a:t>
            </a:r>
            <a:r>
              <a:rPr lang="fr-FR" dirty="0" smtClean="0">
                <a:effectLst/>
              </a:rPr>
              <a:t>début </a:t>
            </a:r>
            <a:r>
              <a:rPr lang="fr-FR" dirty="0">
                <a:effectLst/>
              </a:rPr>
              <a:t>de la fusion des </a:t>
            </a:r>
            <a:r>
              <a:rPr lang="fr-FR" dirty="0" smtClean="0">
                <a:effectLst/>
              </a:rPr>
              <a:t>gamètes </a:t>
            </a:r>
            <a:r>
              <a:rPr lang="fr-FR" dirty="0">
                <a:effectLst/>
              </a:rPr>
              <a:t>provoque une </a:t>
            </a:r>
            <a:r>
              <a:rPr lang="fr-FR" dirty="0" smtClean="0">
                <a:effectLst/>
              </a:rPr>
              <a:t>décharge </a:t>
            </a:r>
            <a:r>
              <a:rPr lang="fr-FR" dirty="0">
                <a:effectLst/>
              </a:rPr>
              <a:t>de Ca++ à partir du </a:t>
            </a:r>
            <a:r>
              <a:rPr lang="fr-FR" dirty="0" smtClean="0">
                <a:effectLst/>
              </a:rPr>
              <a:t>réticulum </a:t>
            </a:r>
            <a:r>
              <a:rPr lang="fr-FR" dirty="0">
                <a:effectLst/>
              </a:rPr>
              <a:t>endoplasmique lisse qui se propage à l'ensemble de l'œuf traduisant ainsi le </a:t>
            </a:r>
            <a:r>
              <a:rPr lang="fr-FR" dirty="0" smtClean="0">
                <a:effectLst/>
              </a:rPr>
              <a:t>réveil </a:t>
            </a:r>
            <a:r>
              <a:rPr lang="fr-FR" dirty="0">
                <a:effectLst/>
              </a:rPr>
              <a:t>de </a:t>
            </a:r>
            <a:r>
              <a:rPr lang="fr-FR" dirty="0" smtClean="0">
                <a:effectLst/>
              </a:rPr>
              <a:t>l’ activité métabolique </a:t>
            </a:r>
            <a:r>
              <a:rPr lang="fr-FR" dirty="0">
                <a:effectLst/>
              </a:rPr>
              <a:t>de l'ovocyte avec une </a:t>
            </a:r>
            <a:r>
              <a:rPr lang="fr-FR" dirty="0" smtClean="0">
                <a:effectLst/>
              </a:rPr>
              <a:t>synthèse </a:t>
            </a:r>
            <a:r>
              <a:rPr lang="fr-FR" dirty="0">
                <a:effectLst/>
              </a:rPr>
              <a:t>accrue d'ARN</a:t>
            </a:r>
            <a:r>
              <a:rPr lang="fr-FR" dirty="0" smtClean="0">
                <a:effectLst/>
              </a:rPr>
              <a:t>.</a:t>
            </a:r>
          </a:p>
          <a:p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Une des </a:t>
            </a:r>
            <a:r>
              <a:rPr lang="fr-FR" dirty="0" smtClean="0">
                <a:effectLst/>
              </a:rPr>
              <a:t>premières </a:t>
            </a:r>
            <a:r>
              <a:rPr lang="fr-FR" dirty="0">
                <a:effectLst/>
              </a:rPr>
              <a:t>manifestations du </a:t>
            </a:r>
            <a:r>
              <a:rPr lang="fr-FR" dirty="0" smtClean="0">
                <a:effectLst/>
              </a:rPr>
              <a:t>réveil </a:t>
            </a:r>
            <a:r>
              <a:rPr lang="fr-FR" dirty="0">
                <a:effectLst/>
              </a:rPr>
              <a:t>ovocytaire est la phagocytose rapide et </a:t>
            </a:r>
            <a:r>
              <a:rPr lang="fr-FR" dirty="0" smtClean="0">
                <a:effectLst/>
              </a:rPr>
              <a:t>complète </a:t>
            </a:r>
            <a:r>
              <a:rPr lang="fr-FR" dirty="0">
                <a:effectLst/>
              </a:rPr>
              <a:t>du </a:t>
            </a:r>
            <a:r>
              <a:rPr lang="fr-FR" dirty="0" smtClean="0">
                <a:effectLst/>
              </a:rPr>
              <a:t>spermatozoïde </a:t>
            </a:r>
            <a:r>
              <a:rPr lang="fr-FR" dirty="0">
                <a:effectLst/>
              </a:rPr>
              <a:t>(à l'exception du noyau, de quelques mitochondries et du centriole proximal).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501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/>
            </a:r>
            <a:br>
              <a:rPr lang="fr-FR" dirty="0" smtClean="0">
                <a:effectLst/>
              </a:rPr>
            </a:br>
            <a:r>
              <a:rPr lang="fr-FR" sz="4000" u="sng" dirty="0" smtClean="0">
                <a:effectLst/>
              </a:rPr>
              <a:t>Activation nucléaire 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8" y="1379832"/>
            <a:ext cx="8246453" cy="4511381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Elle se manifeste par la reprise de la </a:t>
            </a:r>
            <a:r>
              <a:rPr lang="fr-FR" dirty="0" smtClean="0"/>
              <a:t>deuxième </a:t>
            </a:r>
            <a:r>
              <a:rPr lang="fr-FR" dirty="0"/>
              <a:t>division de </a:t>
            </a:r>
            <a:r>
              <a:rPr lang="fr-FR" dirty="0" smtClean="0"/>
              <a:t>méiose </a:t>
            </a:r>
            <a:r>
              <a:rPr lang="fr-FR" dirty="0"/>
              <a:t>et l'expulsion du 2ème globule polaire.</a:t>
            </a:r>
          </a:p>
          <a:p>
            <a:r>
              <a:rPr lang="fr-FR" dirty="0" smtClean="0"/>
              <a:t> </a:t>
            </a:r>
            <a:r>
              <a:rPr lang="fr-FR" dirty="0"/>
              <a:t>Il </a:t>
            </a:r>
            <a:r>
              <a:rPr lang="fr-FR" dirty="0" smtClean="0"/>
              <a:t>résulte </a:t>
            </a:r>
            <a:r>
              <a:rPr lang="fr-FR" dirty="0"/>
              <a:t>de ces </a:t>
            </a:r>
            <a:r>
              <a:rPr lang="fr-FR" dirty="0" smtClean="0"/>
              <a:t>phénomènes </a:t>
            </a:r>
            <a:r>
              <a:rPr lang="fr-FR" dirty="0"/>
              <a:t>une cellule volumineuse : l'œuf </a:t>
            </a:r>
            <a:r>
              <a:rPr lang="fr-FR" dirty="0" smtClean="0"/>
              <a:t>fécondé </a:t>
            </a:r>
            <a:r>
              <a:rPr lang="fr-FR" dirty="0"/>
              <a:t>ou zygote, constitué par le cytoplasme de l'ovocyte et par deux </a:t>
            </a:r>
            <a:r>
              <a:rPr lang="fr-FR" dirty="0" smtClean="0"/>
              <a:t>éléments nucléaires 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 smtClean="0"/>
              <a:t>           </a:t>
            </a:r>
            <a:r>
              <a:rPr lang="fr-FR" dirty="0"/>
              <a:t>l'un provenant de l'ovocyte : le </a:t>
            </a:r>
            <a:r>
              <a:rPr lang="fr-FR" dirty="0" smtClean="0"/>
              <a:t>pronucléus </a:t>
            </a:r>
            <a:r>
              <a:rPr lang="fr-FR" dirty="0"/>
              <a:t>femelle;</a:t>
            </a:r>
          </a:p>
          <a:p>
            <a:pPr marL="0" indent="0">
              <a:buNone/>
            </a:pPr>
            <a:r>
              <a:rPr lang="fr-FR" dirty="0" smtClean="0"/>
              <a:t>           </a:t>
            </a:r>
            <a:r>
              <a:rPr lang="fr-FR" dirty="0"/>
              <a:t>l'autre provenant du </a:t>
            </a:r>
            <a:r>
              <a:rPr lang="fr-FR" dirty="0" smtClean="0"/>
              <a:t>spermatozoïde </a:t>
            </a:r>
            <a:r>
              <a:rPr lang="fr-FR" dirty="0"/>
              <a:t>: le </a:t>
            </a:r>
            <a:r>
              <a:rPr lang="fr-FR" dirty="0" smtClean="0"/>
              <a:t>pronucléus mâle.</a:t>
            </a:r>
            <a:endParaRPr lang="fr-FR" dirty="0"/>
          </a:p>
          <a:p>
            <a:r>
              <a:rPr lang="fr-FR" dirty="0"/>
              <a:t>Ce stade est éphémère et </a:t>
            </a:r>
            <a:r>
              <a:rPr lang="fr-FR" dirty="0" smtClean="0"/>
              <a:t>très </a:t>
            </a:r>
            <a:r>
              <a:rPr lang="fr-FR" dirty="0"/>
              <a:t>rapidement la </a:t>
            </a:r>
            <a:r>
              <a:rPr lang="fr-FR" dirty="0" smtClean="0"/>
              <a:t>fécondation s’ achève </a:t>
            </a:r>
            <a:r>
              <a:rPr lang="fr-FR" dirty="0"/>
              <a:t>par </a:t>
            </a:r>
            <a:r>
              <a:rPr lang="fr-FR" dirty="0"/>
              <a:t>l</a:t>
            </a:r>
            <a:r>
              <a:rPr lang="fr-FR" dirty="0" smtClean="0"/>
              <a:t>a réunion </a:t>
            </a:r>
            <a:r>
              <a:rPr lang="fr-FR" dirty="0"/>
              <a:t>des </a:t>
            </a:r>
            <a:r>
              <a:rPr lang="fr-FR" dirty="0" smtClean="0"/>
              <a:t>éléments nucléaires.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694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u="sng" dirty="0" smtClean="0"/>
              <a:t>Phénomènes précédant la fécondation</a:t>
            </a:r>
            <a:endParaRPr lang="fr-FR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570" y="1600200"/>
            <a:ext cx="8103363" cy="484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A</a:t>
            </a:r>
            <a:r>
              <a:rPr lang="fr-FR" u="sng" dirty="0">
                <a:effectLst/>
              </a:rPr>
              <a:t>- Chez l'homme </a:t>
            </a:r>
          </a:p>
          <a:p>
            <a:r>
              <a:rPr lang="fr-FR" dirty="0">
                <a:effectLst/>
              </a:rPr>
              <a:t>Lors de la </a:t>
            </a:r>
            <a:r>
              <a:rPr lang="fr-FR" dirty="0" smtClean="0">
                <a:effectLst/>
              </a:rPr>
              <a:t>traversée </a:t>
            </a:r>
            <a:r>
              <a:rPr lang="fr-FR" dirty="0">
                <a:effectLst/>
              </a:rPr>
              <a:t>de </a:t>
            </a:r>
            <a:r>
              <a:rPr lang="fr-FR" dirty="0" smtClean="0">
                <a:effectLst/>
              </a:rPr>
              <a:t>l’ épididyme, </a:t>
            </a:r>
            <a:r>
              <a:rPr lang="fr-FR" dirty="0">
                <a:effectLst/>
              </a:rPr>
              <a:t>les </a:t>
            </a:r>
            <a:r>
              <a:rPr lang="fr-FR" dirty="0" smtClean="0">
                <a:effectLst/>
              </a:rPr>
              <a:t>spermatozoïdes </a:t>
            </a:r>
            <a:r>
              <a:rPr lang="fr-FR" dirty="0">
                <a:effectLst/>
              </a:rPr>
              <a:t>subissent un certain nombre de modifications : 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1) </a:t>
            </a:r>
            <a:r>
              <a:rPr lang="fr-FR" b="1" dirty="0">
                <a:effectLst/>
              </a:rPr>
              <a:t>Acquisition de la </a:t>
            </a:r>
            <a:r>
              <a:rPr lang="fr-FR" b="1" dirty="0" smtClean="0">
                <a:effectLst/>
              </a:rPr>
              <a:t>mobilité </a:t>
            </a:r>
            <a:endParaRPr lang="fr-FR" b="1" dirty="0">
              <a:effectLst/>
            </a:endParaRPr>
          </a:p>
          <a:p>
            <a:r>
              <a:rPr lang="fr-FR" dirty="0">
                <a:effectLst/>
              </a:rPr>
              <a:t>Les </a:t>
            </a:r>
            <a:r>
              <a:rPr lang="fr-FR" dirty="0" smtClean="0">
                <a:effectLst/>
              </a:rPr>
              <a:t>spermatozoïdes </a:t>
            </a:r>
            <a:r>
              <a:rPr lang="fr-FR" dirty="0">
                <a:effectLst/>
              </a:rPr>
              <a:t>tombent "immobiles" dans la </a:t>
            </a:r>
            <a:r>
              <a:rPr lang="fr-FR" dirty="0" smtClean="0">
                <a:effectLst/>
              </a:rPr>
              <a:t>tête </a:t>
            </a:r>
            <a:r>
              <a:rPr lang="fr-FR" dirty="0">
                <a:effectLst/>
              </a:rPr>
              <a:t>de </a:t>
            </a:r>
            <a:r>
              <a:rPr lang="fr-FR" dirty="0" smtClean="0">
                <a:effectLst/>
              </a:rPr>
              <a:t>l’ épididyme. </a:t>
            </a:r>
            <a:r>
              <a:rPr lang="fr-FR" dirty="0">
                <a:effectLst/>
              </a:rPr>
              <a:t>Ce n'est qu'à partir du corps de cette </a:t>
            </a:r>
            <a:r>
              <a:rPr lang="fr-FR" dirty="0" smtClean="0">
                <a:effectLst/>
              </a:rPr>
              <a:t>dernière </a:t>
            </a:r>
            <a:r>
              <a:rPr lang="fr-FR" dirty="0">
                <a:effectLst/>
              </a:rPr>
              <a:t>qu'ils </a:t>
            </a:r>
            <a:r>
              <a:rPr lang="fr-FR" dirty="0" smtClean="0">
                <a:effectLst/>
              </a:rPr>
              <a:t>acquièrent </a:t>
            </a:r>
            <a:r>
              <a:rPr lang="fr-FR" dirty="0">
                <a:effectLst/>
              </a:rPr>
              <a:t>une </a:t>
            </a:r>
            <a:r>
              <a:rPr lang="fr-FR" dirty="0" smtClean="0">
                <a:effectLst/>
              </a:rPr>
              <a:t>mobilité linéaire.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78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u="sng" dirty="0" smtClean="0">
                <a:effectLst/>
              </a:rPr>
              <a:t/>
            </a:r>
            <a:br>
              <a:rPr lang="fr-FR" sz="3600" u="sng" dirty="0" smtClean="0">
                <a:effectLst/>
              </a:rPr>
            </a:br>
            <a:r>
              <a:rPr lang="fr-FR" sz="3600" u="sng" dirty="0" smtClean="0">
                <a:effectLst/>
              </a:rPr>
              <a:t>Amphimixie </a:t>
            </a:r>
            <a:r>
              <a:rPr lang="fr-FR" sz="3600" u="sng" dirty="0">
                <a:effectLst/>
              </a:rPr>
              <a:t>ou caryogamie </a:t>
            </a:r>
            <a:br>
              <a:rPr lang="fr-FR" sz="3600" u="sng" dirty="0">
                <a:effectLst/>
              </a:rPr>
            </a:br>
            <a:endParaRPr lang="fr-FR" sz="36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298" y="1600200"/>
            <a:ext cx="8481618" cy="4797203"/>
          </a:xfrm>
        </p:spPr>
        <p:txBody>
          <a:bodyPr>
            <a:normAutofit lnSpcReduction="10000"/>
          </a:bodyPr>
          <a:lstStyle/>
          <a:p>
            <a:r>
              <a:rPr lang="fr-FR" dirty="0">
                <a:effectLst/>
              </a:rPr>
              <a:t>Les deux pronucléi se placent presque au contact l'un de l'autre mais ne fusionnent pas (amphimixie).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A la </a:t>
            </a:r>
            <a:r>
              <a:rPr lang="fr-FR" dirty="0" smtClean="0">
                <a:effectLst/>
              </a:rPr>
              <a:t>manière </a:t>
            </a:r>
            <a:r>
              <a:rPr lang="fr-FR" dirty="0">
                <a:effectLst/>
              </a:rPr>
              <a:t>d'une division cellulaire : </a:t>
            </a:r>
          </a:p>
          <a:p>
            <a:pPr lvl="1"/>
            <a:r>
              <a:rPr lang="fr-FR" sz="2400" dirty="0" smtClean="0">
                <a:effectLst/>
              </a:rPr>
              <a:t>Les </a:t>
            </a:r>
            <a:r>
              <a:rPr lang="fr-FR" sz="2400" dirty="0">
                <a:effectLst/>
              </a:rPr>
              <a:t>2 pronucléi se rapprochent et sont chacun le </a:t>
            </a:r>
            <a:r>
              <a:rPr lang="fr-FR" sz="2400" dirty="0" smtClean="0">
                <a:effectLst/>
              </a:rPr>
              <a:t>siège </a:t>
            </a:r>
            <a:r>
              <a:rPr lang="fr-FR" sz="2400" dirty="0">
                <a:effectLst/>
              </a:rPr>
              <a:t>d'une </a:t>
            </a:r>
            <a:r>
              <a:rPr lang="fr-FR" sz="2400" dirty="0" smtClean="0">
                <a:effectLst/>
              </a:rPr>
              <a:t>réplication </a:t>
            </a:r>
            <a:r>
              <a:rPr lang="fr-FR" sz="2400" dirty="0">
                <a:effectLst/>
              </a:rPr>
              <a:t>de l'ADN. </a:t>
            </a:r>
            <a:endParaRPr lang="fr-FR" dirty="0">
              <a:effectLst/>
            </a:endParaRPr>
          </a:p>
          <a:p>
            <a:pPr lvl="1"/>
            <a:r>
              <a:rPr lang="fr-FR" sz="2400" dirty="0" smtClean="0">
                <a:effectLst/>
              </a:rPr>
              <a:t>A </a:t>
            </a:r>
            <a:r>
              <a:rPr lang="fr-FR" sz="2400" dirty="0">
                <a:effectLst/>
              </a:rPr>
              <a:t>partir du centriole proximal du </a:t>
            </a:r>
            <a:r>
              <a:rPr lang="fr-FR" sz="2400" dirty="0" smtClean="0">
                <a:effectLst/>
              </a:rPr>
              <a:t>spermatozoïde </a:t>
            </a:r>
            <a:r>
              <a:rPr lang="fr-FR" sz="2400" dirty="0">
                <a:effectLst/>
              </a:rPr>
              <a:t>se </a:t>
            </a:r>
            <a:r>
              <a:rPr lang="fr-FR" sz="2400" dirty="0" smtClean="0">
                <a:effectLst/>
              </a:rPr>
              <a:t>développeront </a:t>
            </a:r>
            <a:r>
              <a:rPr lang="fr-FR" sz="2400" dirty="0">
                <a:effectLst/>
              </a:rPr>
              <a:t>les </a:t>
            </a:r>
            <a:r>
              <a:rPr lang="fr-FR" sz="2400" dirty="0" smtClean="0">
                <a:effectLst/>
              </a:rPr>
              <a:t>éléments du fuseau </a:t>
            </a:r>
            <a:r>
              <a:rPr lang="fr-FR" sz="2400" dirty="0">
                <a:effectLst/>
              </a:rPr>
              <a:t>(aster et microtubules) qui se met en place entre les deux pronucléi. </a:t>
            </a:r>
            <a:endParaRPr lang="fr-FR" dirty="0">
              <a:effectLst/>
            </a:endParaRPr>
          </a:p>
          <a:p>
            <a:pPr lvl="1"/>
            <a:r>
              <a:rPr lang="fr-FR" sz="2400" dirty="0" smtClean="0">
                <a:effectLst/>
              </a:rPr>
              <a:t>Dans </a:t>
            </a:r>
            <a:r>
              <a:rPr lang="fr-FR" sz="2400" dirty="0">
                <a:effectLst/>
              </a:rPr>
              <a:t>chaque </a:t>
            </a:r>
            <a:r>
              <a:rPr lang="fr-FR" sz="2400" dirty="0" smtClean="0">
                <a:effectLst/>
              </a:rPr>
              <a:t>pronucléus, </a:t>
            </a:r>
            <a:r>
              <a:rPr lang="fr-FR" sz="2400" dirty="0">
                <a:effectLst/>
              </a:rPr>
              <a:t>intervient une </a:t>
            </a:r>
            <a:r>
              <a:rPr lang="fr-FR" sz="2400" dirty="0" smtClean="0">
                <a:effectLst/>
              </a:rPr>
              <a:t>réplication </a:t>
            </a:r>
            <a:r>
              <a:rPr lang="fr-FR" sz="2400" dirty="0">
                <a:effectLst/>
              </a:rPr>
              <a:t>de l'ADN et les </a:t>
            </a:r>
            <a:r>
              <a:rPr lang="fr-FR" sz="2400" dirty="0" smtClean="0">
                <a:effectLst/>
              </a:rPr>
              <a:t>chromosomes s’individualisent</a:t>
            </a:r>
            <a:r>
              <a:rPr lang="fr-FR" sz="2400" dirty="0">
                <a:effectLst/>
              </a:rPr>
              <a:t>.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379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Les membranes des pronucléi disparaissent et les chromosomes </a:t>
            </a:r>
            <a:r>
              <a:rPr lang="fr-FR" dirty="0" smtClean="0">
                <a:effectLst/>
              </a:rPr>
              <a:t>dédoublés </a:t>
            </a:r>
            <a:r>
              <a:rPr lang="fr-FR" dirty="0">
                <a:effectLst/>
              </a:rPr>
              <a:t>se groupent </a:t>
            </a:r>
            <a:r>
              <a:rPr lang="fr-FR" dirty="0" smtClean="0">
                <a:effectLst/>
              </a:rPr>
              <a:t>en </a:t>
            </a:r>
            <a:r>
              <a:rPr lang="fr-FR" dirty="0">
                <a:effectLst/>
              </a:rPr>
              <a:t>une plaque </a:t>
            </a:r>
            <a:r>
              <a:rPr lang="fr-FR" dirty="0" smtClean="0">
                <a:effectLst/>
              </a:rPr>
              <a:t>équatoriale </a:t>
            </a:r>
            <a:r>
              <a:rPr lang="fr-FR" dirty="0">
                <a:effectLst/>
              </a:rPr>
              <a:t>au centre du fuseau. </a:t>
            </a:r>
          </a:p>
          <a:p>
            <a:r>
              <a:rPr lang="fr-FR" dirty="0" smtClean="0">
                <a:effectLst/>
              </a:rPr>
              <a:t>Les </a:t>
            </a:r>
            <a:r>
              <a:rPr lang="fr-FR" dirty="0">
                <a:effectLst/>
              </a:rPr>
              <a:t>chromosomes se </a:t>
            </a:r>
            <a:r>
              <a:rPr lang="fr-FR" dirty="0" smtClean="0">
                <a:effectLst/>
              </a:rPr>
              <a:t>séparent </a:t>
            </a:r>
            <a:r>
              <a:rPr lang="fr-FR" dirty="0">
                <a:effectLst/>
              </a:rPr>
              <a:t>et gagnent chaque </a:t>
            </a:r>
            <a:r>
              <a:rPr lang="fr-FR" dirty="0" smtClean="0">
                <a:effectLst/>
              </a:rPr>
              <a:t>pôle, </a:t>
            </a:r>
            <a:r>
              <a:rPr lang="fr-FR" dirty="0">
                <a:effectLst/>
              </a:rPr>
              <a:t>reconstituant ainsi deux </a:t>
            </a:r>
            <a:r>
              <a:rPr lang="fr-FR" dirty="0" smtClean="0">
                <a:effectLst/>
              </a:rPr>
              <a:t>cellules </a:t>
            </a:r>
            <a:r>
              <a:rPr lang="fr-FR" dirty="0" err="1" smtClean="0">
                <a:effectLst/>
              </a:rPr>
              <a:t>diploïdes</a:t>
            </a:r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: stade de l'œuf à 2 </a:t>
            </a:r>
            <a:r>
              <a:rPr lang="fr-FR" dirty="0" smtClean="0">
                <a:effectLst/>
              </a:rPr>
              <a:t>blastomères.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657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73" b="-4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9357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r="-553"/>
          <a:stretch/>
        </p:blipFill>
        <p:spPr>
          <a:xfrm>
            <a:off x="1652925" y="1600200"/>
            <a:ext cx="5886025" cy="4291013"/>
          </a:xfrm>
        </p:spPr>
      </p:pic>
    </p:spTree>
    <p:extLst>
      <p:ext uri="{BB962C8B-B14F-4D97-AF65-F5344CB8AC3E}">
        <p14:creationId xmlns:p14="http://schemas.microsoft.com/office/powerpoint/2010/main" val="3755349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2" b="39"/>
          <a:stretch/>
        </p:blipFill>
        <p:spPr>
          <a:xfrm>
            <a:off x="955675" y="1793863"/>
            <a:ext cx="7232650" cy="3849752"/>
          </a:xfrm>
        </p:spPr>
      </p:pic>
    </p:spTree>
    <p:extLst>
      <p:ext uri="{BB962C8B-B14F-4D97-AF65-F5344CB8AC3E}">
        <p14:creationId xmlns:p14="http://schemas.microsoft.com/office/powerpoint/2010/main" val="598370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/>
            </a:r>
            <a:br>
              <a:rPr lang="fr-FR" dirty="0" smtClean="0">
                <a:effectLst/>
              </a:rPr>
            </a:br>
            <a:r>
              <a:rPr lang="fr-FR" sz="3200" u="sng" dirty="0" smtClean="0">
                <a:effectLst/>
              </a:rPr>
              <a:t>Conséquences </a:t>
            </a:r>
            <a:r>
              <a:rPr lang="fr-FR" sz="3200" u="sng" dirty="0">
                <a:effectLst/>
              </a:rPr>
              <a:t>de la </a:t>
            </a:r>
            <a:r>
              <a:rPr lang="fr-FR" sz="3200" u="sng" dirty="0" smtClean="0">
                <a:effectLst/>
              </a:rPr>
              <a:t>fécondation 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674" y="1600200"/>
            <a:ext cx="7855175" cy="4291013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Restauration de la </a:t>
            </a:r>
            <a:r>
              <a:rPr lang="fr-FR" dirty="0" smtClean="0">
                <a:effectLst/>
              </a:rPr>
              <a:t>diploïdie; reconstitution </a:t>
            </a:r>
            <a:r>
              <a:rPr lang="fr-FR" dirty="0">
                <a:effectLst/>
              </a:rPr>
              <a:t>à partir de deux cellules </a:t>
            </a:r>
            <a:r>
              <a:rPr lang="fr-FR" dirty="0" smtClean="0">
                <a:effectLst/>
              </a:rPr>
              <a:t>haploïdes, </a:t>
            </a:r>
            <a:r>
              <a:rPr lang="fr-FR" dirty="0">
                <a:effectLst/>
              </a:rPr>
              <a:t>d'un nombre </a:t>
            </a:r>
            <a:r>
              <a:rPr lang="fr-FR" dirty="0" smtClean="0">
                <a:effectLst/>
              </a:rPr>
              <a:t>diploïde </a:t>
            </a:r>
            <a:r>
              <a:rPr lang="fr-FR" dirty="0">
                <a:effectLst/>
              </a:rPr>
              <a:t>de chromosomes (44 autosomes + 2 gonosomes ou chromosomes sexuels), provenant : </a:t>
            </a:r>
            <a:endParaRPr lang="fr-FR" dirty="0"/>
          </a:p>
          <a:p>
            <a:pPr marL="0" indent="0">
              <a:buNone/>
            </a:pPr>
            <a:r>
              <a:rPr lang="fr-FR" dirty="0" smtClean="0">
                <a:effectLst/>
              </a:rPr>
              <a:t>          </a:t>
            </a:r>
            <a:r>
              <a:rPr lang="fr-FR" dirty="0">
                <a:effectLst/>
              </a:rPr>
              <a:t> pour la moitié du </a:t>
            </a:r>
            <a:r>
              <a:rPr lang="fr-FR" dirty="0" smtClean="0">
                <a:effectLst/>
              </a:rPr>
              <a:t>pronucléus mâle; </a:t>
            </a:r>
            <a:endParaRPr lang="fr-FR" dirty="0">
              <a:effectLst/>
            </a:endParaRPr>
          </a:p>
          <a:p>
            <a:pPr marL="0" indent="0">
              <a:buNone/>
            </a:pPr>
            <a:r>
              <a:rPr lang="fr-FR" dirty="0" smtClean="0">
                <a:effectLst/>
              </a:rPr>
              <a:t>          </a:t>
            </a:r>
            <a:r>
              <a:rPr lang="fr-FR" dirty="0">
                <a:effectLst/>
              </a:rPr>
              <a:t> pour l'autre moitié du </a:t>
            </a:r>
            <a:r>
              <a:rPr lang="fr-FR" dirty="0" smtClean="0">
                <a:effectLst/>
              </a:rPr>
              <a:t>pronucléus </a:t>
            </a:r>
            <a:r>
              <a:rPr lang="fr-FR" dirty="0">
                <a:effectLst/>
              </a:rPr>
              <a:t>femelle</a:t>
            </a:r>
            <a:r>
              <a:rPr lang="fr-FR" dirty="0" smtClean="0">
                <a:effectLst/>
              </a:rPr>
              <a:t>.</a:t>
            </a:r>
          </a:p>
          <a:p>
            <a:r>
              <a:rPr lang="fr-FR" dirty="0" smtClean="0">
                <a:effectLst/>
              </a:rPr>
              <a:t>Ainsi </a:t>
            </a:r>
            <a:r>
              <a:rPr lang="fr-FR" dirty="0">
                <a:effectLst/>
              </a:rPr>
              <a:t>le patrimoine </a:t>
            </a:r>
            <a:r>
              <a:rPr lang="fr-FR" dirty="0" smtClean="0">
                <a:effectLst/>
              </a:rPr>
              <a:t>héréditaire </a:t>
            </a:r>
            <a:r>
              <a:rPr lang="fr-FR" dirty="0">
                <a:effectLst/>
              </a:rPr>
              <a:t>des deux parents sera transmis (</a:t>
            </a:r>
            <a:r>
              <a:rPr lang="fr-FR" dirty="0" err="1" smtClean="0">
                <a:effectLst/>
              </a:rPr>
              <a:t>hérédite</a:t>
            </a:r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biparentale).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03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effectLst/>
              </a:rPr>
              <a:t/>
            </a:r>
            <a:br>
              <a:rPr lang="fr-FR" sz="3600" dirty="0" smtClean="0">
                <a:effectLst/>
              </a:rPr>
            </a:br>
            <a:r>
              <a:rPr lang="fr-FR" sz="3600" u="sng" dirty="0" smtClean="0">
                <a:effectLst/>
              </a:rPr>
              <a:t>Détermination </a:t>
            </a:r>
            <a:r>
              <a:rPr lang="fr-FR" sz="3600" u="sng" dirty="0">
                <a:effectLst/>
              </a:rPr>
              <a:t>du sexe du zygote </a:t>
            </a:r>
            <a:r>
              <a:rPr lang="fr-FR" sz="3600" dirty="0">
                <a:effectLst/>
              </a:rPr>
              <a:t/>
            </a:r>
            <a:br>
              <a:rPr lang="fr-FR" sz="3600" dirty="0">
                <a:effectLst/>
              </a:rPr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Le sexe du zygote </a:t>
            </a:r>
            <a:r>
              <a:rPr lang="fr-FR" dirty="0" smtClean="0">
                <a:effectLst/>
              </a:rPr>
              <a:t>dépend </a:t>
            </a:r>
            <a:r>
              <a:rPr lang="fr-FR" dirty="0">
                <a:effectLst/>
              </a:rPr>
              <a:t>du chromosome sexuel contenu dans le </a:t>
            </a:r>
            <a:r>
              <a:rPr lang="fr-FR" dirty="0" smtClean="0">
                <a:effectLst/>
              </a:rPr>
              <a:t>spermatozoïde fécondant </a:t>
            </a:r>
            <a:r>
              <a:rPr lang="fr-FR" dirty="0">
                <a:effectLst/>
              </a:rPr>
              <a:t>(l'ovocyte apportant toujours le chromosome X) : </a:t>
            </a:r>
          </a:p>
          <a:p>
            <a:pPr lvl="1"/>
            <a:r>
              <a:rPr lang="fr-FR" sz="2400" dirty="0" smtClean="0">
                <a:effectLst/>
              </a:rPr>
              <a:t> si </a:t>
            </a:r>
            <a:r>
              <a:rPr lang="fr-FR" sz="2400" dirty="0">
                <a:effectLst/>
              </a:rPr>
              <a:t>celui-ci est un X : le zygote sera XX, donc de sexe </a:t>
            </a:r>
            <a:r>
              <a:rPr lang="fr-FR" sz="2400" dirty="0" smtClean="0">
                <a:effectLst/>
              </a:rPr>
              <a:t>féminin; </a:t>
            </a:r>
            <a:endParaRPr lang="fr-FR" dirty="0">
              <a:effectLst/>
            </a:endParaRPr>
          </a:p>
          <a:p>
            <a:pPr lvl="1"/>
            <a:r>
              <a:rPr lang="fr-FR" sz="2400" dirty="0" smtClean="0">
                <a:effectLst/>
              </a:rPr>
              <a:t> si </a:t>
            </a:r>
            <a:r>
              <a:rPr lang="fr-FR" sz="2400" dirty="0">
                <a:effectLst/>
              </a:rPr>
              <a:t>celui-ci est un Y : le zygote sera XY, donc de sexe masculin.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306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effectLst/>
              </a:rPr>
              <a:t/>
            </a:r>
            <a:br>
              <a:rPr lang="fr-FR" sz="3600" dirty="0" smtClean="0">
                <a:effectLst/>
              </a:rPr>
            </a:br>
            <a:r>
              <a:rPr lang="fr-FR" sz="3600" dirty="0">
                <a:effectLst/>
              </a:rPr>
              <a:t/>
            </a:r>
            <a:br>
              <a:rPr lang="fr-FR" sz="3600" dirty="0">
                <a:effectLst/>
              </a:rPr>
            </a:br>
            <a:r>
              <a:rPr lang="fr-FR" sz="3600" u="sng" dirty="0" smtClean="0">
                <a:effectLst/>
              </a:rPr>
              <a:t>Initiation </a:t>
            </a:r>
            <a:r>
              <a:rPr lang="fr-FR" sz="3600" u="sng" dirty="0">
                <a:effectLst/>
              </a:rPr>
              <a:t>de la segmentation 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Le stade d'œuf </a:t>
            </a:r>
            <a:r>
              <a:rPr lang="fr-FR" dirty="0" smtClean="0">
                <a:effectLst/>
              </a:rPr>
              <a:t>fécondé </a:t>
            </a:r>
            <a:r>
              <a:rPr lang="fr-FR" dirty="0">
                <a:effectLst/>
              </a:rPr>
              <a:t>est </a:t>
            </a:r>
            <a:r>
              <a:rPr lang="fr-FR" dirty="0" smtClean="0">
                <a:effectLst/>
              </a:rPr>
              <a:t>très </a:t>
            </a:r>
            <a:r>
              <a:rPr lang="fr-FR" dirty="0">
                <a:effectLst/>
              </a:rPr>
              <a:t>éphémère et la formation de </a:t>
            </a:r>
            <a:r>
              <a:rPr lang="fr-FR" dirty="0" smtClean="0">
                <a:effectLst/>
              </a:rPr>
              <a:t>l’ oeuf </a:t>
            </a:r>
            <a:r>
              <a:rPr lang="fr-FR" dirty="0">
                <a:effectLst/>
              </a:rPr>
              <a:t>à deux cellules </a:t>
            </a:r>
            <a:r>
              <a:rPr lang="fr-FR" dirty="0" smtClean="0">
                <a:effectLst/>
              </a:rPr>
              <a:t>(blastomères) </a:t>
            </a:r>
            <a:r>
              <a:rPr lang="fr-FR" dirty="0">
                <a:effectLst/>
              </a:rPr>
              <a:t>suit </a:t>
            </a:r>
            <a:r>
              <a:rPr lang="fr-FR" dirty="0" smtClean="0">
                <a:effectLst/>
              </a:rPr>
              <a:t>immédiatement </a:t>
            </a:r>
            <a:r>
              <a:rPr lang="fr-FR" dirty="0">
                <a:effectLst/>
              </a:rPr>
              <a:t>l'amphimixie : il s'agit là de la </a:t>
            </a:r>
            <a:r>
              <a:rPr lang="fr-FR" dirty="0" smtClean="0">
                <a:effectLst/>
              </a:rPr>
              <a:t>première </a:t>
            </a:r>
            <a:r>
              <a:rPr lang="fr-FR" dirty="0">
                <a:effectLst/>
              </a:rPr>
              <a:t>division de segmentation qui sera </a:t>
            </a:r>
            <a:r>
              <a:rPr lang="fr-FR" dirty="0" smtClean="0">
                <a:effectLst/>
              </a:rPr>
              <a:t>très </a:t>
            </a:r>
            <a:r>
              <a:rPr lang="fr-FR" dirty="0">
                <a:effectLst/>
              </a:rPr>
              <a:t>rapidement suivie des divisions suivantes.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204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6" b="-3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5506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3" r="-3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10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700" y="876300"/>
            <a:ext cx="8877300" cy="561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2) </a:t>
            </a:r>
            <a:r>
              <a:rPr lang="fr-FR" b="1" dirty="0" smtClean="0">
                <a:effectLst/>
              </a:rPr>
              <a:t>Répression </a:t>
            </a:r>
            <a:r>
              <a:rPr lang="fr-FR" b="1" dirty="0">
                <a:effectLst/>
              </a:rPr>
              <a:t>du pouvoir </a:t>
            </a:r>
            <a:r>
              <a:rPr lang="fr-FR" b="1" dirty="0" smtClean="0">
                <a:effectLst/>
              </a:rPr>
              <a:t>fécondant </a:t>
            </a:r>
            <a:r>
              <a:rPr lang="fr-FR" b="1" dirty="0">
                <a:effectLst/>
              </a:rPr>
              <a:t>(ou Décapacitation</a:t>
            </a:r>
            <a:r>
              <a:rPr lang="fr-FR" b="1" dirty="0" smtClean="0">
                <a:effectLst/>
              </a:rPr>
              <a:t>)</a:t>
            </a:r>
          </a:p>
          <a:p>
            <a:pPr marL="0" indent="0">
              <a:buNone/>
            </a:pPr>
            <a:r>
              <a:rPr lang="fr-FR" b="1" dirty="0" smtClean="0">
                <a:effectLst/>
              </a:rPr>
              <a:t> </a:t>
            </a:r>
            <a:endParaRPr lang="fr-FR" b="1" dirty="0">
              <a:effectLst/>
            </a:endParaRPr>
          </a:p>
          <a:p>
            <a:r>
              <a:rPr lang="fr-FR" dirty="0">
                <a:effectLst/>
              </a:rPr>
              <a:t>La décapacitation, c'est-à-</a:t>
            </a:r>
            <a:r>
              <a:rPr lang="fr-FR" dirty="0" smtClean="0">
                <a:effectLst/>
              </a:rPr>
              <a:t>dire les spermatozoïdes </a:t>
            </a:r>
            <a:r>
              <a:rPr lang="fr-FR" dirty="0">
                <a:effectLst/>
              </a:rPr>
              <a:t>perdent temporairement leur </a:t>
            </a:r>
            <a:r>
              <a:rPr lang="fr-FR" dirty="0" smtClean="0">
                <a:effectLst/>
              </a:rPr>
              <a:t>capacité </a:t>
            </a:r>
            <a:r>
              <a:rPr lang="fr-FR" dirty="0">
                <a:effectLst/>
              </a:rPr>
              <a:t>à </a:t>
            </a:r>
            <a:r>
              <a:rPr lang="fr-FR" dirty="0" smtClean="0">
                <a:effectLst/>
              </a:rPr>
              <a:t>féconder </a:t>
            </a:r>
            <a:r>
              <a:rPr lang="fr-FR" dirty="0">
                <a:effectLst/>
              </a:rPr>
              <a:t>le </a:t>
            </a:r>
            <a:r>
              <a:rPr lang="fr-FR" dirty="0" smtClean="0">
                <a:effectLst/>
              </a:rPr>
              <a:t>gamète </a:t>
            </a:r>
            <a:r>
              <a:rPr lang="fr-FR" dirty="0">
                <a:effectLst/>
              </a:rPr>
              <a:t>femelle, est due à la fixation du plasma </a:t>
            </a:r>
            <a:r>
              <a:rPr lang="fr-FR" dirty="0" smtClean="0">
                <a:effectLst/>
              </a:rPr>
              <a:t>séminal </a:t>
            </a:r>
            <a:r>
              <a:rPr lang="fr-FR" dirty="0">
                <a:effectLst/>
              </a:rPr>
              <a:t>sur leurs membranes plasmiques. </a:t>
            </a:r>
            <a:endParaRPr lang="fr-FR" dirty="0" smtClean="0">
              <a:effectLst/>
            </a:endParaRPr>
          </a:p>
          <a:p>
            <a:r>
              <a:rPr lang="fr-FR" dirty="0" smtClean="0">
                <a:effectLst/>
              </a:rPr>
              <a:t>Cela </a:t>
            </a:r>
            <a:r>
              <a:rPr lang="fr-FR" dirty="0">
                <a:effectLst/>
              </a:rPr>
              <a:t>stabilise la membrane et </a:t>
            </a:r>
            <a:r>
              <a:rPr lang="fr-FR" dirty="0" smtClean="0">
                <a:effectLst/>
              </a:rPr>
              <a:t>empêche </a:t>
            </a:r>
            <a:r>
              <a:rPr lang="fr-FR" dirty="0">
                <a:effectLst/>
              </a:rPr>
              <a:t>toute </a:t>
            </a:r>
            <a:r>
              <a:rPr lang="fr-FR" dirty="0" smtClean="0">
                <a:effectLst/>
              </a:rPr>
              <a:t>réaction acrosomique prématurée. </a:t>
            </a:r>
            <a:endParaRPr lang="fr-FR" dirty="0">
              <a:effectLst/>
            </a:endParaRPr>
          </a:p>
          <a:p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0312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r="353"/>
          <a:stretch/>
        </p:blipFill>
        <p:spPr>
          <a:xfrm>
            <a:off x="1471506" y="1600200"/>
            <a:ext cx="6248862" cy="4291013"/>
          </a:xfrm>
        </p:spPr>
      </p:pic>
    </p:spTree>
    <p:extLst>
      <p:ext uri="{BB962C8B-B14F-4D97-AF65-F5344CB8AC3E}">
        <p14:creationId xmlns:p14="http://schemas.microsoft.com/office/powerpoint/2010/main" val="925443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u="sng" dirty="0" smtClean="0">
                <a:effectLst/>
              </a:rPr>
              <a:t/>
            </a:r>
            <a:br>
              <a:rPr lang="fr-FR" sz="3600" u="sng" dirty="0" smtClean="0">
                <a:effectLst/>
              </a:rPr>
            </a:br>
            <a:r>
              <a:rPr lang="fr-FR" sz="3600" u="sng" dirty="0">
                <a:effectLst/>
              </a:rPr>
              <a:t/>
            </a:r>
            <a:br>
              <a:rPr lang="fr-FR" sz="3600" u="sng" dirty="0">
                <a:effectLst/>
              </a:rPr>
            </a:br>
            <a:r>
              <a:rPr lang="fr-FR" sz="3600" u="sng" dirty="0" smtClean="0">
                <a:effectLst/>
              </a:rPr>
              <a:t>Anomalies </a:t>
            </a:r>
            <a:r>
              <a:rPr lang="fr-FR" sz="3600" u="sng" dirty="0">
                <a:effectLst/>
              </a:rPr>
              <a:t>de la </a:t>
            </a:r>
            <a:r>
              <a:rPr lang="fr-FR" sz="3600" u="sng" dirty="0" smtClean="0">
                <a:effectLst/>
              </a:rPr>
              <a:t>fécondation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effectLst/>
              </a:rPr>
              <a:t>Elles surviennent si : </a:t>
            </a:r>
            <a:endParaRPr lang="fr-FR" dirty="0"/>
          </a:p>
          <a:p>
            <a:pPr marL="0" indent="0">
              <a:buNone/>
            </a:pPr>
            <a:r>
              <a:rPr lang="fr-FR" dirty="0">
                <a:effectLst/>
              </a:rPr>
              <a:t>  l'un des </a:t>
            </a:r>
            <a:r>
              <a:rPr lang="fr-FR" dirty="0" smtClean="0">
                <a:effectLst/>
              </a:rPr>
              <a:t>gamètes </a:t>
            </a:r>
            <a:r>
              <a:rPr lang="fr-FR" dirty="0">
                <a:effectLst/>
              </a:rPr>
              <a:t>est porteur d'une anomalie chromosomique (translocation</a:t>
            </a:r>
            <a:r>
              <a:rPr lang="fr-FR" dirty="0" smtClean="0">
                <a:effectLst/>
              </a:rPr>
              <a:t>, monosomie</a:t>
            </a:r>
            <a:r>
              <a:rPr lang="fr-FR" dirty="0">
                <a:effectLst/>
              </a:rPr>
              <a:t>, trisomie, etc.) : celle-ci sera transmise au zygote; 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  deux spermatozoïdes entrent ensemble dans l'ovocyte : ce </a:t>
            </a:r>
            <a:r>
              <a:rPr lang="fr-FR" dirty="0" smtClean="0">
                <a:effectLst/>
              </a:rPr>
              <a:t>phénomène </a:t>
            </a:r>
            <a:r>
              <a:rPr lang="fr-FR" dirty="0">
                <a:effectLst/>
              </a:rPr>
              <a:t>rare est à </a:t>
            </a:r>
            <a:r>
              <a:rPr lang="fr-FR" dirty="0" smtClean="0">
                <a:effectLst/>
              </a:rPr>
              <a:t>l'origine d'un </a:t>
            </a:r>
            <a:r>
              <a:rPr lang="fr-FR" dirty="0">
                <a:effectLst/>
              </a:rPr>
              <a:t>oeuf à 66 chromosomes + 3 chromosomes sexuels </a:t>
            </a:r>
            <a:r>
              <a:rPr lang="fr-FR" dirty="0" smtClean="0">
                <a:effectLst/>
              </a:rPr>
              <a:t>(triploïdie)</a:t>
            </a:r>
            <a:r>
              <a:rPr lang="fr-FR" dirty="0">
                <a:effectLst/>
              </a:rPr>
              <a:t>;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668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674" y="1600200"/>
            <a:ext cx="7572978" cy="4291013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effectLst/>
              </a:rPr>
              <a:t>  une erreur de </a:t>
            </a:r>
            <a:r>
              <a:rPr lang="fr-FR" dirty="0" smtClean="0">
                <a:effectLst/>
              </a:rPr>
              <a:t>réplication </a:t>
            </a:r>
            <a:r>
              <a:rPr lang="fr-FR" dirty="0">
                <a:effectLst/>
              </a:rPr>
              <a:t>de l'ADN des pronucléi survient au moment de </a:t>
            </a:r>
            <a:r>
              <a:rPr lang="fr-FR" dirty="0" smtClean="0">
                <a:effectLst/>
              </a:rPr>
              <a:t>l'amphimixie</a:t>
            </a:r>
            <a:r>
              <a:rPr lang="fr-FR" dirty="0">
                <a:effectLst/>
              </a:rPr>
              <a:t>; cela aboutit à une </a:t>
            </a:r>
            <a:r>
              <a:rPr lang="fr-FR" dirty="0" smtClean="0">
                <a:effectLst/>
              </a:rPr>
              <a:t>polyploïdie; </a:t>
            </a:r>
            <a:endParaRPr lang="fr-FR" dirty="0">
              <a:effectLst/>
            </a:endParaRPr>
          </a:p>
          <a:p>
            <a:pPr marL="0" indent="0">
              <a:buNone/>
            </a:pPr>
            <a:r>
              <a:rPr lang="fr-FR" dirty="0">
                <a:effectLst/>
              </a:rPr>
              <a:t>  la </a:t>
            </a:r>
            <a:r>
              <a:rPr lang="fr-FR" dirty="0" smtClean="0">
                <a:effectLst/>
              </a:rPr>
              <a:t>répartition </a:t>
            </a:r>
            <a:r>
              <a:rPr lang="fr-FR" dirty="0">
                <a:effectLst/>
              </a:rPr>
              <a:t>des chromosomes au moment de la formation des deux </a:t>
            </a:r>
            <a:r>
              <a:rPr lang="fr-FR" dirty="0" smtClean="0">
                <a:effectLst/>
              </a:rPr>
              <a:t>blastomères est inégale :     </a:t>
            </a:r>
            <a:r>
              <a:rPr lang="fr-FR" dirty="0">
                <a:effectLst/>
              </a:rPr>
              <a:t>il en </a:t>
            </a:r>
            <a:r>
              <a:rPr lang="fr-FR" dirty="0" smtClean="0">
                <a:effectLst/>
              </a:rPr>
              <a:t>découle </a:t>
            </a:r>
            <a:r>
              <a:rPr lang="fr-FR" dirty="0">
                <a:effectLst/>
              </a:rPr>
              <a:t>des anomalies </a:t>
            </a:r>
            <a:r>
              <a:rPr lang="fr-FR" dirty="0" smtClean="0">
                <a:effectLst/>
              </a:rPr>
              <a:t>numériques </a:t>
            </a:r>
            <a:r>
              <a:rPr lang="fr-FR" dirty="0">
                <a:effectLst/>
              </a:rPr>
              <a:t>des chromosomes (chromosomes en plus ou en moins.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150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675" y="1600200"/>
            <a:ext cx="7407276" cy="4291013"/>
          </a:xfrm>
        </p:spPr>
        <p:txBody>
          <a:bodyPr>
            <a:normAutofit fontScale="92500"/>
          </a:bodyPr>
          <a:lstStyle/>
          <a:p>
            <a:r>
              <a:rPr lang="fr-FR" dirty="0">
                <a:effectLst/>
              </a:rPr>
              <a:t>La FIV de l’œuf humain est une pratique devenue </a:t>
            </a:r>
            <a:r>
              <a:rPr lang="fr-FR" dirty="0" smtClean="0">
                <a:effectLst/>
              </a:rPr>
              <a:t>fréquente </a:t>
            </a:r>
            <a:r>
              <a:rPr lang="fr-FR" dirty="0">
                <a:effectLst/>
              </a:rPr>
              <a:t>dans les laboratoires du monde entier. </a:t>
            </a:r>
            <a:endParaRPr lang="fr-FR" dirty="0" smtClean="0">
              <a:effectLst/>
            </a:endParaRPr>
          </a:p>
          <a:p>
            <a:r>
              <a:rPr lang="fr-FR" dirty="0" smtClean="0">
                <a:effectLst/>
              </a:rPr>
              <a:t>Le développement </a:t>
            </a:r>
            <a:r>
              <a:rPr lang="fr-FR" dirty="0">
                <a:effectLst/>
              </a:rPr>
              <a:t>du follicule est stimulé dans l’ovaire par l’administration de </a:t>
            </a:r>
            <a:r>
              <a:rPr lang="fr-FR" dirty="0" smtClean="0">
                <a:effectLst/>
              </a:rPr>
              <a:t>gonadotrophines.</a:t>
            </a:r>
          </a:p>
          <a:p>
            <a:r>
              <a:rPr lang="fr-FR" dirty="0" smtClean="0">
                <a:effectLst/>
              </a:rPr>
              <a:t>Les </a:t>
            </a:r>
            <a:r>
              <a:rPr lang="fr-FR" dirty="0">
                <a:effectLst/>
              </a:rPr>
              <a:t>ovocytes sont recueillis sur l’ovaire par aspiration laparoscopique </a:t>
            </a:r>
            <a:r>
              <a:rPr lang="fr-FR" dirty="0" smtClean="0">
                <a:effectLst/>
              </a:rPr>
              <a:t>immédiatement </a:t>
            </a:r>
            <a:r>
              <a:rPr lang="fr-FR" dirty="0">
                <a:effectLst/>
              </a:rPr>
              <a:t>avant l’ovulation, l’ovocyte </a:t>
            </a:r>
            <a:r>
              <a:rPr lang="fr-FR" dirty="0" smtClean="0">
                <a:effectLst/>
              </a:rPr>
              <a:t>étant </a:t>
            </a:r>
            <a:r>
              <a:rPr lang="fr-FR" dirty="0">
                <a:effectLst/>
              </a:rPr>
              <a:t>alors aux derniers stades de la </a:t>
            </a:r>
            <a:r>
              <a:rPr lang="fr-FR" dirty="0" smtClean="0">
                <a:effectLst/>
              </a:rPr>
              <a:t>première </a:t>
            </a:r>
            <a:r>
              <a:rPr lang="fr-FR" dirty="0">
                <a:effectLst/>
              </a:rPr>
              <a:t>division </a:t>
            </a:r>
            <a:r>
              <a:rPr lang="fr-FR" dirty="0" smtClean="0">
                <a:effectLst/>
              </a:rPr>
              <a:t>méiotique. </a:t>
            </a:r>
          </a:p>
          <a:p>
            <a:r>
              <a:rPr lang="fr-FR" dirty="0" smtClean="0">
                <a:effectLst/>
              </a:rPr>
              <a:t>Puis </a:t>
            </a:r>
            <a:r>
              <a:rPr lang="fr-FR" dirty="0">
                <a:effectLst/>
              </a:rPr>
              <a:t>l’œuf est </a:t>
            </a:r>
            <a:r>
              <a:rPr lang="fr-FR" dirty="0" smtClean="0">
                <a:effectLst/>
              </a:rPr>
              <a:t>déposé </a:t>
            </a:r>
            <a:r>
              <a:rPr lang="fr-FR" dirty="0">
                <a:effectLst/>
              </a:rPr>
              <a:t>dans un milieu de culture et le sperme y est </a:t>
            </a:r>
            <a:r>
              <a:rPr lang="fr-FR" dirty="0" smtClean="0">
                <a:effectLst/>
              </a:rPr>
              <a:t>immédiatement </a:t>
            </a:r>
            <a:r>
              <a:rPr lang="fr-FR" dirty="0">
                <a:effectLst/>
              </a:rPr>
              <a:t>ajouté.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360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L’œuf </a:t>
            </a:r>
            <a:r>
              <a:rPr lang="fr-FR" dirty="0" smtClean="0">
                <a:effectLst/>
              </a:rPr>
              <a:t>fécondé est </a:t>
            </a:r>
            <a:r>
              <a:rPr lang="fr-FR" dirty="0">
                <a:effectLst/>
              </a:rPr>
              <a:t>cultivé jusqu’au stade de BLASTOCYSTE, puis implanté dans l</a:t>
            </a:r>
            <a:r>
              <a:rPr lang="fr-FR" dirty="0" smtClean="0">
                <a:effectLst/>
              </a:rPr>
              <a:t>’ utérus </a:t>
            </a:r>
            <a:r>
              <a:rPr lang="fr-FR" dirty="0">
                <a:effectLst/>
              </a:rPr>
              <a:t>pour s’y </a:t>
            </a:r>
            <a:r>
              <a:rPr lang="fr-FR" dirty="0" smtClean="0">
                <a:effectLst/>
              </a:rPr>
              <a:t>développer </a:t>
            </a:r>
            <a:r>
              <a:rPr lang="fr-FR" dirty="0">
                <a:effectLst/>
              </a:rPr>
              <a:t>jusqu’à terme.</a:t>
            </a:r>
            <a:br>
              <a:rPr lang="fr-FR" dirty="0">
                <a:effectLst/>
              </a:rPr>
            </a:br>
            <a:endParaRPr lang="fr-FR" dirty="0" smtClean="0">
              <a:effectLst/>
            </a:endParaRPr>
          </a:p>
          <a:p>
            <a:r>
              <a:rPr lang="fr-FR" dirty="0" smtClean="0">
                <a:effectLst/>
              </a:rPr>
              <a:t>Une </a:t>
            </a:r>
            <a:r>
              <a:rPr lang="fr-FR" dirty="0">
                <a:effectLst/>
              </a:rPr>
              <a:t>autre technique </a:t>
            </a:r>
            <a:r>
              <a:rPr lang="fr-FR" dirty="0" smtClean="0">
                <a:effectLst/>
              </a:rPr>
              <a:t>récente </a:t>
            </a:r>
            <a:r>
              <a:rPr lang="fr-FR" dirty="0">
                <a:effectLst/>
              </a:rPr>
              <a:t>et plus efficace ICSI : injection intra- cytoplasmique de spermatozoïdes (un seul </a:t>
            </a:r>
            <a:r>
              <a:rPr lang="fr-FR" dirty="0" smtClean="0">
                <a:effectLst/>
              </a:rPr>
              <a:t>spermatozoïde prélevé est </a:t>
            </a:r>
            <a:r>
              <a:rPr lang="fr-FR" dirty="0">
                <a:effectLst/>
              </a:rPr>
              <a:t>injecté directement dans l’ovocyte).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0693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" r="278"/>
          <a:stretch/>
        </p:blipFill>
        <p:spPr>
          <a:xfrm>
            <a:off x="1701800" y="1600200"/>
            <a:ext cx="5715000" cy="4291013"/>
          </a:xfrm>
        </p:spPr>
      </p:pic>
    </p:spTree>
    <p:extLst>
      <p:ext uri="{BB962C8B-B14F-4D97-AF65-F5344CB8AC3E}">
        <p14:creationId xmlns:p14="http://schemas.microsoft.com/office/powerpoint/2010/main" val="35007076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r="43"/>
          <a:stretch/>
        </p:blipFill>
        <p:spPr>
          <a:xfrm>
            <a:off x="1244599" y="1600200"/>
            <a:ext cx="6705601" cy="4291013"/>
          </a:xfrm>
        </p:spPr>
      </p:pic>
    </p:spTree>
    <p:extLst>
      <p:ext uri="{BB962C8B-B14F-4D97-AF65-F5344CB8AC3E}">
        <p14:creationId xmlns:p14="http://schemas.microsoft.com/office/powerpoint/2010/main" val="361254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effectLst/>
              </a:rPr>
              <a:t>3) Reconnaissance de la zone pellucide </a:t>
            </a:r>
          </a:p>
          <a:p>
            <a:r>
              <a:rPr lang="fr-FR" dirty="0">
                <a:effectLst/>
              </a:rPr>
              <a:t>Les </a:t>
            </a:r>
            <a:r>
              <a:rPr lang="fr-FR" dirty="0" smtClean="0">
                <a:effectLst/>
              </a:rPr>
              <a:t>protéines </a:t>
            </a:r>
            <a:r>
              <a:rPr lang="fr-FR" dirty="0">
                <a:effectLst/>
              </a:rPr>
              <a:t>de membrane qui seront responsables de la reconnaissance et de la fixation des </a:t>
            </a:r>
            <a:r>
              <a:rPr lang="fr-FR" dirty="0" smtClean="0">
                <a:effectLst/>
              </a:rPr>
              <a:t>spermatozoïdes </a:t>
            </a:r>
            <a:r>
              <a:rPr lang="fr-FR" dirty="0">
                <a:effectLst/>
              </a:rPr>
              <a:t>à la zone pellucide de l'ovocyte II deviennent fonctionnelles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59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r="408"/>
          <a:stretch/>
        </p:blipFill>
        <p:spPr>
          <a:xfrm>
            <a:off x="305026" y="42650"/>
            <a:ext cx="8701550" cy="6053350"/>
          </a:xfrm>
        </p:spPr>
      </p:pic>
    </p:spTree>
    <p:extLst>
      <p:ext uri="{BB962C8B-B14F-4D97-AF65-F5344CB8AC3E}">
        <p14:creationId xmlns:p14="http://schemas.microsoft.com/office/powerpoint/2010/main" val="88535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00" y="279400"/>
            <a:ext cx="8839200" cy="614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effectLst/>
              </a:rPr>
              <a:t>B- Chez la femme </a:t>
            </a:r>
            <a:endParaRPr lang="fr-FR" b="1" dirty="0" smtClean="0">
              <a:effectLst/>
            </a:endParaRPr>
          </a:p>
          <a:p>
            <a:pPr marL="0" indent="0">
              <a:buNone/>
            </a:pPr>
            <a:endParaRPr lang="fr-FR" b="1" dirty="0"/>
          </a:p>
          <a:p>
            <a:r>
              <a:rPr lang="fr-FR" dirty="0">
                <a:effectLst/>
              </a:rPr>
              <a:t>Au cours du rapport sexuel, </a:t>
            </a:r>
            <a:r>
              <a:rPr lang="fr-FR" dirty="0" smtClean="0">
                <a:effectLst/>
              </a:rPr>
              <a:t>l’ éjaculation dépose </a:t>
            </a:r>
            <a:r>
              <a:rPr lang="fr-FR" dirty="0">
                <a:effectLst/>
              </a:rPr>
              <a:t>au fond du vagin 2 à 5 cm3 de sperme (on </a:t>
            </a:r>
            <a:r>
              <a:rPr lang="fr-FR" dirty="0" smtClean="0">
                <a:effectLst/>
              </a:rPr>
              <a:t>parle               d’ insémination)</a:t>
            </a:r>
            <a:r>
              <a:rPr lang="fr-FR" dirty="0">
                <a:effectLst/>
              </a:rPr>
              <a:t>. </a:t>
            </a:r>
            <a:endParaRPr lang="fr-FR" dirty="0" smtClean="0">
              <a:effectLst/>
            </a:endParaRPr>
          </a:p>
          <a:p>
            <a:r>
              <a:rPr lang="fr-FR" dirty="0" smtClean="0">
                <a:effectLst/>
              </a:rPr>
              <a:t>on </a:t>
            </a:r>
            <a:r>
              <a:rPr lang="fr-FR" dirty="0">
                <a:effectLst/>
              </a:rPr>
              <a:t>assiste alors à plusieurs </a:t>
            </a:r>
            <a:r>
              <a:rPr lang="fr-FR" dirty="0" smtClean="0">
                <a:effectLst/>
              </a:rPr>
              <a:t>évènements </a:t>
            </a:r>
            <a:r>
              <a:rPr lang="fr-FR" dirty="0">
                <a:effectLst/>
              </a:rPr>
              <a:t>dont : </a:t>
            </a:r>
            <a:endParaRPr lang="fr-FR" dirty="0"/>
          </a:p>
          <a:p>
            <a:pPr marL="0" indent="0">
              <a:buNone/>
            </a:pPr>
            <a:r>
              <a:rPr lang="fr-FR" dirty="0" smtClean="0">
                <a:effectLst/>
              </a:rPr>
              <a:t>     </a:t>
            </a:r>
            <a:r>
              <a:rPr lang="fr-FR" sz="2800" dirty="0" smtClean="0">
                <a:effectLst/>
              </a:rPr>
              <a:t>1</a:t>
            </a:r>
            <a:r>
              <a:rPr lang="fr-FR" sz="2800" dirty="0">
                <a:effectLst/>
              </a:rPr>
              <a:t>) La </a:t>
            </a:r>
            <a:r>
              <a:rPr lang="fr-FR" sz="2800" dirty="0" smtClean="0">
                <a:effectLst/>
              </a:rPr>
              <a:t>réduction </a:t>
            </a:r>
            <a:r>
              <a:rPr lang="fr-FR" sz="2800" dirty="0">
                <a:effectLst/>
              </a:rPr>
              <a:t>du nombre de </a:t>
            </a:r>
            <a:r>
              <a:rPr lang="fr-FR" sz="2800" dirty="0" smtClean="0">
                <a:effectLst/>
              </a:rPr>
              <a:t>spermatozoïdes: </a:t>
            </a:r>
            <a:endParaRPr lang="fr-FR" sz="2800" dirty="0"/>
          </a:p>
          <a:p>
            <a:pPr marL="0" indent="0">
              <a:buNone/>
            </a:pPr>
            <a:r>
              <a:rPr lang="fr-FR" dirty="0">
                <a:effectLst/>
              </a:rPr>
              <a:t>Elle </a:t>
            </a:r>
            <a:r>
              <a:rPr lang="fr-FR" dirty="0" smtClean="0">
                <a:effectLst/>
              </a:rPr>
              <a:t>résulte </a:t>
            </a:r>
            <a:r>
              <a:rPr lang="fr-FR" dirty="0">
                <a:effectLst/>
              </a:rPr>
              <a:t>d'un </a:t>
            </a:r>
            <a:r>
              <a:rPr lang="fr-FR" dirty="0" smtClean="0">
                <a:effectLst/>
              </a:rPr>
              <a:t>système </a:t>
            </a:r>
            <a:r>
              <a:rPr lang="fr-FR" dirty="0">
                <a:effectLst/>
              </a:rPr>
              <a:t>de </a:t>
            </a:r>
            <a:r>
              <a:rPr lang="fr-FR" dirty="0" smtClean="0">
                <a:effectLst/>
              </a:rPr>
              <a:t>barrières </a:t>
            </a:r>
            <a:r>
              <a:rPr lang="fr-FR" dirty="0">
                <a:effectLst/>
              </a:rPr>
              <a:t>anatomo-physiologiques intervenant à trois niveaux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2100" y="330200"/>
            <a:ext cx="8636000" cy="6007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  la </a:t>
            </a:r>
            <a:r>
              <a:rPr lang="fr-FR" dirty="0" smtClean="0">
                <a:effectLst/>
              </a:rPr>
              <a:t>cavité </a:t>
            </a:r>
            <a:r>
              <a:rPr lang="fr-FR" dirty="0">
                <a:effectLst/>
              </a:rPr>
              <a:t>vaginale : où le pH acide (de l'ordre de 5) est </a:t>
            </a:r>
            <a:r>
              <a:rPr lang="fr-FR" dirty="0" smtClean="0">
                <a:effectLst/>
              </a:rPr>
              <a:t>défavorable </a:t>
            </a:r>
            <a:r>
              <a:rPr lang="fr-FR" dirty="0">
                <a:effectLst/>
              </a:rPr>
              <a:t>à la survie des </a:t>
            </a:r>
            <a:r>
              <a:rPr lang="fr-FR" dirty="0" smtClean="0">
                <a:effectLst/>
              </a:rPr>
              <a:t>spermatozoïdes. </a:t>
            </a:r>
            <a:r>
              <a:rPr lang="fr-FR" dirty="0">
                <a:effectLst/>
              </a:rPr>
              <a:t>Cependant, le liquide </a:t>
            </a:r>
            <a:r>
              <a:rPr lang="fr-FR" dirty="0" smtClean="0">
                <a:effectLst/>
              </a:rPr>
              <a:t>séminal </a:t>
            </a:r>
            <a:r>
              <a:rPr lang="fr-FR" dirty="0">
                <a:effectLst/>
              </a:rPr>
              <a:t>(pH=7) provoque un effet tampon provisoire, permettant aux </a:t>
            </a:r>
            <a:r>
              <a:rPr lang="fr-FR" dirty="0" smtClean="0">
                <a:effectLst/>
              </a:rPr>
              <a:t>spermatozoïdes </a:t>
            </a:r>
            <a:r>
              <a:rPr lang="fr-FR" dirty="0">
                <a:effectLst/>
              </a:rPr>
              <a:t>de </a:t>
            </a:r>
            <a:r>
              <a:rPr lang="fr-FR" dirty="0" smtClean="0">
                <a:effectLst/>
              </a:rPr>
              <a:t>remonter </a:t>
            </a:r>
            <a:r>
              <a:rPr lang="fr-FR" dirty="0">
                <a:effectLst/>
              </a:rPr>
              <a:t>vers le col. 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  le canal cervical (ou col </a:t>
            </a:r>
            <a:r>
              <a:rPr lang="fr-FR" dirty="0" smtClean="0">
                <a:effectLst/>
              </a:rPr>
              <a:t>utérin) </a:t>
            </a:r>
            <a:r>
              <a:rPr lang="fr-FR" dirty="0">
                <a:effectLst/>
              </a:rPr>
              <a:t>: </a:t>
            </a:r>
            <a:r>
              <a:rPr lang="fr-FR" dirty="0" smtClean="0">
                <a:effectLst/>
              </a:rPr>
              <a:t>secrète </a:t>
            </a:r>
            <a:r>
              <a:rPr lang="fr-FR" dirty="0">
                <a:effectLst/>
              </a:rPr>
              <a:t>une glaire (hydrogel ayant la consistance du blanc d'œuf) qui forme un </a:t>
            </a:r>
            <a:r>
              <a:rPr lang="fr-FR" dirty="0" smtClean="0">
                <a:effectLst/>
              </a:rPr>
              <a:t>réseau </a:t>
            </a:r>
            <a:r>
              <a:rPr lang="fr-FR" dirty="0">
                <a:effectLst/>
              </a:rPr>
              <a:t>de mailles (dont la </a:t>
            </a:r>
            <a:r>
              <a:rPr lang="fr-FR" dirty="0" smtClean="0">
                <a:effectLst/>
              </a:rPr>
              <a:t>perméabilité </a:t>
            </a:r>
            <a:r>
              <a:rPr lang="fr-FR" dirty="0">
                <a:effectLst/>
              </a:rPr>
              <a:t>est maximale en </a:t>
            </a:r>
            <a:r>
              <a:rPr lang="fr-FR" dirty="0" smtClean="0">
                <a:effectLst/>
              </a:rPr>
              <a:t>période </a:t>
            </a:r>
            <a:r>
              <a:rPr lang="fr-FR" dirty="0">
                <a:effectLst/>
              </a:rPr>
              <a:t>péri-ovulatoire). 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  les replis </a:t>
            </a:r>
            <a:r>
              <a:rPr lang="fr-FR" dirty="0" smtClean="0">
                <a:effectLst/>
              </a:rPr>
              <a:t>épithéliaux </a:t>
            </a:r>
            <a:r>
              <a:rPr lang="fr-FR" dirty="0">
                <a:effectLst/>
              </a:rPr>
              <a:t>de la jonction utéro-tubaire : les </a:t>
            </a:r>
            <a:r>
              <a:rPr lang="fr-FR" dirty="0" smtClean="0">
                <a:effectLst/>
              </a:rPr>
              <a:t>spermatozoïdes s'accumulent </a:t>
            </a:r>
            <a:r>
              <a:rPr lang="fr-FR" dirty="0">
                <a:effectLst/>
              </a:rPr>
              <a:t>au niveau de la portion </a:t>
            </a:r>
            <a:r>
              <a:rPr lang="fr-FR" dirty="0" smtClean="0">
                <a:effectLst/>
              </a:rPr>
              <a:t>intra murale </a:t>
            </a:r>
            <a:r>
              <a:rPr lang="fr-FR" dirty="0">
                <a:effectLst/>
              </a:rPr>
              <a:t>de la trompe, </a:t>
            </a:r>
            <a:r>
              <a:rPr lang="fr-FR" dirty="0" smtClean="0">
                <a:effectLst/>
              </a:rPr>
              <a:t>véritable réservoir </a:t>
            </a:r>
            <a:r>
              <a:rPr lang="fr-FR" dirty="0">
                <a:effectLst/>
              </a:rPr>
              <a:t>qui les </a:t>
            </a:r>
            <a:r>
              <a:rPr lang="fr-FR" dirty="0" smtClean="0">
                <a:effectLst/>
              </a:rPr>
              <a:t>libère </a:t>
            </a:r>
            <a:r>
              <a:rPr lang="fr-FR" dirty="0">
                <a:effectLst/>
              </a:rPr>
              <a:t>progressivement. </a:t>
            </a:r>
          </a:p>
          <a:p>
            <a:pPr marL="0" indent="0">
              <a:buNone/>
            </a:pP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9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2100" y="215900"/>
            <a:ext cx="8572500" cy="607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effectLst/>
              </a:rPr>
              <a:t>          </a:t>
            </a:r>
            <a:r>
              <a:rPr lang="fr-FR" sz="3200" dirty="0" smtClean="0">
                <a:effectLst/>
              </a:rPr>
              <a:t>2</a:t>
            </a:r>
            <a:r>
              <a:rPr lang="fr-FR" sz="3200" dirty="0">
                <a:effectLst/>
              </a:rPr>
              <a:t>) Modifications de la glaire cervicale </a:t>
            </a:r>
            <a:endParaRPr lang="fr-FR" dirty="0">
              <a:effectLst/>
            </a:endParaRPr>
          </a:p>
          <a:p>
            <a:r>
              <a:rPr lang="fr-FR" dirty="0">
                <a:effectLst/>
              </a:rPr>
              <a:t>La glaire cervicale est </a:t>
            </a:r>
            <a:r>
              <a:rPr lang="fr-FR" dirty="0" smtClean="0">
                <a:effectLst/>
              </a:rPr>
              <a:t>composée </a:t>
            </a:r>
            <a:r>
              <a:rPr lang="fr-FR" dirty="0">
                <a:effectLst/>
              </a:rPr>
              <a:t>d'eau, d'ions (Na+, K+, Mg+), de glucides (fructose, galactose) et de </a:t>
            </a:r>
            <a:r>
              <a:rPr lang="fr-FR" dirty="0" smtClean="0">
                <a:effectLst/>
              </a:rPr>
              <a:t>protéines </a:t>
            </a:r>
            <a:r>
              <a:rPr lang="fr-FR" dirty="0">
                <a:effectLst/>
              </a:rPr>
              <a:t>(albumine, immunoglobulines, etc.)</a:t>
            </a:r>
            <a:r>
              <a:rPr lang="fr-FR" dirty="0" smtClean="0">
                <a:effectLst/>
              </a:rPr>
              <a:t>.</a:t>
            </a:r>
          </a:p>
          <a:p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Elle et le liquide </a:t>
            </a:r>
            <a:r>
              <a:rPr lang="fr-FR" dirty="0" smtClean="0">
                <a:effectLst/>
              </a:rPr>
              <a:t>séminal </a:t>
            </a:r>
            <a:r>
              <a:rPr lang="fr-FR" dirty="0">
                <a:effectLst/>
              </a:rPr>
              <a:t>ne sont pas miscibles</a:t>
            </a:r>
            <a:r>
              <a:rPr lang="fr-FR" dirty="0" smtClean="0">
                <a:effectLst/>
              </a:rPr>
              <a:t>.</a:t>
            </a:r>
          </a:p>
          <a:p>
            <a:r>
              <a:rPr lang="fr-FR" dirty="0" smtClean="0">
                <a:effectLst/>
              </a:rPr>
              <a:t> Il </a:t>
            </a:r>
            <a:r>
              <a:rPr lang="fr-FR" dirty="0">
                <a:effectLst/>
              </a:rPr>
              <a:t>est à noter que pendant la </a:t>
            </a:r>
            <a:r>
              <a:rPr lang="fr-FR" dirty="0" smtClean="0">
                <a:effectLst/>
              </a:rPr>
              <a:t>période </a:t>
            </a:r>
            <a:r>
              <a:rPr lang="fr-FR" dirty="0">
                <a:effectLst/>
              </a:rPr>
              <a:t>péri-ovulatoire, cette glaire fournit des conditions optimales au passage des </a:t>
            </a:r>
            <a:r>
              <a:rPr lang="fr-FR" dirty="0" smtClean="0">
                <a:effectLst/>
              </a:rPr>
              <a:t>spermatozoïdes, </a:t>
            </a:r>
            <a:r>
              <a:rPr lang="fr-FR" dirty="0">
                <a:effectLst/>
              </a:rPr>
              <a:t>en l'occurrence : </a:t>
            </a:r>
          </a:p>
          <a:p>
            <a:pPr lvl="1"/>
            <a:r>
              <a:rPr lang="fr-FR" sz="2400" dirty="0">
                <a:effectLst/>
              </a:rPr>
              <a:t> une </a:t>
            </a:r>
            <a:r>
              <a:rPr lang="fr-FR" sz="2400" dirty="0" smtClean="0">
                <a:effectLst/>
              </a:rPr>
              <a:t>viscosité </a:t>
            </a:r>
            <a:r>
              <a:rPr lang="fr-FR" sz="2400" dirty="0">
                <a:effectLst/>
              </a:rPr>
              <a:t>faible (du fait d'une richesse en eau) </a:t>
            </a:r>
            <a:endParaRPr lang="fr-FR" dirty="0">
              <a:effectLst/>
            </a:endParaRPr>
          </a:p>
          <a:p>
            <a:pPr lvl="1"/>
            <a:r>
              <a:rPr lang="fr-FR" sz="2400" dirty="0" smtClean="0">
                <a:effectLst/>
              </a:rPr>
              <a:t>un </a:t>
            </a:r>
            <a:r>
              <a:rPr lang="fr-FR" sz="2400" dirty="0">
                <a:effectLst/>
              </a:rPr>
              <a:t>pH alcalin.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44047"/>
      </p:ext>
    </p:extLst>
  </p:cSld>
  <p:clrMapOvr>
    <a:masterClrMapping/>
  </p:clrMapOvr>
</p:sld>
</file>

<file path=ppt/theme/theme1.xml><?xml version="1.0" encoding="utf-8"?>
<a:theme xmlns:a="http://schemas.openxmlformats.org/drawingml/2006/main" name="Été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403</TotalTime>
  <Words>1378</Words>
  <Application>Microsoft Macintosh PowerPoint</Application>
  <PresentationFormat>Présentation à l'écran (4:3)</PresentationFormat>
  <Paragraphs>124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Été</vt:lpstr>
      <vt:lpstr>Fécondation </vt:lpstr>
      <vt:lpstr>Définition </vt:lpstr>
      <vt:lpstr>Phénomènes précédant la fécondation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Conditions de la fécondation </vt:lpstr>
      <vt:lpstr>spermogramme</vt:lpstr>
      <vt:lpstr>La fécondation se déroule dans les voies génitales féminines  </vt:lpstr>
      <vt:lpstr>Présentation PowerPoint</vt:lpstr>
      <vt:lpstr>     Phénomènes cytologiques de la fécondation  </vt:lpstr>
      <vt:lpstr>Présentation PowerPoint</vt:lpstr>
      <vt:lpstr>Présentation PowerPoint</vt:lpstr>
      <vt:lpstr> Dissociation des cellules de la corona radiata  </vt:lpstr>
      <vt:lpstr> Dissolution de la zone pellucide  </vt:lpstr>
      <vt:lpstr>Réaction acrosomique</vt:lpstr>
      <vt:lpstr>Présentation PowerPoint</vt:lpstr>
      <vt:lpstr> Fusion des gamètes  </vt:lpstr>
      <vt:lpstr> Réaction corticale  </vt:lpstr>
      <vt:lpstr> Activation cytoplasmique  </vt:lpstr>
      <vt:lpstr> Activation nucléaire  </vt:lpstr>
      <vt:lpstr> Amphimixie ou caryogamie  </vt:lpstr>
      <vt:lpstr>Présentation PowerPoint</vt:lpstr>
      <vt:lpstr>Présentation PowerPoint</vt:lpstr>
      <vt:lpstr>Présentation PowerPoint</vt:lpstr>
      <vt:lpstr>Présentation PowerPoint</vt:lpstr>
      <vt:lpstr> Conséquences de la fécondation  </vt:lpstr>
      <vt:lpstr> Détermination du sexe du zygote  </vt:lpstr>
      <vt:lpstr>  Initiation de la segmentation  </vt:lpstr>
      <vt:lpstr>Présentation PowerPoint</vt:lpstr>
      <vt:lpstr>Présentation PowerPoint</vt:lpstr>
      <vt:lpstr>Présentation PowerPoint</vt:lpstr>
      <vt:lpstr>  Anomalies de la fécondation  </vt:lpstr>
      <vt:lpstr>Présentation PowerPoint</vt:lpstr>
      <vt:lpstr>FIV</vt:lpstr>
      <vt:lpstr>Présentation PowerPoint</vt:lpstr>
      <vt:lpstr>Présentation PowerPoint</vt:lpstr>
      <vt:lpstr>Présentation PowerPoint</vt:lpstr>
    </vt:vector>
  </TitlesOfParts>
  <Manager/>
  <Company>DERDOUR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AMEL DER</dc:creator>
  <cp:keywords/>
  <dc:description/>
  <cp:lastModifiedBy>AMEL DER</cp:lastModifiedBy>
  <cp:revision>15</cp:revision>
  <dcterms:created xsi:type="dcterms:W3CDTF">2021-02-07T18:24:09Z</dcterms:created>
  <dcterms:modified xsi:type="dcterms:W3CDTF">2021-02-08T01:30:05Z</dcterms:modified>
  <cp:category/>
</cp:coreProperties>
</file>