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08/02/21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u="sng" dirty="0" smtClean="0"/>
              <a:t>Nidation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37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-221"/>
          <a:stretch/>
        </p:blipFill>
        <p:spPr>
          <a:xfrm>
            <a:off x="779463" y="1011498"/>
            <a:ext cx="7583488" cy="5490316"/>
          </a:xfrm>
        </p:spPr>
      </p:pic>
    </p:spTree>
    <p:extLst>
      <p:ext uri="{BB962C8B-B14F-4D97-AF65-F5344CB8AC3E}">
        <p14:creationId xmlns:p14="http://schemas.microsoft.com/office/powerpoint/2010/main" val="225657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677334"/>
            <a:ext cx="7979833" cy="503396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Il s'agit d'une </a:t>
            </a:r>
            <a:r>
              <a:rPr lang="fr-FR" dirty="0" smtClean="0">
                <a:effectLst/>
              </a:rPr>
              <a:t>véritable </a:t>
            </a:r>
            <a:r>
              <a:rPr lang="fr-FR" dirty="0">
                <a:effectLst/>
              </a:rPr>
              <a:t>greffe qui ne peut </a:t>
            </a:r>
            <a:r>
              <a:rPr lang="fr-FR" dirty="0" smtClean="0">
                <a:effectLst/>
              </a:rPr>
              <a:t>réussir </a:t>
            </a:r>
            <a:r>
              <a:rPr lang="fr-FR" dirty="0">
                <a:effectLst/>
              </a:rPr>
              <a:t>que </a:t>
            </a:r>
            <a:r>
              <a:rPr lang="fr-FR" dirty="0" smtClean="0">
                <a:effectLst/>
              </a:rPr>
              <a:t>grâce </a:t>
            </a:r>
            <a:r>
              <a:rPr lang="fr-FR" dirty="0">
                <a:effectLst/>
              </a:rPr>
              <a:t>à l'action </a:t>
            </a:r>
            <a:r>
              <a:rPr lang="fr-FR" dirty="0" smtClean="0">
                <a:effectLst/>
              </a:rPr>
              <a:t>"antirejet" </a:t>
            </a:r>
            <a:r>
              <a:rPr lang="fr-FR" dirty="0">
                <a:effectLst/>
              </a:rPr>
              <a:t>du trophoblaste qui tend à "masquer" les </a:t>
            </a:r>
            <a:r>
              <a:rPr lang="fr-FR" dirty="0" smtClean="0">
                <a:effectLst/>
              </a:rPr>
              <a:t>antigènes </a:t>
            </a:r>
            <a:r>
              <a:rPr lang="fr-FR" dirty="0">
                <a:effectLst/>
              </a:rPr>
              <a:t>embryonnaires car l'embryon qui a un patrimoine </a:t>
            </a:r>
            <a:r>
              <a:rPr lang="fr-FR" dirty="0" smtClean="0">
                <a:effectLst/>
              </a:rPr>
              <a:t>génétique diffèrent </a:t>
            </a:r>
            <a:r>
              <a:rPr lang="fr-FR" dirty="0">
                <a:effectLst/>
              </a:rPr>
              <a:t>de celui de sa </a:t>
            </a:r>
            <a:r>
              <a:rPr lang="fr-FR" dirty="0" smtClean="0">
                <a:effectLst/>
              </a:rPr>
              <a:t>mère, </a:t>
            </a:r>
            <a:r>
              <a:rPr lang="fr-FR" dirty="0">
                <a:effectLst/>
              </a:rPr>
              <a:t>devrait </a:t>
            </a:r>
            <a:r>
              <a:rPr lang="fr-FR" dirty="0" smtClean="0">
                <a:effectLst/>
              </a:rPr>
              <a:t>être </a:t>
            </a:r>
            <a:r>
              <a:rPr lang="fr-FR" dirty="0">
                <a:effectLst/>
              </a:rPr>
              <a:t>reconnu comme un corps </a:t>
            </a:r>
            <a:r>
              <a:rPr lang="fr-FR" dirty="0" smtClean="0">
                <a:effectLst/>
              </a:rPr>
              <a:t>étranger et être rejeté </a:t>
            </a:r>
            <a:r>
              <a:rPr lang="fr-FR" dirty="0">
                <a:effectLst/>
              </a:rPr>
              <a:t>par le </a:t>
            </a:r>
            <a:r>
              <a:rPr lang="fr-FR" dirty="0" smtClean="0">
                <a:effectLst/>
              </a:rPr>
              <a:t>système </a:t>
            </a:r>
            <a:r>
              <a:rPr lang="fr-FR" dirty="0">
                <a:effectLst/>
              </a:rPr>
              <a:t>immunitaire maternel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L'envahissement de </a:t>
            </a:r>
            <a:r>
              <a:rPr lang="fr-FR" dirty="0" smtClean="0">
                <a:effectLst/>
              </a:rPr>
              <a:t>l’ endomètre </a:t>
            </a:r>
            <a:r>
              <a:rPr lang="fr-FR" dirty="0">
                <a:effectLst/>
              </a:rPr>
              <a:t>par le trophoblaste aboutit en quelques jours à un </a:t>
            </a:r>
            <a:r>
              <a:rPr lang="fr-FR" dirty="0" smtClean="0">
                <a:effectLst/>
              </a:rPr>
              <a:t>équilibre </a:t>
            </a:r>
            <a:r>
              <a:rPr lang="fr-FR" dirty="0">
                <a:effectLst/>
              </a:rPr>
              <a:t>par le </a:t>
            </a:r>
            <a:r>
              <a:rPr lang="fr-FR" dirty="0" smtClean="0">
                <a:effectLst/>
              </a:rPr>
              <a:t>développement </a:t>
            </a:r>
            <a:r>
              <a:rPr lang="fr-FR" dirty="0">
                <a:effectLst/>
              </a:rPr>
              <a:t>d'un </a:t>
            </a:r>
            <a:r>
              <a:rPr lang="fr-FR" dirty="0" smtClean="0">
                <a:effectLst/>
              </a:rPr>
              <a:t>élément </a:t>
            </a:r>
            <a:r>
              <a:rPr lang="fr-FR" dirty="0">
                <a:effectLst/>
              </a:rPr>
              <a:t>primordial : le placenta.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33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0" y="804334"/>
            <a:ext cx="8032750" cy="5545666"/>
          </a:xfrm>
        </p:spPr>
        <p:txBody>
          <a:bodyPr>
            <a:normAutofit fontScale="92500"/>
          </a:bodyPr>
          <a:lstStyle/>
          <a:p>
            <a:r>
              <a:rPr lang="fr-FR" b="1" u="sng" dirty="0">
                <a:effectLst/>
              </a:rPr>
              <a:t>La stimulation ovarienne </a:t>
            </a:r>
            <a:endParaRPr lang="fr-FR" u="sng" dirty="0">
              <a:effectLst/>
            </a:endParaRPr>
          </a:p>
          <a:p>
            <a:r>
              <a:rPr lang="fr-FR" dirty="0">
                <a:effectLst/>
              </a:rPr>
              <a:t>TTT permettant la croissance des follicules peuvent agir sur l'hypophyse ou directement sur l'ovaire. </a:t>
            </a:r>
            <a:endParaRPr lang="fr-FR" dirty="0" smtClean="0">
              <a:effectLst/>
            </a:endParaRPr>
          </a:p>
          <a:p>
            <a:r>
              <a:rPr lang="fr-FR" b="1" dirty="0" smtClean="0">
                <a:effectLst/>
              </a:rPr>
              <a:t>L’ insémination intra-utérine </a:t>
            </a:r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La FIV </a:t>
            </a:r>
            <a:r>
              <a:rPr lang="fr-FR" dirty="0" smtClean="0">
                <a:effectLst/>
              </a:rPr>
              <a:t>et </a:t>
            </a:r>
            <a:r>
              <a:rPr lang="fr-FR" dirty="0">
                <a:effectLst/>
              </a:rPr>
              <a:t>la FIV avec </a:t>
            </a:r>
            <a:r>
              <a:rPr lang="fr-FR" b="1" dirty="0">
                <a:effectLst/>
              </a:rPr>
              <a:t>ICSI </a:t>
            </a:r>
            <a:endParaRPr lang="fr-FR" b="1" dirty="0" smtClean="0">
              <a:effectLst/>
            </a:endParaRPr>
          </a:p>
          <a:p>
            <a:r>
              <a:rPr lang="fr-FR" b="1" dirty="0" smtClean="0">
                <a:effectLst/>
              </a:rPr>
              <a:t>IMSI</a:t>
            </a:r>
            <a:r>
              <a:rPr lang="fr-FR" b="1" dirty="0">
                <a:effectLst/>
              </a:rPr>
              <a:t>: </a:t>
            </a:r>
            <a:r>
              <a:rPr lang="fr-FR" dirty="0">
                <a:effectLst/>
              </a:rPr>
              <a:t>Intra Cytoplasmic Morphologically Selected Sperm Injection. spz sélectionnés </a:t>
            </a:r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La </a:t>
            </a:r>
            <a:r>
              <a:rPr lang="fr-FR" b="1" dirty="0" smtClean="0">
                <a:effectLst/>
              </a:rPr>
              <a:t>congélation </a:t>
            </a:r>
            <a:r>
              <a:rPr lang="fr-FR" b="1" dirty="0">
                <a:effectLst/>
              </a:rPr>
              <a:t>d'ovaires</a:t>
            </a:r>
            <a:br>
              <a:rPr lang="fr-FR" b="1" dirty="0">
                <a:effectLst/>
              </a:rPr>
            </a:br>
            <a:r>
              <a:rPr lang="fr-FR" b="1" dirty="0">
                <a:effectLst/>
              </a:rPr>
              <a:t>les dons: </a:t>
            </a:r>
            <a:r>
              <a:rPr lang="fr-FR" dirty="0">
                <a:effectLst/>
              </a:rPr>
              <a:t>ovules, sperme, d’embryons, souvent </a:t>
            </a:r>
            <a:r>
              <a:rPr lang="fr-FR" dirty="0" smtClean="0">
                <a:effectLst/>
              </a:rPr>
              <a:t>illégal </a:t>
            </a:r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Les </a:t>
            </a:r>
            <a:r>
              <a:rPr lang="fr-FR" b="1" dirty="0" smtClean="0">
                <a:effectLst/>
              </a:rPr>
              <a:t>mères </a:t>
            </a:r>
            <a:r>
              <a:rPr lang="fr-FR" b="1" dirty="0">
                <a:effectLst/>
              </a:rPr>
              <a:t>porteuses </a:t>
            </a:r>
            <a:r>
              <a:rPr lang="fr-FR" dirty="0" smtClean="0">
                <a:effectLst/>
              </a:rPr>
              <a:t>(illégal </a:t>
            </a:r>
            <a:r>
              <a:rPr lang="fr-FR" dirty="0">
                <a:effectLst/>
              </a:rPr>
              <a:t>dans divers pays) GPA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97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r="340"/>
          <a:stretch/>
        </p:blipFill>
        <p:spPr>
          <a:xfrm>
            <a:off x="1411179" y="1600200"/>
            <a:ext cx="6279747" cy="4291013"/>
          </a:xfrm>
        </p:spPr>
      </p:pic>
    </p:spTree>
    <p:extLst>
      <p:ext uri="{BB962C8B-B14F-4D97-AF65-F5344CB8AC3E}">
        <p14:creationId xmlns:p14="http://schemas.microsoft.com/office/powerpoint/2010/main" val="201410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FIVET</a:t>
            </a:r>
            <a:endParaRPr lang="fr-FR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3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02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ICSI</a:t>
            </a:r>
            <a:endParaRPr lang="fr-FR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r="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792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Insémination artificielle</a:t>
            </a:r>
            <a:endParaRPr lang="fr-FR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b="5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14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fécondation </a:t>
            </a:r>
            <a:r>
              <a:rPr lang="fr-FR" dirty="0">
                <a:effectLst/>
              </a:rPr>
              <a:t>in vitro (FIV, ou FIVETE pour « </a:t>
            </a:r>
            <a:r>
              <a:rPr lang="fr-FR" dirty="0" smtClean="0">
                <a:effectLst/>
              </a:rPr>
              <a:t>fécondation </a:t>
            </a:r>
            <a:r>
              <a:rPr lang="fr-FR" dirty="0">
                <a:effectLst/>
              </a:rPr>
              <a:t>in vitro et transfert d'embryon ») n'est que l'une des </a:t>
            </a:r>
            <a:r>
              <a:rPr lang="fr-FR" dirty="0" smtClean="0">
                <a:effectLst/>
              </a:rPr>
              <a:t>méthodes </a:t>
            </a:r>
            <a:r>
              <a:rPr lang="fr-FR" dirty="0">
                <a:effectLst/>
              </a:rPr>
              <a:t>de la PMA ;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la gestation pour autrui (GPA) </a:t>
            </a:r>
            <a:r>
              <a:rPr lang="fr-FR" dirty="0" smtClean="0">
                <a:effectLst/>
              </a:rPr>
              <a:t>désigne </a:t>
            </a:r>
            <a:r>
              <a:rPr lang="fr-FR" dirty="0">
                <a:effectLst/>
              </a:rPr>
              <a:t>l'ensemble des </a:t>
            </a:r>
            <a:r>
              <a:rPr lang="fr-FR" dirty="0" smtClean="0">
                <a:effectLst/>
              </a:rPr>
              <a:t>méthodes </a:t>
            </a:r>
            <a:r>
              <a:rPr lang="fr-FR" dirty="0">
                <a:effectLst/>
              </a:rPr>
              <a:t>de PMA dans lesquelles l'embryon est implanté dans </a:t>
            </a:r>
            <a:r>
              <a:rPr lang="fr-FR" dirty="0" smtClean="0">
                <a:effectLst/>
              </a:rPr>
              <a:t>l’ utérus </a:t>
            </a:r>
            <a:r>
              <a:rPr lang="fr-FR" dirty="0">
                <a:effectLst/>
              </a:rPr>
              <a:t>d'une femme tierce (dite souvent « </a:t>
            </a:r>
            <a:r>
              <a:rPr lang="fr-FR" dirty="0" smtClean="0">
                <a:effectLst/>
              </a:rPr>
              <a:t>mère </a:t>
            </a:r>
            <a:r>
              <a:rPr lang="fr-FR" dirty="0">
                <a:effectLst/>
              </a:rPr>
              <a:t>porteuse »).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le clonage humain n'est pas </a:t>
            </a:r>
            <a:r>
              <a:rPr lang="fr-FR" dirty="0" smtClean="0">
                <a:effectLst/>
              </a:rPr>
              <a:t>considéré </a:t>
            </a:r>
            <a:r>
              <a:rPr lang="fr-FR" dirty="0">
                <a:effectLst/>
              </a:rPr>
              <a:t>comme faisant partie des techniques de PMA.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70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La segmentation 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810" y="1600200"/>
            <a:ext cx="8940190" cy="5095121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La division de l'œuf ou segmentation commence 24 heures </a:t>
            </a:r>
            <a:r>
              <a:rPr lang="fr-FR" dirty="0" smtClean="0">
                <a:effectLst/>
              </a:rPr>
              <a:t> après </a:t>
            </a: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fécondation. </a:t>
            </a:r>
            <a:r>
              <a:rPr lang="fr-FR" dirty="0">
                <a:effectLst/>
              </a:rPr>
              <a:t>Et La </a:t>
            </a:r>
            <a:r>
              <a:rPr lang="fr-FR" dirty="0" smtClean="0">
                <a:effectLst/>
              </a:rPr>
              <a:t>première </a:t>
            </a:r>
            <a:r>
              <a:rPr lang="fr-FR" dirty="0">
                <a:effectLst/>
              </a:rPr>
              <a:t>division cellulaire, ou mitose donne une2eme cellule identique a la 1ere,Les mitoses se poursuivent pendant que le jeune embryon entame sa migration vers </a:t>
            </a:r>
            <a:r>
              <a:rPr lang="fr-FR" dirty="0" smtClean="0">
                <a:effectLst/>
              </a:rPr>
              <a:t>l’ utérus.  Entrainé par </a:t>
            </a:r>
            <a:r>
              <a:rPr lang="fr-FR" dirty="0">
                <a:effectLst/>
              </a:rPr>
              <a:t>le mouvement des cils qui tapissent la paroi de la trompe, l'embryon atteint la </a:t>
            </a:r>
            <a:r>
              <a:rPr lang="fr-FR" dirty="0" smtClean="0">
                <a:effectLst/>
              </a:rPr>
              <a:t>cavité  utérine </a:t>
            </a:r>
            <a:r>
              <a:rPr lang="fr-FR" dirty="0">
                <a:effectLst/>
              </a:rPr>
              <a:t>quatre jours </a:t>
            </a:r>
            <a:r>
              <a:rPr lang="fr-FR" dirty="0" smtClean="0">
                <a:effectLst/>
              </a:rPr>
              <a:t>après </a:t>
            </a: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fécondation.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Il est alors constitué d'une soixantaine de cellules et est maintenant nourri par les </a:t>
            </a:r>
            <a:r>
              <a:rPr lang="fr-FR" dirty="0" smtClean="0">
                <a:effectLst/>
              </a:rPr>
              <a:t>secrétions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l’ endomètre.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75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segmentation </a:t>
            </a:r>
            <a:endParaRPr lang="fr-FR" dirty="0"/>
          </a:p>
        </p:txBody>
      </p:sp>
      <p:pic>
        <p:nvPicPr>
          <p:cNvPr id="4" name="Espace réservé du contenu 3" descr="Sans titrec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r="-352"/>
          <a:stretch/>
        </p:blipFill>
        <p:spPr>
          <a:xfrm>
            <a:off x="940659" y="1232647"/>
            <a:ext cx="7422291" cy="5180435"/>
          </a:xfrm>
        </p:spPr>
      </p:pic>
    </p:spTree>
    <p:extLst>
      <p:ext uri="{BB962C8B-B14F-4D97-AF65-F5344CB8AC3E}">
        <p14:creationId xmlns:p14="http://schemas.microsoft.com/office/powerpoint/2010/main" val="212562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4" r="-1474"/>
          <a:stretch>
            <a:fillRect/>
          </a:stretch>
        </p:blipFill>
        <p:spPr>
          <a:xfrm>
            <a:off x="280448" y="705646"/>
            <a:ext cx="8740453" cy="5185568"/>
          </a:xfrm>
        </p:spPr>
      </p:pic>
    </p:spTree>
    <p:extLst>
      <p:ext uri="{BB962C8B-B14F-4D97-AF65-F5344CB8AC3E}">
        <p14:creationId xmlns:p14="http://schemas.microsoft.com/office/powerpoint/2010/main" val="188357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u="sng" dirty="0" smtClean="0"/>
              <a:t>Segmentation :la morula </a:t>
            </a:r>
            <a:endParaRPr lang="fr-FR" sz="4400" u="sng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" b="-2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48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Migration embryologie</a:t>
            </a:r>
            <a:endParaRPr lang="fr-FR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9" b="-5579"/>
          <a:stretch>
            <a:fillRect/>
          </a:stretch>
        </p:blipFill>
        <p:spPr>
          <a:xfrm>
            <a:off x="423354" y="1600200"/>
            <a:ext cx="8599117" cy="5101716"/>
          </a:xfrm>
        </p:spPr>
      </p:pic>
    </p:spTree>
    <p:extLst>
      <p:ext uri="{BB962C8B-B14F-4D97-AF65-F5344CB8AC3E}">
        <p14:creationId xmlns:p14="http://schemas.microsoft.com/office/powerpoint/2010/main" val="349038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250" y="444500"/>
            <a:ext cx="8487833" cy="5958417"/>
          </a:xfrm>
        </p:spPr>
        <p:txBody>
          <a:bodyPr>
            <a:normAutofit/>
          </a:bodyPr>
          <a:lstStyle/>
          <a:p>
            <a:r>
              <a:rPr lang="fr-FR" dirty="0" smtClean="0">
                <a:effectLst/>
              </a:rPr>
              <a:t>La migration </a:t>
            </a:r>
            <a:r>
              <a:rPr lang="fr-FR" dirty="0">
                <a:effectLst/>
              </a:rPr>
              <a:t>dans la trompe </a:t>
            </a:r>
            <a:r>
              <a:rPr lang="fr-FR" dirty="0" smtClean="0">
                <a:effectLst/>
              </a:rPr>
              <a:t>utérine </a:t>
            </a:r>
            <a:r>
              <a:rPr lang="fr-FR" dirty="0">
                <a:effectLst/>
              </a:rPr>
              <a:t>est </a:t>
            </a:r>
            <a:r>
              <a:rPr lang="fr-FR" dirty="0" smtClean="0">
                <a:effectLst/>
              </a:rPr>
              <a:t>associée </a:t>
            </a:r>
            <a:r>
              <a:rPr lang="fr-FR" dirty="0">
                <a:effectLst/>
              </a:rPr>
              <a:t>a la segmentation ou clivage ,jusqu’au stade de16 </a:t>
            </a:r>
            <a:r>
              <a:rPr lang="fr-FR" dirty="0" smtClean="0">
                <a:effectLst/>
              </a:rPr>
              <a:t>blastomères: </a:t>
            </a:r>
            <a:r>
              <a:rPr lang="fr-FR" dirty="0">
                <a:effectLst/>
              </a:rPr>
              <a:t>morula au 4eme j,</a:t>
            </a:r>
            <a:br>
              <a:rPr lang="fr-FR" dirty="0">
                <a:effectLst/>
              </a:rPr>
            </a:br>
            <a:r>
              <a:rPr lang="fr-FR" dirty="0" smtClean="0">
                <a:effectLst/>
              </a:rPr>
              <a:t>après </a:t>
            </a:r>
            <a:r>
              <a:rPr lang="fr-FR" dirty="0">
                <a:effectLst/>
              </a:rPr>
              <a:t>ce stade la </a:t>
            </a:r>
            <a:r>
              <a:rPr lang="fr-FR" dirty="0" smtClean="0">
                <a:effectLst/>
              </a:rPr>
              <a:t>différenciation débute;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-les cellules </a:t>
            </a:r>
            <a:r>
              <a:rPr lang="fr-FR" dirty="0" smtClean="0">
                <a:effectLst/>
              </a:rPr>
              <a:t>périphériques </a:t>
            </a:r>
            <a:r>
              <a:rPr lang="fr-FR" dirty="0">
                <a:effectLst/>
              </a:rPr>
              <a:t>se polarisent entourent toute la surface de l’œuf: trophoblaste.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-les cellules internes constituent l</a:t>
            </a:r>
            <a:r>
              <a:rPr lang="fr-FR" dirty="0" smtClean="0">
                <a:effectLst/>
              </a:rPr>
              <a:t>’ embryoblaste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 smtClean="0">
                <a:effectLst/>
              </a:rPr>
              <a:t>-apparait </a:t>
            </a:r>
            <a:r>
              <a:rPr lang="fr-FR" dirty="0">
                <a:effectLst/>
              </a:rPr>
              <a:t>ensuite la cavitation qui creuse la morula: future </a:t>
            </a:r>
            <a:r>
              <a:rPr lang="fr-FR" dirty="0" smtClean="0">
                <a:effectLst/>
              </a:rPr>
              <a:t>blastocele                                          </a:t>
            </a:r>
            <a:r>
              <a:rPr lang="fr-FR" dirty="0">
                <a:effectLst/>
              </a:rPr>
              <a:t>-au 6 j :blastocyste contient une </a:t>
            </a:r>
            <a:r>
              <a:rPr lang="fr-FR" dirty="0" smtClean="0">
                <a:effectLst/>
              </a:rPr>
              <a:t>cavité </a:t>
            </a:r>
            <a:r>
              <a:rPr lang="fr-FR" dirty="0">
                <a:effectLst/>
              </a:rPr>
              <a:t>et 2 groupes cellulaires </a:t>
            </a:r>
            <a:r>
              <a:rPr lang="fr-FR" dirty="0" smtClean="0">
                <a:effectLst/>
              </a:rPr>
              <a:t>différents </a:t>
            </a:r>
            <a:r>
              <a:rPr lang="fr-FR" dirty="0">
                <a:effectLst/>
              </a:rPr>
              <a:t>*le bouton embryonnaire: future embryon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*le trophoblaste: qui donne les annexes fœtales.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91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nidation</a:t>
            </a:r>
            <a:endParaRPr lang="fr-FR" u="sng" dirty="0"/>
          </a:p>
        </p:txBody>
      </p:sp>
      <p:pic>
        <p:nvPicPr>
          <p:cNvPr id="4" name="Espace réservé du contenu 3" descr="Sans titr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00" b="-12900"/>
          <a:stretch/>
        </p:blipFill>
        <p:spPr>
          <a:xfrm>
            <a:off x="207963" y="1622425"/>
            <a:ext cx="8686800" cy="4729163"/>
          </a:xfrm>
        </p:spPr>
      </p:pic>
    </p:spTree>
    <p:extLst>
      <p:ext uri="{BB962C8B-B14F-4D97-AF65-F5344CB8AC3E}">
        <p14:creationId xmlns:p14="http://schemas.microsoft.com/office/powerpoint/2010/main" val="335686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667" y="613833"/>
            <a:ext cx="8128000" cy="5852583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Au 7eme jour </a:t>
            </a:r>
            <a:r>
              <a:rPr lang="fr-FR" dirty="0" smtClean="0">
                <a:effectLst/>
              </a:rPr>
              <a:t>après </a:t>
            </a: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fécondation </a:t>
            </a:r>
            <a:r>
              <a:rPr lang="fr-FR" dirty="0">
                <a:effectLst/>
              </a:rPr>
              <a:t>l’œuf arrive dans l</a:t>
            </a:r>
            <a:r>
              <a:rPr lang="fr-FR" dirty="0" smtClean="0">
                <a:effectLst/>
              </a:rPr>
              <a:t>’ utérus, </a:t>
            </a:r>
            <a:r>
              <a:rPr lang="fr-FR" dirty="0">
                <a:effectLst/>
              </a:rPr>
              <a:t>les cellules du trophoblaste </a:t>
            </a:r>
            <a:r>
              <a:rPr lang="fr-FR" dirty="0" smtClean="0">
                <a:effectLst/>
              </a:rPr>
              <a:t>secrètent </a:t>
            </a:r>
            <a:r>
              <a:rPr lang="fr-FR" dirty="0">
                <a:effectLst/>
              </a:rPr>
              <a:t>des enzymes qui creusent l</a:t>
            </a:r>
            <a:r>
              <a:rPr lang="fr-FR" dirty="0" smtClean="0">
                <a:effectLst/>
              </a:rPr>
              <a:t>’ endomètre </a:t>
            </a:r>
            <a:r>
              <a:rPr lang="fr-FR" dirty="0">
                <a:effectLst/>
              </a:rPr>
              <a:t>permettant a l’oeuf de s’implanter : c’est la nidation; les cellules du trophoblaste </a:t>
            </a:r>
            <a:r>
              <a:rPr lang="fr-FR" dirty="0" smtClean="0">
                <a:effectLst/>
              </a:rPr>
              <a:t>secrètent </a:t>
            </a:r>
            <a:r>
              <a:rPr lang="fr-FR" dirty="0">
                <a:effectLst/>
              </a:rPr>
              <a:t>une hormone, la HCG qui stimule par voie sanguine le </a:t>
            </a:r>
            <a:r>
              <a:rPr lang="fr-FR" dirty="0" smtClean="0">
                <a:effectLst/>
              </a:rPr>
              <a:t>développement </a:t>
            </a:r>
            <a:r>
              <a:rPr lang="fr-FR" dirty="0">
                <a:effectLst/>
              </a:rPr>
              <a:t>du corps jaune qui permet la </a:t>
            </a:r>
            <a:r>
              <a:rPr lang="fr-FR" dirty="0" smtClean="0">
                <a:effectLst/>
              </a:rPr>
              <a:t>sécrétion </a:t>
            </a:r>
            <a:r>
              <a:rPr lang="fr-FR" dirty="0">
                <a:effectLst/>
              </a:rPr>
              <a:t>de la </a:t>
            </a:r>
            <a:r>
              <a:rPr lang="fr-FR" dirty="0" smtClean="0">
                <a:effectLst/>
              </a:rPr>
              <a:t>progestérone </a:t>
            </a:r>
            <a:r>
              <a:rPr lang="fr-FR" dirty="0">
                <a:effectLst/>
              </a:rPr>
              <a:t>et de l’œstradiol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Il s’agit d’un corps jaune gestatif</a:t>
            </a:r>
            <a:r>
              <a:rPr lang="fr-FR" dirty="0" smtClean="0">
                <a:effectLst/>
              </a:rPr>
              <a:t>.</a:t>
            </a:r>
          </a:p>
          <a:p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la </a:t>
            </a:r>
            <a:r>
              <a:rPr lang="fr-FR" dirty="0" smtClean="0">
                <a:effectLst/>
              </a:rPr>
              <a:t>progestérone </a:t>
            </a:r>
            <a:r>
              <a:rPr lang="fr-FR" dirty="0">
                <a:effectLst/>
              </a:rPr>
              <a:t>permet le </a:t>
            </a:r>
            <a:r>
              <a:rPr lang="fr-FR" dirty="0" smtClean="0">
                <a:effectLst/>
              </a:rPr>
              <a:t>développement </a:t>
            </a:r>
            <a:r>
              <a:rPr lang="fr-FR" dirty="0">
                <a:effectLst/>
              </a:rPr>
              <a:t>de la grossesse (gestation).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65112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37</TotalTime>
  <Words>423</Words>
  <Application>Microsoft Macintosh PowerPoint</Application>
  <PresentationFormat>Présentation à l'écran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Été</vt:lpstr>
      <vt:lpstr>Nidation </vt:lpstr>
      <vt:lpstr>La segmentation </vt:lpstr>
      <vt:lpstr>La segmentation </vt:lpstr>
      <vt:lpstr>Présentation PowerPoint</vt:lpstr>
      <vt:lpstr>Segmentation :la morula </vt:lpstr>
      <vt:lpstr>Migration embryologie</vt:lpstr>
      <vt:lpstr>Présentation PowerPoint</vt:lpstr>
      <vt:lpstr>nidation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FIVET</vt:lpstr>
      <vt:lpstr>ICSI</vt:lpstr>
      <vt:lpstr>Insémination artificielle</vt:lpstr>
      <vt:lpstr>Présentation PowerPoint</vt:lpstr>
    </vt:vector>
  </TitlesOfParts>
  <Company>DERDOUR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Nidation </dc:title>
  <dc:creator>AMEL DER</dc:creator>
  <cp:lastModifiedBy>AMEL DER</cp:lastModifiedBy>
  <cp:revision>4</cp:revision>
  <dcterms:created xsi:type="dcterms:W3CDTF">2021-02-08T01:39:44Z</dcterms:created>
  <dcterms:modified xsi:type="dcterms:W3CDTF">2021-02-08T02:17:14Z</dcterms:modified>
</cp:coreProperties>
</file>